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68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78" r:id="rId22"/>
    <p:sldId id="297" r:id="rId23"/>
    <p:sldId id="298" r:id="rId24"/>
    <p:sldId id="299" r:id="rId25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368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" y="1191768"/>
            <a:ext cx="1475232" cy="13319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40992" y="1264920"/>
            <a:ext cx="3130296" cy="116128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25400"/>
            <a:r>
              <a:rPr lang="ru" sz="2000">
                <a:solidFill>
                  <a:srgbClr val="453744"/>
                </a:solidFill>
                <a:latin typeface="Arial"/>
              </a:rPr>
              <a:t>Региональная информационная </a:t>
            </a:r>
            <a:r>
              <a:rPr lang="ru" sz="2000">
                <a:solidFill>
                  <a:srgbClr val="2D4786"/>
                </a:solidFill>
                <a:latin typeface="Arial"/>
              </a:rPr>
              <a:t>система в </a:t>
            </a:r>
            <a:r>
              <a:rPr lang="ru" sz="2000">
                <a:solidFill>
                  <a:srgbClr val="453744"/>
                </a:solidFill>
                <a:latin typeface="Arial"/>
              </a:rPr>
              <a:t>сфере закупок Нижегородской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264" y="3477768"/>
            <a:ext cx="9573768" cy="35966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800" b="1">
                <a:solidFill>
                  <a:srgbClr val="091936"/>
                </a:solidFill>
                <a:latin typeface="Arial"/>
              </a:rPr>
              <a:t>Инструкция по заполнению электронного документа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42360" y="3898392"/>
            <a:ext cx="2706624" cy="35052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800" b="1">
                <a:solidFill>
                  <a:srgbClr val="091936"/>
                </a:solidFill>
                <a:latin typeface="Arial"/>
              </a:rPr>
              <a:t>«План-график»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266700"/>
            <a:ext cx="97917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209550"/>
            <a:ext cx="986790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285750"/>
            <a:ext cx="98869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092" y="214290"/>
            <a:ext cx="9342120" cy="392909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/>
            <a:r>
              <a:rPr lang="ru" sz="1400" dirty="0">
                <a:latin typeface="Times New Roman"/>
              </a:rPr>
              <a:t>На экране появится форма </a:t>
            </a:r>
            <a:r>
              <a:rPr lang="ru" sz="1400" i="1" dirty="0">
                <a:latin typeface="Times New Roman"/>
              </a:rPr>
              <a:t>«Финансирование - создание».</a:t>
            </a:r>
          </a:p>
          <a:p>
            <a:pPr indent="127000" algn="just"/>
            <a:r>
              <a:rPr lang="ru" sz="1400" b="1" dirty="0">
                <a:latin typeface="Times New Roman"/>
              </a:rPr>
              <a:t>В первую очередь </a:t>
            </a:r>
            <a:r>
              <a:rPr lang="ru" sz="1400" dirty="0">
                <a:latin typeface="Times New Roman"/>
              </a:rPr>
              <a:t>необходимо заполнить поле «Источник финансирования». Для:</a:t>
            </a:r>
          </a:p>
          <a:p>
            <a:pPr indent="0" algn="just">
              <a:buFontTx/>
              <a:buChar char="-"/>
            </a:pPr>
            <a:r>
              <a:rPr lang="ru" sz="1400" dirty="0" smtClean="0">
                <a:latin typeface="Times New Roman"/>
              </a:rPr>
              <a:t>ГРБС </a:t>
            </a:r>
            <a:r>
              <a:rPr lang="ru" sz="1400" dirty="0">
                <a:latin typeface="Times New Roman"/>
              </a:rPr>
              <a:t>и </a:t>
            </a:r>
            <a:r>
              <a:rPr lang="ru" sz="1400" dirty="0" smtClean="0">
                <a:latin typeface="Times New Roman"/>
              </a:rPr>
              <a:t>казенных </a:t>
            </a:r>
            <a:r>
              <a:rPr lang="ru" sz="1400" dirty="0">
                <a:latin typeface="Times New Roman"/>
              </a:rPr>
              <a:t>учреждений - это </a:t>
            </a:r>
            <a:r>
              <a:rPr lang="ru" sz="1400" dirty="0" smtClean="0">
                <a:latin typeface="Times New Roman"/>
              </a:rPr>
              <a:t>«</a:t>
            </a:r>
            <a:r>
              <a:rPr lang="ru-RU" sz="1400" dirty="0" smtClean="0">
                <a:latin typeface="Times New Roman"/>
              </a:rPr>
              <a:t>Бюджет городского округа город Бор Нижегородской области</a:t>
            </a:r>
            <a:r>
              <a:rPr lang="ru" sz="1400" dirty="0" smtClean="0">
                <a:latin typeface="Times New Roman"/>
              </a:rPr>
              <a:t>»;</a:t>
            </a:r>
            <a:endParaRPr lang="ru" sz="1400" dirty="0">
              <a:latin typeface="Times New Roman"/>
            </a:endParaRPr>
          </a:p>
          <a:p>
            <a:pPr indent="0" algn="just">
              <a:buFontTx/>
              <a:buChar char="-"/>
            </a:pPr>
            <a:r>
              <a:rPr lang="ru" sz="1400" dirty="0" smtClean="0">
                <a:latin typeface="Times New Roman"/>
              </a:rPr>
              <a:t>бюджетных/автономных </a:t>
            </a:r>
            <a:r>
              <a:rPr lang="ru" sz="1400" dirty="0">
                <a:latin typeface="Times New Roman"/>
              </a:rPr>
              <a:t>учреждений - это «Средства бюджетных/автономных учреждений».</a:t>
            </a:r>
          </a:p>
          <a:p>
            <a:pPr indent="0" algn="just"/>
            <a:r>
              <a:rPr lang="ru" sz="1400" dirty="0">
                <a:latin typeface="Times New Roman"/>
              </a:rPr>
              <a:t>В зависимости от того, какое значение выбрано в поле «</a:t>
            </a:r>
            <a:r>
              <a:rPr lang="ru" sz="1400" b="1" dirty="0">
                <a:latin typeface="Times New Roman"/>
              </a:rPr>
              <a:t>Источник финансирования</a:t>
            </a:r>
            <a:r>
              <a:rPr lang="ru" sz="1400" dirty="0">
                <a:latin typeface="Times New Roman"/>
              </a:rPr>
              <a:t>», набор полей кодов бюджетной классификации (далее - КБК) может меняться.</a:t>
            </a:r>
          </a:p>
          <a:p>
            <a:pPr indent="0"/>
            <a:r>
              <a:rPr lang="ru" sz="1400" b="1" dirty="0">
                <a:latin typeface="Times New Roman"/>
              </a:rPr>
              <a:t>Во вторую очередь </a:t>
            </a:r>
            <a:r>
              <a:rPr lang="ru" sz="1400" dirty="0">
                <a:latin typeface="Times New Roman"/>
              </a:rPr>
              <a:t>заполняются поля КБК</a:t>
            </a:r>
            <a:r>
              <a:rPr lang="ru" sz="1400" dirty="0" smtClean="0">
                <a:latin typeface="Times New Roman"/>
              </a:rPr>
              <a:t>.</a:t>
            </a:r>
          </a:p>
          <a:p>
            <a:pPr indent="0"/>
            <a:endParaRPr lang="ru" sz="1400" dirty="0" smtClean="0">
              <a:latin typeface="Times New Roman"/>
            </a:endParaRPr>
          </a:p>
          <a:p>
            <a:pPr indent="0"/>
            <a:endParaRPr lang="ru" sz="1400" dirty="0">
              <a:latin typeface="Times New Roman"/>
            </a:endParaRPr>
          </a:p>
          <a:p>
            <a:pPr indent="0" algn="just"/>
            <a:r>
              <a:rPr lang="ru" sz="2000" b="1" dirty="0">
                <a:solidFill>
                  <a:srgbClr val="FF0000"/>
                </a:solidFill>
                <a:latin typeface="Times New Roman"/>
              </a:rPr>
              <a:t>ВАЖНО</a:t>
            </a:r>
            <a:r>
              <a:rPr lang="ru" sz="2000" b="1" dirty="0" smtClean="0">
                <a:solidFill>
                  <a:srgbClr val="FF0000"/>
                </a:solidFill>
                <a:latin typeface="Times New Roman"/>
              </a:rPr>
              <a:t>!</a:t>
            </a:r>
          </a:p>
          <a:p>
            <a:pPr indent="0" algn="just"/>
            <a:r>
              <a:rPr lang="ru" sz="2000" b="1" dirty="0" smtClean="0">
                <a:solidFill>
                  <a:srgbClr val="FF0000"/>
                </a:solidFill>
                <a:latin typeface="Times New Roman"/>
              </a:rPr>
              <a:t>поля КБК заполняют с помощью кнопки «Бюджет». При нажатии кнопки «Бюджет» система обращает пользователя к сметным строкам (ГРБС, казенные учреждения) либо к утвержденному плану ФХД (бюджетные/автономные учреждения). Пользователь выбирает необходимую строку КБК, нажимает кнопку «Выбрать». Все поля КБК будут заполнены автоматически.</a:t>
            </a:r>
            <a:endParaRPr lang="ru" sz="2000" b="1" dirty="0">
              <a:solidFill>
                <a:srgbClr val="FF0000"/>
              </a:solidFill>
              <a:latin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44" y="4786322"/>
            <a:ext cx="8896350" cy="657225"/>
          </a:xfrm>
          <a:prstGeom prst="rect">
            <a:avLst/>
          </a:prstGeom>
          <a:noFill/>
          <a:ln w="15875" cmpd="sng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8524900" y="6000768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Рис.12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413"/>
            <a:ext cx="9906000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266700"/>
            <a:ext cx="97917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247650"/>
            <a:ext cx="9858375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3363"/>
            <a:ext cx="9906000" cy="639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490538"/>
            <a:ext cx="980122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323850"/>
            <a:ext cx="969645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2" y="1274064"/>
            <a:ext cx="8153400" cy="4922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52672" y="109728"/>
            <a:ext cx="2380488" cy="222504"/>
          </a:xfrm>
          <a:prstGeom prst="rect">
            <a:avLst/>
          </a:prstGeom>
          <a:solidFill>
            <a:srgbClr val="BDD7ED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800">
                <a:solidFill>
                  <a:srgbClr val="FFFFFF"/>
                </a:solidFill>
                <a:latin typeface="Calibri"/>
              </a:rPr>
              <a:t>Система «АЦК-Госзаказ»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0664" y="469392"/>
            <a:ext cx="8327136" cy="81646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ct val="94000"/>
              </a:lnSpc>
            </a:pPr>
            <a:r>
              <a:rPr lang="ru" sz="1400" dirty="0">
                <a:latin typeface="Times New Roman"/>
              </a:rPr>
              <a:t>Для входа в систему «АЦК-Госзаказ» необходимо: в поле «Пользователь» указать логин пользователя, в поле «Пароль» - ввести пароль для указанного логина. Нажать кнопку «Войти</a:t>
            </a:r>
            <a:r>
              <a:rPr lang="ru" sz="1400" dirty="0" smtClean="0">
                <a:latin typeface="Times New Roman"/>
              </a:rPr>
              <a:t>». Также можно зайти в систему по сертификату.</a:t>
            </a:r>
            <a:endParaRPr lang="ru" sz="1400" dirty="0">
              <a:latin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45296" y="6239256"/>
            <a:ext cx="573024" cy="1828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1800">
                <a:latin typeface="Calibri"/>
              </a:rPr>
              <a:t>Рис.1.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247650"/>
            <a:ext cx="9858375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81456"/>
            <a:ext cx="9290304" cy="49438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40096" y="79248"/>
            <a:ext cx="4300728" cy="237744"/>
          </a:xfrm>
          <a:prstGeom prst="rect">
            <a:avLst/>
          </a:prstGeom>
          <a:solidFill>
            <a:srgbClr val="BDD7ED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800">
                <a:solidFill>
                  <a:srgbClr val="FFFFFF"/>
                </a:solidFill>
                <a:latin typeface="Calibri"/>
              </a:rPr>
              <a:t>Сохранение и Обработка ЭД «План-график»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4152" y="551688"/>
            <a:ext cx="9144000" cy="41452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/>
            <a:r>
              <a:rPr lang="ru" sz="1400">
                <a:latin typeface="Times New Roman"/>
              </a:rPr>
              <a:t>После внесения необходимых данных ЭД «План-график» необходимо обработать. Для этого на статусе «Отложен»/ «Новый» выполняется действие «</a:t>
            </a:r>
            <a:r>
              <a:rPr lang="ru" sz="1400" b="1">
                <a:latin typeface="Times New Roman"/>
              </a:rPr>
              <a:t>Обработать» (или «Подписать»).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70264" y="6007608"/>
            <a:ext cx="688848" cy="185928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1800">
                <a:latin typeface="Calibri"/>
              </a:rPr>
              <a:t>Рис.22.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628650"/>
            <a:ext cx="97536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200025"/>
            <a:ext cx="981075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3" y="214313"/>
            <a:ext cx="978217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2672" y="109728"/>
            <a:ext cx="2380488" cy="222504"/>
          </a:xfrm>
          <a:prstGeom prst="rect">
            <a:avLst/>
          </a:prstGeom>
          <a:solidFill>
            <a:srgbClr val="BDD7ED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800">
                <a:solidFill>
                  <a:srgbClr val="FFFFFF"/>
                </a:solidFill>
                <a:latin typeface="Calibri"/>
              </a:rPr>
              <a:t>Система «АЦК-Госзаказ»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616" y="573024"/>
            <a:ext cx="9055608" cy="41452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/>
            <a:r>
              <a:rPr lang="ru" sz="1400">
                <a:latin typeface="Times New Roman"/>
              </a:rPr>
              <a:t>При входе в программу необходимо указать бюджет, в котором вы будете в дальнейшем работать. Бюджет указывается в пункте меню: «Рабочий стол» - «Бюджет по умолчанию».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8" y="1285860"/>
            <a:ext cx="92868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309563"/>
            <a:ext cx="9610725" cy="623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271463"/>
            <a:ext cx="9496425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8" y="790575"/>
            <a:ext cx="916305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32" y="142852"/>
            <a:ext cx="43624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342900"/>
            <a:ext cx="94297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00038"/>
            <a:ext cx="9753600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276225"/>
            <a:ext cx="9763125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277</Words>
  <PresentationFormat>Лист A4 (210x297 мм)</PresentationFormat>
  <Paragraphs>22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popkov_aa</dc:creator>
  <cp:keywords/>
  <cp:lastModifiedBy>Admin</cp:lastModifiedBy>
  <cp:revision>9</cp:revision>
  <dcterms:modified xsi:type="dcterms:W3CDTF">2021-01-20T11:51:17Z</dcterms:modified>
</cp:coreProperties>
</file>