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9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35" r:id="rId3"/>
    <p:sldId id="415" r:id="rId4"/>
    <p:sldId id="473" r:id="rId5"/>
    <p:sldId id="458" r:id="rId6"/>
    <p:sldId id="376" r:id="rId7"/>
    <p:sldId id="423" r:id="rId8"/>
    <p:sldId id="430" r:id="rId9"/>
    <p:sldId id="445" r:id="rId10"/>
    <p:sldId id="567" r:id="rId11"/>
    <p:sldId id="568" r:id="rId12"/>
    <p:sldId id="569" r:id="rId13"/>
    <p:sldId id="574" r:id="rId14"/>
    <p:sldId id="580" r:id="rId15"/>
    <p:sldId id="575" r:id="rId16"/>
    <p:sldId id="576" r:id="rId17"/>
    <p:sldId id="545" r:id="rId18"/>
    <p:sldId id="581" r:id="rId19"/>
    <p:sldId id="582" r:id="rId20"/>
    <p:sldId id="538" r:id="rId21"/>
    <p:sldId id="558" r:id="rId22"/>
    <p:sldId id="559" r:id="rId23"/>
    <p:sldId id="578" r:id="rId24"/>
    <p:sldId id="577" r:id="rId25"/>
    <p:sldId id="542" r:id="rId26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C9F1FF"/>
    <a:srgbClr val="81DEFF"/>
    <a:srgbClr val="FFFFFF"/>
    <a:srgbClr val="48E21E"/>
    <a:srgbClr val="FEFEFE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05" autoAdjust="0"/>
    <p:restoredTop sz="98160" autoAdjust="0"/>
  </p:normalViewPr>
  <p:slideViewPr>
    <p:cSldViewPr>
      <p:cViewPr>
        <p:scale>
          <a:sx n="100" d="100"/>
          <a:sy n="100" d="100"/>
        </p:scale>
        <p:origin x="-194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052" y="-108"/>
      </p:cViewPr>
      <p:guideLst>
        <p:guide orient="horz" pos="2122"/>
        <p:guide pos="31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873473115341891"/>
          <c:y val="0.13388109312780591"/>
          <c:w val="0.7624537698954772"/>
          <c:h val="0.691074432495909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AD-4859-975A-6D655617981C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AD-4859-975A-6D655617981C}"/>
              </c:ext>
            </c:extLst>
          </c:dPt>
          <c:dLbls>
            <c:dLbl>
              <c:idx val="0"/>
              <c:layout>
                <c:manualLayout>
                  <c:x val="-6.0117357612243523E-2"/>
                  <c:y val="-0.11713878459401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427 686,2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AD-4859-975A-6D655617981C}"/>
                </c:ext>
              </c:extLst>
            </c:dLbl>
            <c:dLbl>
              <c:idx val="1"/>
              <c:layout>
                <c:manualLayout>
                  <c:x val="2.232765619765777E-2"/>
                  <c:y val="0.102179080262640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5 001 742,2</a:t>
                    </a:r>
                  </a:p>
                  <a:p>
                    <a:r>
                      <a:rPr lang="ru-RU" smtClean="0"/>
                      <a:t>59,3%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D-4859-975A-6D6556179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"-"?\ _₽_-;_-@_-</c:formatCode>
                <c:ptCount val="2"/>
                <c:pt idx="0">
                  <c:v>3427686.2</c:v>
                </c:pt>
                <c:pt idx="1">
                  <c:v>5001742.2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AD-4859-975A-6D655617981C}"/>
            </c:ext>
          </c:extLst>
        </c:ser>
      </c:pie3DChart>
    </c:plotArea>
    <c:legend>
      <c:legendPos val="b"/>
      <c:layout>
        <c:manualLayout>
          <c:xMode val="edge"/>
          <c:yMode val="edge"/>
          <c:x val="5.7662733346784532E-2"/>
          <c:y val="0.8447515051469997"/>
          <c:w val="0.89999997586525449"/>
          <c:h val="5.6483754021012439E-2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222206668719729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4 234 275,3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5B-40C2-B43E-6DF6DA47B8EB}"/>
                </c:ext>
              </c:extLst>
            </c:dLbl>
            <c:dLbl>
              <c:idx val="1"/>
              <c:layout>
                <c:manualLayout>
                  <c:x val="5.9258844499192774E-3"/>
                  <c:y val="-1.1111033343598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5B-40C2-B43E-6DF6DA47B8EB}"/>
                </c:ext>
              </c:extLst>
            </c:dLbl>
            <c:dLbl>
              <c:idx val="2"/>
              <c:layout>
                <c:manualLayout>
                  <c:x val="-2.3703537799677116E-2"/>
                  <c:y val="-1.5555446681038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5B-40C2-B43E-6DF6DA47B8EB}"/>
                </c:ext>
              </c:extLst>
            </c:dLbl>
            <c:dLbl>
              <c:idx val="3"/>
              <c:layout>
                <c:manualLayout>
                  <c:x val="-3.1110893362076206E-2"/>
                  <c:y val="-1.11112083205016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5B-40C2-B43E-6DF6DA47B8EB}"/>
                </c:ext>
              </c:extLst>
            </c:dLbl>
            <c:numFmt formatCode="_-* #,##0.0_-;\-* #,##0.0_-;_-* &quot;-&quot;?_-;_-@_-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#,##0.0\ _₽</c:formatCode>
                <c:ptCount val="5"/>
                <c:pt idx="0">
                  <c:v>4234275.3</c:v>
                </c:pt>
                <c:pt idx="1">
                  <c:v>5544256.1000000006</c:v>
                </c:pt>
                <c:pt idx="2">
                  <c:v>6503679.3000000007</c:v>
                </c:pt>
                <c:pt idx="3">
                  <c:v>7432962.4000000004</c:v>
                </c:pt>
                <c:pt idx="4">
                  <c:v>8429428.4000000004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5B-40C2-B43E-6DF6DA47B8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т.ч.налоговые и неналоговые</c:v>
                </c:pt>
              </c:strCache>
            </c:strRef>
          </c:tx>
          <c:dLbls>
            <c:dLbl>
              <c:idx val="0"/>
              <c:layout>
                <c:manualLayout>
                  <c:x val="3.673294612290668E-2"/>
                  <c:y val="-5.117809297657557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1635 </a:t>
                    </a:r>
                    <a:r>
                      <a:rPr lang="en-US" sz="1400" dirty="0"/>
                      <a:t>515,4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5B-40C2-B43E-6DF6DA47B8EB}"/>
                </c:ext>
              </c:extLst>
            </c:dLbl>
            <c:dLbl>
              <c:idx val="1"/>
              <c:layout>
                <c:manualLayout>
                  <c:x val="3.9809787843047451E-2"/>
                  <c:y val="-3.99997200369551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1788 </a:t>
                    </a:r>
                    <a:r>
                      <a:rPr lang="en-US" sz="1400" dirty="0"/>
                      <a:t>578,0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5B-40C2-B43E-6DF6DA47B8EB}"/>
                </c:ext>
              </c:extLst>
            </c:dLbl>
            <c:dLbl>
              <c:idx val="2"/>
              <c:layout>
                <c:manualLayout>
                  <c:x val="4.1481191149434944E-2"/>
                  <c:y val="-1.111103334359856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 </a:t>
                    </a:r>
                    <a:r>
                      <a:rPr lang="en-US" sz="1400" dirty="0"/>
                      <a:t>150 053,0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5B-40C2-B43E-6DF6DA47B8EB}"/>
                </c:ext>
              </c:extLst>
            </c:dLbl>
            <c:dLbl>
              <c:idx val="3"/>
              <c:layout>
                <c:manualLayout>
                  <c:x val="4.1481191149434944E-2"/>
                  <c:y val="-2.22220666871973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5B-40C2-B43E-6DF6DA47B8EB}"/>
                </c:ext>
              </c:extLst>
            </c:dLbl>
            <c:dLbl>
              <c:idx val="4"/>
              <c:layout>
                <c:manualLayout>
                  <c:x val="4.2962662261914704E-2"/>
                  <c:y val="0"/>
                </c:manualLayout>
              </c:layout>
              <c:showVal val="1"/>
            </c:dLbl>
            <c:numFmt formatCode="_-* #,##0.0_-;\-* #,##0.0_-;_-* &quot;-&quot;?_-;_-@_-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#,##0.0\ _₽</c:formatCode>
                <c:ptCount val="5"/>
                <c:pt idx="0">
                  <c:v>1635515.4</c:v>
                </c:pt>
                <c:pt idx="1">
                  <c:v>1788578</c:v>
                </c:pt>
                <c:pt idx="2">
                  <c:v>2150053</c:v>
                </c:pt>
                <c:pt idx="3">
                  <c:v>2821957</c:v>
                </c:pt>
                <c:pt idx="4">
                  <c:v>3427686.2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95B-40C2-B43E-6DF6DA47B8EB}"/>
            </c:ext>
          </c:extLst>
        </c:ser>
        <c:shape val="cylinder"/>
        <c:axId val="159218304"/>
        <c:axId val="159232384"/>
        <c:axId val="0"/>
      </c:bar3DChart>
      <c:catAx>
        <c:axId val="1592183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232384"/>
        <c:crosses val="autoZero"/>
        <c:auto val="1"/>
        <c:lblAlgn val="ctr"/>
        <c:lblOffset val="100"/>
      </c:catAx>
      <c:valAx>
        <c:axId val="159232384"/>
        <c:scaling>
          <c:orientation val="minMax"/>
        </c:scaling>
        <c:axPos val="l"/>
        <c:majorGridlines>
          <c:spPr>
            <a:ln w="3175"/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#,##0.0\ _₽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218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597910474191444"/>
          <c:y val="0.17303582593764288"/>
          <c:w val="0.75429259597895659"/>
          <c:h val="0.612329199212370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4043961481637812E-3"/>
                  <c:y val="0.19026213873102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2 351 973,7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68,6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7.9953576209242094E-2"/>
                  <c:y val="8.3770355646388225E-2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7.3097326762623427E-2"/>
                  <c:y val="5.6825032429052699E-3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7.8170461986822634E-2"/>
                  <c:y val="-6.63260449620650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310 124,0
</a:t>
                    </a:r>
                    <a:r>
                      <a:rPr lang="en-US" dirty="0" smtClean="0"/>
                      <a:t>9,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4"/>
              <c:layout>
                <c:manualLayout>
                  <c:x val="7.1965866359299108E-2"/>
                  <c:y val="-3.5555306699515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142 609,2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- 68,6%</c:v>
                </c:pt>
                <c:pt idx="1">
                  <c:v>Неналоговые доходы - 5,7%</c:v>
                </c:pt>
                <c:pt idx="2">
                  <c:v>Налоги на имущество - 12,5%</c:v>
                </c:pt>
                <c:pt idx="3">
                  <c:v>Налоги на совокупный доход - 9,1%</c:v>
                </c:pt>
                <c:pt idx="4">
                  <c:v>Прочие налоговые доходы - 4,1%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2351973.7000000002</c:v>
                </c:pt>
                <c:pt idx="1">
                  <c:v>195162.9</c:v>
                </c:pt>
                <c:pt idx="2">
                  <c:v>427816.4</c:v>
                </c:pt>
                <c:pt idx="3">
                  <c:v>310124</c:v>
                </c:pt>
                <c:pt idx="4">
                  <c:v>142609.20000000001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A4-4CBF-A6FD-2430CE768A7A}"/>
            </c:ext>
          </c:extLst>
        </c:ser>
      </c:pie3DChart>
    </c:plotArea>
    <c:legend>
      <c:legendPos val="b"/>
      <c:layout>
        <c:manualLayout>
          <c:xMode val="edge"/>
          <c:yMode val="edge"/>
          <c:x val="0.1159021968449758"/>
          <c:y val="0.8043278553897556"/>
          <c:w val="0.64678724197023851"/>
          <c:h val="0.18619072949037391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360075373276534"/>
          <c:y val="0.16403801498050291"/>
          <c:w val="0.74063941301685032"/>
          <c:h val="0.7688348413962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BA9-4830-9A8B-843204280922}"/>
              </c:ext>
            </c:extLst>
          </c:dPt>
          <c:dLbls>
            <c:dLbl>
              <c:idx val="0"/>
              <c:layout>
                <c:manualLayout>
                  <c:x val="0"/>
                  <c:y val="0.1746261732235483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>
                        <a:solidFill>
                          <a:schemeClr val="tx1"/>
                        </a:solidFill>
                      </a:rPr>
                      <a:t>Отрасли социальной сферы
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5 866 810,5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69,1%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A9-4830-9A8B-843204280922}"/>
                </c:ext>
              </c:extLst>
            </c:dLbl>
            <c:dLbl>
              <c:idx val="1"/>
              <c:layout>
                <c:manualLayout>
                  <c:x val="-3.7634145196060731E-2"/>
                  <c:y val="0.17150220620205436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Жилищно-коммунальное хозяйство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1 486 070,2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="1" i="0" u="none" strike="noStrike" baseline="0" dirty="0" smtClean="0">
                        <a:solidFill>
                          <a:schemeClr val="tx1"/>
                        </a:solidFill>
                      </a:rPr>
                      <a:t>17,5%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  </a:t>
                    </a:r>
                  </a:p>
                </c:rich>
              </c:tx>
              <c:numFmt formatCode="_-* #,##0.00\ _₽_-;\-* #,##0.00\ _₽_-;_-* &quot;-&quot;??\ _₽_-;_-@_-" sourceLinked="0"/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A9-4830-9A8B-843204280922}"/>
                </c:ext>
              </c:extLst>
            </c:dLbl>
            <c:dLbl>
              <c:idx val="2"/>
              <c:layout>
                <c:manualLayout>
                  <c:x val="-0.10455366665793664"/>
                  <c:y val="4.2136194208230775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>
                        <a:solidFill>
                          <a:schemeClr val="tx1"/>
                        </a:solidFill>
                      </a:rPr>
                      <a:t>Общегосударственные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вопросы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460 986,7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="1" i="0" u="none" strike="noStrike" baseline="0" dirty="0" smtClean="0">
                        <a:solidFill>
                          <a:schemeClr val="tx1"/>
                        </a:solidFill>
                      </a:rPr>
                      <a:t>5,4%</a:t>
                    </a:r>
                    <a:endParaRPr lang="ru-RU" sz="13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numFmt formatCode="_-* #,##0.00\ _₽_-;\-* #,##0.00\ _₽_-;_-* &quot;-&quot;??\ _₽_-;_-@_-" sourceLinked="0"/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500200941217693"/>
                      <c:h val="0.146756670383674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A9-4830-9A8B-843204280922}"/>
                </c:ext>
              </c:extLst>
            </c:dLbl>
            <c:dLbl>
              <c:idx val="3"/>
              <c:layout>
                <c:manualLayout>
                  <c:x val="-0.23795650909563809"/>
                  <c:y val="-9.159567242623810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Национальная экономика</a:t>
                    </a:r>
                  </a:p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498 408,0</a:t>
                    </a:r>
                  </a:p>
                  <a:p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5,9%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 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A9-4830-9A8B-843204280922}"/>
                </c:ext>
              </c:extLst>
            </c:dLbl>
            <c:dLbl>
              <c:idx val="4"/>
              <c:layout>
                <c:manualLayout>
                  <c:x val="-5.4921298775658404E-3"/>
                  <c:y val="-9.7190873170728248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>
                        <a:solidFill>
                          <a:schemeClr val="tx1"/>
                        </a:solidFill>
                      </a:rPr>
                      <a:t>Национальная безопасность и правоохранительная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деятельность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152 147,8   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="1" i="0" u="none" strike="noStrike" baseline="0" dirty="0" smtClean="0">
                        <a:solidFill>
                          <a:schemeClr val="tx1"/>
                        </a:solidFill>
                      </a:rPr>
                      <a:t>1,8%</a:t>
                    </a:r>
                    <a:endParaRPr lang="ru-RU" sz="13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numFmt formatCode="_-* #,##0.0\ _₽_-;\-* #,##0.0\ _₽_-;_-* &quot;-&quot;?\ _₽_-;_-@_-" sourceLinked="0"/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34578506604873"/>
                      <c:h val="0.21686890756994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BA9-4830-9A8B-843204280922}"/>
                </c:ext>
              </c:extLst>
            </c:dLbl>
            <c:dLbl>
              <c:idx val="5"/>
              <c:layout>
                <c:manualLayout>
                  <c:x val="0.23145357716007295"/>
                  <c:y val="-1.1440086903924255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>
                        <a:solidFill>
                          <a:schemeClr val="tx1"/>
                        </a:solidFill>
                      </a:rPr>
                      <a:t>Прочие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расходы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30 060,8  </a:t>
                    </a:r>
                  </a:p>
                  <a:p>
                    <a:pPr algn="ctr">
                      <a:defRPr sz="1300" b="1" i="0" baseline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00" b="1" i="0" u="none" strike="noStrike" baseline="0" dirty="0" smtClean="0">
                        <a:solidFill>
                          <a:schemeClr val="tx1"/>
                        </a:solidFill>
                      </a:rPr>
                      <a:t>0,4%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numFmt formatCode="_-* #,##0.0\ _₽_-;\-* #,##0.0\ _₽_-;_-* &quot;-&quot;?\ _₽_-;_-@_-" sourceLinked="0"/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6514193674822"/>
                      <c:h val="0.223963840565904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0B-4AB8-9835-DEC8F3C43963}"/>
                </c:ext>
              </c:extLst>
            </c:dLbl>
            <c:dLbl>
              <c:idx val="6"/>
              <c:layout>
                <c:manualLayout>
                  <c:x val="0.24435016513304103"/>
                  <c:y val="4.155505355372037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97723539202502"/>
                      <c:h val="0.17719224612903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A9-4830-9A8B-843204280922}"/>
                </c:ext>
              </c:extLst>
            </c:dLbl>
            <c:numFmt formatCode="_-* #,##0.00\ _₽_-;\-* #,##0.00\ _₽_-;_-* &quot;-&quot;??\ _₽_-;_-@_-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14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#,##0.0\ _₽</c:formatCode>
                <c:ptCount val="6"/>
                <c:pt idx="0">
                  <c:v>4280898.4000000004</c:v>
                </c:pt>
                <c:pt idx="1">
                  <c:v>1148381</c:v>
                </c:pt>
                <c:pt idx="2">
                  <c:v>316282.2</c:v>
                </c:pt>
                <c:pt idx="3">
                  <c:v>607579.30000000005</c:v>
                </c:pt>
                <c:pt idx="4">
                  <c:v>114322.3</c:v>
                </c:pt>
                <c:pt idx="5">
                  <c:v>19977.8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9-498D-A4EA-7FDA00AE1EA7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Структура муниципального долга, тыс.руб.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497739324016444"/>
          <c:y val="2.187500000000048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9603830871245243E-3"/>
          <c:y val="0.20010949803149933"/>
          <c:w val="0.9927540516177501"/>
          <c:h val="0.6181072834645789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10-477C-AFBE-A40EAC2244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177000</c:v>
                </c:pt>
                <c:pt idx="1">
                  <c:v>177000</c:v>
                </c:pt>
                <c:pt idx="2">
                  <c:v>177000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10-477C-AFBE-A40EAC2244D7}"/>
            </c:ext>
          </c:extLst>
        </c:ser>
        <c:gapWidth val="134"/>
        <c:overlap val="100"/>
        <c:axId val="163093504"/>
        <c:axId val="163111680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noFill/>
              <a:round/>
            </a:ln>
            <a:effectLst>
              <a:outerShdw blurRad="50800" dist="50800" dir="5400000" algn="ctr" rotWithShape="0">
                <a:srgbClr val="000000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644799868766404E-2"/>
                  <c:y val="-9.687500000000004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10-477C-AFBE-A40EAC2244D7}"/>
                </c:ext>
              </c:extLst>
            </c:dLbl>
            <c:dLbl>
              <c:idx val="1"/>
              <c:layout>
                <c:manualLayout>
                  <c:x val="-9.00470710611707E-2"/>
                  <c:y val="-9.029376316290760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10-477C-AFBE-A40EAC2244D7}"/>
                </c:ext>
              </c:extLst>
            </c:dLbl>
            <c:dLbl>
              <c:idx val="2"/>
              <c:layout>
                <c:manualLayout>
                  <c:x val="-6.2925744124476907E-2"/>
                  <c:y val="-0.17122719690374588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10-477C-AFBE-A40EAC224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Лист1!$D$2:$D$4</c:f>
              <c:numCache>
                <c:formatCode>#,##0.0\ _₽</c:formatCode>
                <c:ptCount val="3"/>
                <c:pt idx="0">
                  <c:v>177000</c:v>
                </c:pt>
                <c:pt idx="1">
                  <c:v>177000</c:v>
                </c:pt>
                <c:pt idx="2">
                  <c:v>138877.4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510-477C-AFBE-A40EAC2244D7}"/>
            </c:ext>
          </c:extLst>
        </c:ser>
        <c:marker val="1"/>
        <c:axId val="163093504"/>
        <c:axId val="163111680"/>
      </c:lineChart>
      <c:catAx>
        <c:axId val="163093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111680"/>
        <c:crosses val="autoZero"/>
        <c:auto val="1"/>
        <c:lblAlgn val="ctr"/>
        <c:lblOffset val="100"/>
      </c:catAx>
      <c:valAx>
        <c:axId val="1631116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\ _₽" sourceLinked="1"/>
        <c:majorTickMark val="none"/>
        <c:tickLblPos val="none"/>
        <c:crossAx val="16309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6.9596667385138037E-3"/>
          <c:y val="0.91111269685039376"/>
          <c:w val="0.99181938666185876"/>
          <c:h val="7.01373031496065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5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Расходы на обслуживание</a:t>
            </a:r>
            <a:r>
              <a:rPr lang="ru-RU" baseline="0" dirty="0" smtClean="0">
                <a:solidFill>
                  <a:schemeClr val="tx1"/>
                </a:solidFill>
              </a:rPr>
              <a:t> муниципального долга, тыс.руб.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910004567039191"/>
          <c:y val="9.1145141820405309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"/>
          <c:y val="0.2533998523622048"/>
          <c:w val="0.99078935694481274"/>
          <c:h val="0.537978100393700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17000</c:v>
                </c:pt>
                <c:pt idx="1">
                  <c:v>17000</c:v>
                </c:pt>
                <c:pt idx="2">
                  <c:v>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B0-4128-B607-42EBB45AC8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7852317726532289E-2"/>
                  <c:y val="6.250000000000013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B0-4128-B607-42EBB45AC8EF}"/>
                </c:ext>
              </c:extLst>
            </c:dLbl>
            <c:dLbl>
              <c:idx val="1"/>
              <c:layout>
                <c:manualLayout>
                  <c:x val="5.2410901467505523E-2"/>
                  <c:y val="-6.250000000000013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B0-4128-B607-42EBB45AC8EF}"/>
                </c:ext>
              </c:extLst>
            </c:dLbl>
            <c:dLbl>
              <c:idx val="2"/>
              <c:layout>
                <c:manualLayout>
                  <c:x val="4.3675751222921125E-2"/>
                  <c:y val="-1.205211289100919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B0-4128-B607-42EBB45AC8E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177</c:v>
                </c:pt>
                <c:pt idx="1">
                  <c:v>177</c:v>
                </c:pt>
                <c:pt idx="2">
                  <c:v>175.8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B0-4128-B607-42EBB45AC8EF}"/>
            </c:ext>
          </c:extLst>
        </c:ser>
        <c:dLbls>
          <c:showVal val="1"/>
        </c:dLbls>
        <c:gapWidth val="161"/>
        <c:overlap val="-2"/>
        <c:axId val="162175232"/>
        <c:axId val="162193408"/>
      </c:barChart>
      <c:catAx>
        <c:axId val="162175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193408"/>
        <c:crosses val="autoZero"/>
        <c:auto val="1"/>
        <c:lblAlgn val="ctr"/>
        <c:lblOffset val="100"/>
      </c:catAx>
      <c:valAx>
        <c:axId val="162193408"/>
        <c:scaling>
          <c:orientation val="minMax"/>
        </c:scaling>
        <c:delete val="1"/>
        <c:axPos val="l"/>
        <c:numFmt formatCode="#,##0.0\ _₽" sourceLinked="1"/>
        <c:majorTickMark val="none"/>
        <c:tickLblPos val="none"/>
        <c:crossAx val="162175232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b"/>
      <c:layout>
        <c:manualLayout>
          <c:xMode val="edge"/>
          <c:yMode val="edge"/>
          <c:x val="0.22653322757613562"/>
          <c:y val="0.89037844488188989"/>
          <c:w val="0.57149525966157644"/>
          <c:h val="7.66346958868517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5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t" anchorCtr="0" compatLnSpc="1">
            <a:prstTxWarp prst="textNoShape">
              <a:avLst/>
            </a:prstTxWarp>
          </a:bodyPr>
          <a:lstStyle>
            <a:lvl1pPr algn="l" defTabSz="912125" eaLnBrk="1" hangingPunct="1">
              <a:defRPr sz="1200" b="0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9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t" anchorCtr="0" compatLnSpc="1">
            <a:prstTxWarp prst="textNoShape">
              <a:avLst/>
            </a:prstTxWarp>
          </a:bodyPr>
          <a:lstStyle>
            <a:lvl1pPr algn="r" defTabSz="912125" eaLnBrk="1" hangingPunct="1">
              <a:defRPr sz="1200" b="0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9214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b" anchorCtr="0" compatLnSpc="1">
            <a:prstTxWarp prst="textNoShape">
              <a:avLst/>
            </a:prstTxWarp>
          </a:bodyPr>
          <a:lstStyle>
            <a:lvl1pPr algn="l" defTabSz="912125" eaLnBrk="1" hangingPunct="1">
              <a:defRPr sz="1200" b="0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9" y="6399214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b" anchorCtr="0" compatLnSpc="1">
            <a:prstTxWarp prst="textNoShape">
              <a:avLst/>
            </a:prstTxWarp>
          </a:bodyPr>
          <a:lstStyle>
            <a:lvl1pPr algn="r" defTabSz="911209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781910-63AD-4A52-8AD9-BF7D829E2315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Times New Roman Cyr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t" anchorCtr="0" compatLnSpc="1">
            <a:prstTxWarp prst="textNoShape">
              <a:avLst/>
            </a:prstTxWarp>
          </a:bodyPr>
          <a:lstStyle>
            <a:lvl1pPr algn="l" defTabSz="912125" eaLnBrk="1" hangingPunct="1">
              <a:defRPr sz="1200" b="0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9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t" anchorCtr="0" compatLnSpc="1">
            <a:prstTxWarp prst="textNoShape">
              <a:avLst/>
            </a:prstTxWarp>
          </a:bodyPr>
          <a:lstStyle>
            <a:lvl1pPr algn="r" defTabSz="912125" eaLnBrk="1" hangingPunct="1">
              <a:defRPr sz="1200" b="0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06413"/>
            <a:ext cx="3362325" cy="2522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1" y="3198814"/>
            <a:ext cx="72374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9214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b" anchorCtr="0" compatLnSpc="1">
            <a:prstTxWarp prst="textNoShape">
              <a:avLst/>
            </a:prstTxWarp>
          </a:bodyPr>
          <a:lstStyle>
            <a:lvl1pPr algn="l" defTabSz="912125" eaLnBrk="1" hangingPunct="1">
              <a:defRPr sz="1200" b="0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9" y="6399214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9" rIns="91734" bIns="45869" numCol="1" anchor="b" anchorCtr="0" compatLnSpc="1">
            <a:prstTxWarp prst="textNoShape">
              <a:avLst/>
            </a:prstTxWarp>
          </a:bodyPr>
          <a:lstStyle>
            <a:lvl1pPr algn="r" defTabSz="911209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DAC826-E442-4541-B2A6-1E7F0F13D78C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Times New Roman Cyr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A92BC-571D-403E-9532-548967E12240}" type="slidenum">
              <a:rPr lang="ru-RU" altLang="ru-RU"/>
              <a:pPr/>
              <a:t>1</a:t>
            </a:fld>
            <a:endParaRPr lang="ru-RU" altLang="ru-RU">
              <a:latin typeface="Times New Roman Cyr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4825"/>
            <a:ext cx="3368675" cy="2525713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70" tIns="44285" rIns="88570" bIns="44285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39830" indent="-2845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3819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9347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4875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1B5C103-5024-4895-91E0-6662BD5D24D9}" type="slidenum">
              <a:rPr lang="ru-RU" altLang="ru-RU" b="0">
                <a:cs typeface="Arial" panose="020B0604020202020204" pitchFamily="34" charset="0"/>
              </a:rPr>
              <a:pPr/>
              <a:t>22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0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8437-624D-4AB1-AF5C-94B2E7102348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F184F-5820-49FB-A9CC-204725F43303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1F3D3-B1C7-48AA-A229-1D5E8A9D636A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753C5-CA97-48C7-A477-17C995A9E971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6ADF6-C52D-4634-A0B8-45FB44D5579E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F55F3-C90D-40C8-A953-AA508D8BB355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39830" indent="-2845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3819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9347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4875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1B5C103-5024-4895-91E0-6662BD5D24D9}" type="slidenum">
              <a:rPr lang="ru-RU" altLang="ru-RU" b="0">
                <a:cs typeface="Arial" panose="020B0604020202020204" pitchFamily="34" charset="0"/>
              </a:rPr>
              <a:pPr/>
              <a:t>20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0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39830" indent="-2845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3819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9347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48759" indent="-22764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1B5C103-5024-4895-91E0-6662BD5D24D9}" type="slidenum">
              <a:rPr lang="ru-RU" altLang="ru-RU" b="0">
                <a:cs typeface="Arial" panose="020B0604020202020204" pitchFamily="34" charset="0"/>
              </a:rPr>
              <a:pPr/>
              <a:t>21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0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1535-1162-4CFC-A52D-C561BF60D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2D-0B30-4D28-B299-7916BF873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815C-E41D-4C0D-A82B-94A4CF7FF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B942-9DED-46AC-B8E1-7680155AC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AC56-287E-494B-AF5C-26BC1C9659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9B89-7C1C-4259-AEA3-CE9F97111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62D0-2768-44C7-BFB2-AB37DA0E75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EE18-D79E-45A0-9926-8D96EC7DA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C432-6649-451B-AC54-840625051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581A-E372-4AE7-8BA6-D058CA854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0866" y="638881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E8FBD-1D53-4ED6-970A-95B11DFCFB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3D69-96FE-4A66-B7EC-EAD6E29A70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9A4F-4228-48C1-B33E-C88E0F512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86600" y="649115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ED0CEC-E15D-4B48-8959-188BDEECA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1835150" y="476250"/>
            <a:ext cx="6911975" cy="7207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МУНИЦИПАЛЬНЫЙ ОКРУГ ГОРОД БОР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9144000" cy="1267633"/>
          </a:xfrm>
        </p:spPr>
        <p:txBody>
          <a:bodyPr lIns="92075" tIns="46038" rIns="92075" bIns="46038"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6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ОТЧЕТ ОБ ИСПОЛНЕНИИ БЮДЖЕТА ГОРОДСКОГО ОКРУГА ГОРОД БОР ЗА 2025 ГОД</a:t>
            </a:r>
            <a:endParaRPr lang="ru-RU" altLang="ru-RU" sz="26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73113" y="404813"/>
            <a:ext cx="60309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charset="-52"/>
            </a:endParaRPr>
          </a:p>
        </p:txBody>
      </p:sp>
      <p:pic>
        <p:nvPicPr>
          <p:cNvPr id="17414" name="Picture 11" descr="герб 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8651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9B89-7C1C-4259-AEA3-CE9F97111162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pic>
        <p:nvPicPr>
          <p:cNvPr id="1026" name="Picture 2" descr="C:\Users\Admin\Desktop\Новая папка\Новая папка\394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071802" cy="2286016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\Новая папка\i7q3xw5wj20bu_odo5v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3000364" cy="2214578"/>
          </a:xfrm>
          <a:prstGeom prst="rect">
            <a:avLst/>
          </a:prstGeom>
          <a:noFill/>
        </p:spPr>
      </p:pic>
      <p:pic>
        <p:nvPicPr>
          <p:cNvPr id="2" name="Picture 4" descr="C:\Users\Admin\Desktop\Новая папка\Новая папка\DSC_95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071678"/>
            <a:ext cx="3071834" cy="2214578"/>
          </a:xfrm>
          <a:prstGeom prst="rect">
            <a:avLst/>
          </a:prstGeom>
          <a:noFill/>
        </p:spPr>
      </p:pic>
      <p:pic>
        <p:nvPicPr>
          <p:cNvPr id="1030" name="Picture 6" descr="C:\Users\Admin\Desktop\Новая папка\Новая папка\IMG_20260512_091901_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256"/>
            <a:ext cx="307183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457200"/>
            <a:ext cx="6886596" cy="10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400" dirty="0" smtClean="0">
                <a:solidFill>
                  <a:srgbClr val="C00000"/>
                </a:solidFill>
              </a:rPr>
              <a:t>Наиболее значимые мероприятия в 2025 году:</a:t>
            </a:r>
          </a:p>
          <a:p>
            <a:pPr algn="ctr"/>
            <a:endParaRPr lang="ru-RU" altLang="ru-RU" sz="1800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2400" dirty="0" smtClean="0">
                <a:solidFill>
                  <a:srgbClr val="C00000"/>
                </a:solidFill>
              </a:rPr>
              <a:t>«Образование</a:t>
            </a:r>
            <a:r>
              <a:rPr lang="ru-RU" altLang="ru-RU" sz="2400" dirty="0">
                <a:solidFill>
                  <a:srgbClr val="C00000"/>
                </a:solidFill>
              </a:rPr>
              <a:t>»</a:t>
            </a:r>
          </a:p>
        </p:txBody>
      </p:sp>
      <p:graphicFrame>
        <p:nvGraphicFramePr>
          <p:cNvPr id="16442" name="Group 58"/>
          <p:cNvGraphicFramePr>
            <a:graphicFrameLocks noGrp="1"/>
          </p:cNvGraphicFramePr>
          <p:nvPr/>
        </p:nvGraphicFramePr>
        <p:xfrm>
          <a:off x="214282" y="3071810"/>
          <a:ext cx="5438775" cy="2387918"/>
        </p:xfrm>
        <a:graphic>
          <a:graphicData uri="http://schemas.openxmlformats.org/drawingml/2006/table">
            <a:tbl>
              <a:tblPr/>
              <a:tblGrid>
                <a:gridCol w="2425399"/>
                <a:gridCol w="1322946"/>
                <a:gridCol w="1690430"/>
              </a:tblGrid>
              <a:tr h="45981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 2025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2025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1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финансирования</a:t>
                      </a: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(тыс.руб.)</a:t>
                      </a: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в т</a:t>
                      </a: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.ч.: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437 754,4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428 026,3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Федеральный бюджет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13 540,9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13 540,9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Областной бюджет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399 047,4</a:t>
                      </a:r>
                      <a:endParaRPr kumimoji="0" lang="ru-RU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398 194,0</a:t>
                      </a:r>
                      <a:endParaRPr kumimoji="0" lang="ru-RU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Местный бюджет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25 166,1</a:t>
                      </a:r>
                      <a:endParaRPr kumimoji="0" lang="ru-RU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16 291,4</a:t>
                      </a:r>
                      <a:endParaRPr kumimoji="0" lang="ru-RU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1500174"/>
            <a:ext cx="5424494" cy="15079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Создание новых мест в общеобразовательных организациях в связи с ростом числа обучающихся, вызванным демографическим фактором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Мероприятие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400" b="0" kern="100" dirty="0">
                <a:latin typeface="Times New Roman" pitchFamily="18" charset="0"/>
                <a:cs typeface="Times New Roman" pitchFamily="18" charset="0"/>
              </a:rPr>
              <a:t>  Школа на 1 000 мест </a:t>
            </a:r>
            <a:r>
              <a:rPr lang="ru-RU" altLang="ru-RU" sz="1400" b="0" kern="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0" kern="100" dirty="0">
                <a:latin typeface="Times New Roman" pitchFamily="18" charset="0"/>
                <a:cs typeface="Times New Roman" pitchFamily="18" charset="0"/>
              </a:rPr>
              <a:t>центре г.Бор Нижегородской </a:t>
            </a:r>
            <a:r>
              <a:rPr lang="ru-RU" altLang="ru-RU" sz="1400" b="0" kern="1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altLang="ru-RU" sz="1400" b="0" kern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21FD5A-D44E-472B-92A8-8BBDF372257D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1026" name="Picture 2" descr="C:\Users\Admin\Desktop\shko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000396" cy="1785950"/>
          </a:xfrm>
          <a:prstGeom prst="rect">
            <a:avLst/>
          </a:prstGeom>
          <a:noFill/>
        </p:spPr>
      </p:pic>
      <p:pic>
        <p:nvPicPr>
          <p:cNvPr id="1027" name="Picture 3" descr="C:\Users\Admin\Desktop\bor-namy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71744"/>
            <a:ext cx="3071834" cy="1571636"/>
          </a:xfrm>
          <a:prstGeom prst="rect">
            <a:avLst/>
          </a:prstGeom>
          <a:noFill/>
        </p:spPr>
      </p:pic>
      <p:pic>
        <p:nvPicPr>
          <p:cNvPr id="1028" name="Picture 4" descr="C:\Users\Admin\Desktop\bor-shkolananamy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14818"/>
            <a:ext cx="3071834" cy="1285884"/>
          </a:xfrm>
          <a:prstGeom prst="rect">
            <a:avLst/>
          </a:prstGeom>
          <a:noFill/>
        </p:spPr>
      </p:pic>
      <p:pic>
        <p:nvPicPr>
          <p:cNvPr id="1029" name="Picture 5" descr="C:\Users\Admin\Desktop\1ulvhwb6tzab4_1bhikxi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5572140"/>
            <a:ext cx="8715436" cy="1285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692150"/>
            <a:ext cx="8991600" cy="3603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152400" y="874713"/>
            <a:ext cx="6348426" cy="34532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В 2025 году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в рамках реализации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«Молодежь и дети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» проведены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капитальные ремонты в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учреждениях :</a:t>
            </a:r>
            <a:endParaRPr lang="ru-RU" alt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МАОУ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Краснослободская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ОШ на сумму 88,6 млн.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руб.;</a:t>
            </a:r>
          </a:p>
          <a:p>
            <a:pPr indent="457200" algn="just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МАОУ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Линдовская СШ на сумму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53,3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млн. руб.; </a:t>
            </a:r>
          </a:p>
          <a:p>
            <a:pPr indent="457200" algn="just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МАОУ </a:t>
            </a:r>
            <a:r>
              <a:rPr lang="ru-RU" altLang="ru-RU" sz="1400" b="0" dirty="0" err="1" smtClean="0">
                <a:latin typeface="Times New Roman" pitchFamily="18" charset="0"/>
                <a:cs typeface="Times New Roman" pitchFamily="18" charset="0"/>
              </a:rPr>
              <a:t>Каликинская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СШ (капитальный ремонт системы отопления) на сумму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млн. руб.;</a:t>
            </a:r>
          </a:p>
          <a:p>
            <a:pPr indent="457200" algn="just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МАДОУ детский сад «Капелька» (капитальный ремонт кровли) на сумму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4,4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млн. руб.;</a:t>
            </a:r>
          </a:p>
          <a:p>
            <a:pPr indent="457200" algn="just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Кроме того направлено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194,8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млн. руб. на выполнение капитальных и текущих ремонтов по отдельным видам работ в 43 образовательных организациях (в том числе 26 – ДОУ, 13 – школ, 4 – доп.образование) за счет средств местного бюджета.</a:t>
            </a:r>
            <a:endParaRPr lang="ru-RU" alt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6E043B-628E-41EE-BA0D-C4125EBF995F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t="20815"/>
          <a:stretch>
            <a:fillRect/>
          </a:stretch>
        </p:blipFill>
        <p:spPr>
          <a:xfrm>
            <a:off x="381000" y="4714884"/>
            <a:ext cx="2747283" cy="203024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t="11259" b="7363"/>
          <a:stretch>
            <a:fillRect/>
          </a:stretch>
        </p:blipFill>
        <p:spPr>
          <a:xfrm>
            <a:off x="3543300" y="4714884"/>
            <a:ext cx="2747283" cy="203024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506" y="923834"/>
            <a:ext cx="2469094" cy="579170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642918"/>
            <a:ext cx="5903912" cy="45935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30000"/>
              </a:lnSpc>
              <a:defRPr/>
            </a:pPr>
            <a:r>
              <a:rPr lang="ru-RU" altLang="ru-RU" sz="1500" b="0" dirty="0" smtClean="0">
                <a:solidFill>
                  <a:schemeClr val="tx1"/>
                </a:solidFill>
              </a:rPr>
              <a:t>В рамках реализации </a:t>
            </a:r>
            <a:r>
              <a:rPr lang="ru-RU" altLang="ru-RU" sz="1500" dirty="0" smtClean="0">
                <a:solidFill>
                  <a:schemeClr val="tx1"/>
                </a:solidFill>
              </a:rPr>
              <a:t>национального проекта </a:t>
            </a:r>
            <a:r>
              <a:rPr lang="ru-RU" altLang="ru-RU" sz="1500" b="0" dirty="0" smtClean="0">
                <a:solidFill>
                  <a:schemeClr val="tx1"/>
                </a:solidFill>
              </a:rPr>
              <a:t>«Беспилотные авиационные системы»</a:t>
            </a:r>
            <a:r>
              <a:rPr lang="ru-RU" altLang="ru-RU" sz="1500" dirty="0" smtClean="0">
                <a:solidFill>
                  <a:schemeClr val="tx1"/>
                </a:solidFill>
              </a:rPr>
              <a:t> регионального проекта «</a:t>
            </a:r>
            <a:r>
              <a:rPr lang="ru-RU" altLang="ru-RU" sz="1500" b="0" dirty="0" smtClean="0">
                <a:solidFill>
                  <a:schemeClr val="tx1"/>
                </a:solidFill>
              </a:rPr>
              <a:t>Стимулирование спроса на отечественные беспилотные авиационные системы» 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по мероприятию </a:t>
            </a: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Функционирование специализированных классов в целях реализации образовательных процессов по разработке, производству и эксплуатации беспилотных авиационных </a:t>
            </a:r>
            <a:r>
              <a:rPr lang="ru-RU" sz="1500" b="0" dirty="0" smtClean="0">
                <a:solidFill>
                  <a:schemeClr val="tx1"/>
                </a:solidFill>
                <a:cs typeface="Times New Roman" pitchFamily="18" charset="0"/>
              </a:rPr>
              <a:t>систем в 2025 </a:t>
            </a: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году на базе МАОУ СШ № 8 открыты и функционируют </a:t>
            </a:r>
            <a:r>
              <a:rPr lang="ru-RU" sz="1500" b="0" dirty="0" smtClean="0">
                <a:solidFill>
                  <a:schemeClr val="tx1"/>
                </a:solidFill>
                <a:cs typeface="Times New Roman" pitchFamily="18" charset="0"/>
              </a:rPr>
              <a:t>8 </a:t>
            </a: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групп по 10 человек. 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      На </a:t>
            </a:r>
            <a:r>
              <a:rPr lang="ru-RU" sz="1500" b="0" dirty="0" smtClean="0">
                <a:solidFill>
                  <a:schemeClr val="tx1"/>
                </a:solidFill>
                <a:cs typeface="Times New Roman" pitchFamily="18" charset="0"/>
              </a:rPr>
              <a:t>занятиях проводят:</a:t>
            </a:r>
            <a:endParaRPr lang="ru-RU" sz="1500" b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       -изучение истории развития беспилотных летательных систем, их видов, классификации, архитектуры и устройства; 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       -осуществление различных видов пилотирования: 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визуальное пилотирование, 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пилотирование при помощи симуляторов,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sz="1500" b="0" dirty="0">
                <a:solidFill>
                  <a:schemeClr val="tx1"/>
                </a:solidFill>
                <a:cs typeface="Times New Roman" pitchFamily="18" charset="0"/>
              </a:rPr>
              <a:t>FPV пилотирование на учебных дронах-конструкторах. </a:t>
            </a:r>
          </a:p>
        </p:txBody>
      </p:sp>
      <p:pic>
        <p:nvPicPr>
          <p:cNvPr id="8197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78375"/>
            <a:ext cx="26479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34"/>
          <p:cNvGraphicFramePr>
            <a:graphicFrameLocks noGrp="1"/>
          </p:cNvGraphicFramePr>
          <p:nvPr/>
        </p:nvGraphicFramePr>
        <p:xfrm>
          <a:off x="357158" y="5286388"/>
          <a:ext cx="5638800" cy="1225437"/>
        </p:xfrm>
        <a:graphic>
          <a:graphicData uri="http://schemas.openxmlformats.org/drawingml/2006/table">
            <a:tbl>
              <a:tblPr/>
              <a:tblGrid>
                <a:gridCol w="2924175"/>
                <a:gridCol w="1304925"/>
                <a:gridCol w="1409700"/>
              </a:tblGrid>
              <a:tr h="48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6">
                <a:tc>
                  <a:txBody>
                    <a:bodyPr/>
                    <a:lstStyle/>
                    <a:p>
                      <a:pPr marL="889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Объем финансирования       (</a:t>
                      </a:r>
                      <a:r>
                        <a:rPr kumimoji="0" lang="ru-RU" alt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.), в т.ч.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5 344,6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5 344,6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181">
                <a:tc>
                  <a:txBody>
                    <a:bodyPr/>
                    <a:lstStyle/>
                    <a:p>
                      <a:pPr marL="889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5 344,6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5 344,6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4C0518-91D8-4CE1-A5BB-D84D578559A6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2050" name="Picture 2" descr="C:\Users\Admin\Desktop\6-_4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786082" cy="1928826"/>
          </a:xfrm>
          <a:prstGeom prst="rect">
            <a:avLst/>
          </a:prstGeom>
          <a:noFill/>
        </p:spPr>
      </p:pic>
      <p:pic>
        <p:nvPicPr>
          <p:cNvPr id="2051" name="Picture 3" descr="C:\Users\Admin\Desktop\3-_77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2857521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63600"/>
            <a:ext cx="5557846" cy="3636970"/>
          </a:xfrm>
        </p:spPr>
        <p:txBody>
          <a:bodyPr/>
          <a:lstStyle/>
          <a:p>
            <a:pPr marL="0"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«Жилье и городская среда»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регионального проекта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«Жилье»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по мероприятию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«Обеспечение инженерной инфраструктурой земельных участков, предназначенных для предоставления многодетным семьям на территории у д.Оманово г.Бор Нижегородской обл.,2,3,4 этапы» были выполнены:</a:t>
            </a:r>
          </a:p>
          <a:p>
            <a:pPr marL="0" indent="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- сети водоснабжения – 16 694,0 </a:t>
            </a:r>
            <a:r>
              <a:rPr lang="ru-RU" altLang="ru-RU" sz="1500" dirty="0" err="1" smtClean="0">
                <a:latin typeface="Times New Roman" pitchFamily="18" charset="0"/>
                <a:cs typeface="Times New Roman" pitchFamily="18" charset="0"/>
              </a:rPr>
              <a:t>м.п</a:t>
            </a:r>
            <a:endParaRPr lang="ru-RU" alt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- сети канализации самотечной – 1 096,1 м.п.</a:t>
            </a:r>
          </a:p>
          <a:p>
            <a:pPr marL="0" indent="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- сети канализации напорной – 2 280,0 м.п.</a:t>
            </a:r>
          </a:p>
          <a:p>
            <a:pPr marL="0" indent="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Техническая готовность инженерной инфраструктуры – 100% </a:t>
            </a:r>
          </a:p>
          <a:p>
            <a:pPr marL="0" indent="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(Объект введен в эксплуатацию – 01.11.2025 год).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85800" y="4572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alt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16442" name="Group 58"/>
          <p:cNvGraphicFramePr>
            <a:graphicFrameLocks noGrp="1"/>
          </p:cNvGraphicFramePr>
          <p:nvPr/>
        </p:nvGraphicFramePr>
        <p:xfrm>
          <a:off x="357158" y="4500570"/>
          <a:ext cx="5286412" cy="1857388"/>
        </p:xfrm>
        <a:graphic>
          <a:graphicData uri="http://schemas.openxmlformats.org/drawingml/2006/table">
            <a:tbl>
              <a:tblPr/>
              <a:tblGrid>
                <a:gridCol w="2595857"/>
                <a:gridCol w="1420015"/>
                <a:gridCol w="1270540"/>
              </a:tblGrid>
              <a:tr h="39287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 2025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5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финансирования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в т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.ч.: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442 405,741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427 118,528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бластной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бюджет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435 762,736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420 626,031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естный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бюджет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6 643,005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6 492,497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50" marR="91450" marT="45742" marB="457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3" name="Номер слайда 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8C928F-FC91-4CF8-A9B8-EE382A69167A}" type="slidenum">
              <a:rPr lang="ru-RU" altLang="ru-RU"/>
              <a:pPr/>
              <a:t>13</a:t>
            </a:fld>
            <a:endParaRPr lang="ru-RU" altLang="ru-RU"/>
          </a:p>
        </p:txBody>
      </p:sp>
      <p:pic>
        <p:nvPicPr>
          <p:cNvPr id="2051" name="Picture 3" descr="C:\Users\Admin\Desktop\Новая папка\Новая папка\0896f622-d1ee-4225-b780-134ac3aa6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04"/>
            <a:ext cx="2857520" cy="2357454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\Новая папка\Безымянный 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71810"/>
            <a:ext cx="2571768" cy="350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692150"/>
            <a:ext cx="8991600" cy="3603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42844" y="785794"/>
            <a:ext cx="5715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30000"/>
              </a:lnSpc>
              <a:spcAft>
                <a:spcPts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В рамках </a:t>
            </a:r>
            <a:r>
              <a:rPr lang="ru-RU" altLang="ru-RU" sz="1600" dirty="0" smtClean="0">
                <a:solidFill>
                  <a:schemeClr val="tx1"/>
                </a:solidFill>
                <a:cs typeface="Times New Roman" pitchFamily="18" charset="0"/>
              </a:rPr>
              <a:t>национального проекта </a:t>
            </a:r>
            <a:r>
              <a:rPr lang="ru-RU" altLang="ru-RU" sz="1600" b="0" dirty="0" smtClean="0">
                <a:solidFill>
                  <a:schemeClr val="tx1"/>
                </a:solidFill>
                <a:cs typeface="Times New Roman" pitchFamily="18" charset="0"/>
              </a:rPr>
              <a:t>«Инфраструктура для жизни»</a:t>
            </a:r>
            <a:r>
              <a:rPr lang="ru-RU" altLang="ru-RU" sz="1600" dirty="0" smtClean="0">
                <a:solidFill>
                  <a:schemeClr val="tx1"/>
                </a:solidFill>
                <a:cs typeface="Times New Roman" pitchFamily="18" charset="0"/>
              </a:rPr>
              <a:t> ф</a:t>
            </a:r>
            <a:r>
              <a:rPr lang="ru-RU" altLang="ru-RU" sz="1600" dirty="0" smtClean="0">
                <a:solidFill>
                  <a:schemeClr val="tx1"/>
                </a:solidFill>
              </a:rPr>
              <a:t>едерального проекта </a:t>
            </a:r>
            <a:r>
              <a:rPr lang="ru-RU" altLang="ru-RU" sz="1600" b="0" dirty="0">
                <a:solidFill>
                  <a:schemeClr val="tx1"/>
                </a:solidFill>
              </a:rPr>
              <a:t>«Жилье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»</a:t>
            </a:r>
            <a:r>
              <a:rPr lang="ru-RU" altLang="ru-RU" sz="1600" dirty="0" smtClean="0">
                <a:solidFill>
                  <a:schemeClr val="tx1"/>
                </a:solidFill>
              </a:rPr>
              <a:t> по мероприятию </a:t>
            </a:r>
            <a:r>
              <a:rPr lang="ru-RU" altLang="ru-RU" sz="1600" b="0" dirty="0">
                <a:solidFill>
                  <a:schemeClr val="tx1"/>
                </a:solidFill>
              </a:rPr>
              <a:t>переселение граждан из 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аварийного </a:t>
            </a:r>
            <a:r>
              <a:rPr lang="ru-RU" altLang="ru-RU" sz="1600" b="0" dirty="0">
                <a:solidFill>
                  <a:schemeClr val="tx1"/>
                </a:solidFill>
              </a:rPr>
              <a:t>жилищного фонда </a:t>
            </a:r>
            <a:r>
              <a:rPr lang="ru-RU" sz="1600" b="0" dirty="0" smtClean="0">
                <a:solidFill>
                  <a:schemeClr val="tx1"/>
                </a:solidFill>
              </a:rPr>
              <a:t>переселили </a:t>
            </a:r>
            <a:r>
              <a:rPr lang="ru-RU" sz="1600" dirty="0">
                <a:solidFill>
                  <a:schemeClr val="tx1"/>
                </a:solidFill>
              </a:rPr>
              <a:t>130</a:t>
            </a:r>
            <a:r>
              <a:rPr lang="ru-RU" sz="1600" b="0" dirty="0">
                <a:solidFill>
                  <a:schemeClr val="tx1"/>
                </a:solidFill>
              </a:rPr>
              <a:t> человек из </a:t>
            </a:r>
            <a:r>
              <a:rPr lang="ru-RU" sz="1600" dirty="0">
                <a:solidFill>
                  <a:schemeClr val="tx1"/>
                </a:solidFill>
              </a:rPr>
              <a:t>83</a:t>
            </a:r>
            <a:r>
              <a:rPr lang="ru-RU" sz="1600" b="0" dirty="0">
                <a:solidFill>
                  <a:schemeClr val="tx1"/>
                </a:solidFill>
              </a:rPr>
              <a:t> жилых </a:t>
            </a:r>
            <a:r>
              <a:rPr lang="ru-RU" sz="1600" b="0" dirty="0" smtClean="0">
                <a:solidFill>
                  <a:schemeClr val="tx1"/>
                </a:solidFill>
              </a:rPr>
              <a:t>помещений </a:t>
            </a:r>
            <a:r>
              <a:rPr lang="ru-RU" sz="1600" b="0" dirty="0" smtClean="0">
                <a:solidFill>
                  <a:schemeClr val="tx1"/>
                </a:solidFill>
              </a:rPr>
              <a:t>площадью    </a:t>
            </a:r>
            <a:r>
              <a:rPr lang="ru-RU" sz="1600" dirty="0">
                <a:solidFill>
                  <a:schemeClr val="tx1"/>
                </a:solidFill>
              </a:rPr>
              <a:t>3 196,1 </a:t>
            </a:r>
            <a:r>
              <a:rPr lang="ru-RU" sz="1600" b="0" dirty="0">
                <a:solidFill>
                  <a:schemeClr val="tx1"/>
                </a:solidFill>
              </a:rPr>
              <a:t>м</a:t>
            </a:r>
            <a:r>
              <a:rPr lang="ru-RU" sz="1600" b="0" baseline="30000" dirty="0">
                <a:solidFill>
                  <a:schemeClr val="tx1"/>
                </a:solidFill>
              </a:rPr>
              <a:t>2</a:t>
            </a:r>
            <a:endParaRPr lang="ru-RU" altLang="ru-RU" sz="1600" b="0" dirty="0">
              <a:solidFill>
                <a:schemeClr val="tx1"/>
              </a:solidFill>
            </a:endParaRPr>
          </a:p>
        </p:txBody>
      </p:sp>
      <p:graphicFrame>
        <p:nvGraphicFramePr>
          <p:cNvPr id="11310" name="Group 46"/>
          <p:cNvGraphicFramePr>
            <a:graphicFrameLocks noGrp="1"/>
          </p:cNvGraphicFramePr>
          <p:nvPr/>
        </p:nvGraphicFramePr>
        <p:xfrm>
          <a:off x="285720" y="2786058"/>
          <a:ext cx="5486400" cy="2116157"/>
        </p:xfrm>
        <a:graphic>
          <a:graphicData uri="http://schemas.openxmlformats.org/drawingml/2006/table">
            <a:tbl>
              <a:tblPr/>
              <a:tblGrid>
                <a:gridCol w="2636838"/>
                <a:gridCol w="1401762"/>
                <a:gridCol w="1447800"/>
              </a:tblGrid>
              <a:tr h="31281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2025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2025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финансирования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.)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т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.ч.: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323 415,3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323 415,3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средства Фонда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128 387,9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128 387,9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областной бюджет</a:t>
                      </a: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185 276,0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185 276,0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- местный бюджет</a:t>
                      </a:r>
                    </a:p>
                  </a:txBody>
                  <a:tcPr marT="45747" marB="4574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9 751,4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9 751,4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8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C8964B-973F-4E4F-8902-30D152E56C49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29264"/>
            <a:ext cx="45720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400x270-п. Керженец, ул. Мира, д. 5.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14620"/>
            <a:ext cx="2857520" cy="1857388"/>
          </a:xfrm>
          <a:prstGeom prst="rect">
            <a:avLst/>
          </a:prstGeom>
          <a:noFill/>
        </p:spPr>
      </p:pic>
      <p:pic>
        <p:nvPicPr>
          <p:cNvPr id="1028" name="Picture 4" descr="C:\Users\Admin\Desktop\400x270-фото п. Ситники, ул. центральная, д. 15. 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00108"/>
            <a:ext cx="2571768" cy="1714512"/>
          </a:xfrm>
          <a:prstGeom prst="rect">
            <a:avLst/>
          </a:prstGeom>
          <a:noFill/>
        </p:spPr>
      </p:pic>
      <p:pic>
        <p:nvPicPr>
          <p:cNvPr id="1029" name="Picture 5" descr="C:\Users\Admin\Desktop\400x270-П. Неклюдово, ул. Клубная, 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572008"/>
            <a:ext cx="3000429" cy="2000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282" y="928670"/>
            <a:ext cx="5334000" cy="1979612"/>
          </a:xfrm>
        </p:spPr>
        <p:txBody>
          <a:bodyPr/>
          <a:lstStyle/>
          <a:p>
            <a:pPr marL="0"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«Жилье и городская среда»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регионального проекта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 мероприятию «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Благоустройство общественных пространств» было выполнено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благоустройство общественного пространства «Сквер Дружба»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577850" y="6096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defRPr/>
            </a:pPr>
            <a:endParaRPr lang="ru-RU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/>
        </p:nvGraphicFramePr>
        <p:xfrm>
          <a:off x="233363" y="3581400"/>
          <a:ext cx="5105400" cy="2478089"/>
        </p:xfrm>
        <a:graphic>
          <a:graphicData uri="http://schemas.openxmlformats.org/drawingml/2006/table">
            <a:tbl>
              <a:tblPr/>
              <a:tblGrid>
                <a:gridCol w="2597303"/>
                <a:gridCol w="1254049"/>
                <a:gridCol w="1254048"/>
              </a:tblGrid>
              <a:tr h="52839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  <a:endParaRPr kumimoji="0" lang="en-US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2025</a:t>
                      </a:r>
                      <a:endParaRPr kumimoji="0" lang="en-US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2025</a:t>
                      </a:r>
                      <a:endParaRPr kumimoji="0" lang="en-US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финансирования (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.), в т.ч.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29 473,3</a:t>
                      </a:r>
                      <a:endParaRPr kumimoji="0" lang="en-US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29 473,3</a:t>
                      </a:r>
                      <a:endParaRPr kumimoji="0" lang="en-US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федеральный бюджет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25 464,9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25 464,9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областной бюджет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1 067,0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1 067,0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местный бюджет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2 947,3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2 947,3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2E761E-2B7B-4A6D-BF8E-D4366A94CB52}" type="slidenum">
              <a:rPr lang="ru-RU" altLang="ru-RU"/>
              <a:pPr/>
              <a:t>15</a:t>
            </a:fld>
            <a:endParaRPr lang="ru-RU" altLang="ru-RU"/>
          </a:p>
        </p:txBody>
      </p:sp>
      <p:pic>
        <p:nvPicPr>
          <p:cNvPr id="8" name="Picture 3" descr="D:\obmen_lapteva\Капутова ГВ\2026\сквер дружба\IMG_5453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52736"/>
            <a:ext cx="3286148" cy="2430270"/>
          </a:xfrm>
          <a:prstGeom prst="rect">
            <a:avLst/>
          </a:prstGeom>
          <a:noFill/>
        </p:spPr>
      </p:pic>
      <p:pic>
        <p:nvPicPr>
          <p:cNvPr id="9" name="Picture 4" descr="D:\obmen_lapteva\Капутова ГВ\2026\сквер дружба\PHOTO-2025-08-28-13-32-12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61048"/>
            <a:ext cx="3584399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282" y="714356"/>
            <a:ext cx="5214974" cy="5429288"/>
          </a:xfrm>
        </p:spPr>
        <p:txBody>
          <a:bodyPr/>
          <a:lstStyle/>
          <a:p>
            <a:pPr marL="0"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проекта по благоустройству «Сквера Дружба» позволила улучшить вопросы социальной направленности по следующим направлениям: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повышение уровня комфортности проживания населения и привлекательности общественного пространства;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связанность и неразрывность прогулочных зон; 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создание условий пребывания в вечернее время, формирование зон с привлекательной световой средой;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переход на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энергоэффективные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светодиодные источники света; 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патриотическое воспитание молодежи;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обеспечение условий для безопасного движения пешеходов;</a:t>
            </a:r>
          </a:p>
          <a:p>
            <a:pPr indent="457200" algn="just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организация удобной среды для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групп населения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577850" y="6096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defRPr/>
            </a:pPr>
            <a:endParaRPr lang="ru-RU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1536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23D190-E207-4395-846C-6C8ABA6A4D17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7" name="Picture 2" descr="D:\obmen_lapteva\Капутова ГВ\2026\сквер дружба\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736304" cy="2052228"/>
          </a:xfrm>
          <a:prstGeom prst="rect">
            <a:avLst/>
          </a:prstGeom>
          <a:noFill/>
        </p:spPr>
      </p:pic>
      <p:pic>
        <p:nvPicPr>
          <p:cNvPr id="8" name="Picture 4" descr="D:\obmen_lapteva\Капутова ГВ\2026\сквер дружба\DG5lcCEC3Dc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203" y="2285992"/>
            <a:ext cx="1876797" cy="2749726"/>
          </a:xfrm>
          <a:prstGeom prst="rect">
            <a:avLst/>
          </a:prstGeom>
          <a:noFill/>
        </p:spPr>
      </p:pic>
      <p:pic>
        <p:nvPicPr>
          <p:cNvPr id="9" name="Picture 3" descr="D:\obmen_lapteva\Капутова ГВ\2026\сквер дружба\IMG_5462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643446"/>
            <a:ext cx="2736304" cy="20513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571472" y="534988"/>
            <a:ext cx="80010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dirty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Содержание и развитие объектов благоустройства</a:t>
            </a:r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214282" y="1064106"/>
            <a:ext cx="5572164" cy="57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indent="457200" algn="just">
              <a:lnSpc>
                <a:spcPct val="130000"/>
              </a:lnSpc>
              <a:spcAft>
                <a:spcPts val="0"/>
              </a:spcAft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Приобретено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 для ТКО,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контейнеров для крупногабаритных отходов, обустроено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контейнерных площадок, ликвидировано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несанкционированные свалок в объеме 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14,0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куб. м. на общую сумму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28,7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Снесены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аварийных многоквартирных домов, расселенных в рамках региональной программы переселения граждан на сумму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11,9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  <a:p>
            <a:pPr marL="0" indent="457200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конкурсы на самый благоустроенный населенный пункт, образцовую улицу, лучший индивидуальный жилой дом в городе, в селе и самый благоустроенный двор многоквартирного дома. Денежные вознаграждения на общую сумму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 направлены на благоустройство улиц, населенных пунктов и дворовых территорий</a:t>
            </a:r>
          </a:p>
          <a:p>
            <a:pPr marL="0" indent="457200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Обустроены и восстановлены памятные места, посвященные Великой Отечественной войне 1941-1945гг. в с.Останкино, п. Большеорловское, д.Комарово, п. Рустай, д. Плотинка, д.Жуковка, п.ППК и мемориальный комплекс Вечный огонь на Стеклозаводском шоссе на общую сумму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млн.руб.; </a:t>
            </a:r>
          </a:p>
          <a:p>
            <a:pPr indent="0" algn="just">
              <a:lnSpc>
                <a:spcPct val="13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15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1026" name="Picture 2" descr="C:\Users\Admin\Desktop\WI48cgYgL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3071834" cy="40005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629148"/>
            <a:ext cx="3055963" cy="22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905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2844" y="785794"/>
            <a:ext cx="6799262" cy="63401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В 2025 году в рамках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ГП«Развитие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культуры Нижегородской области» для МАУ ДО «Линдовская детская школа искусств» приобретены музыкальные инструменты, оборудование и учебные материалы, установлены 6 пианино на сумму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5,0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indent="45720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На средства местного бюджета  на общую сумму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34,4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млн. руб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. выполнены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в Центральной библиотеке выполнен ремонт фасада;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 err="1">
                <a:latin typeface="Times New Roman" pitchFamily="18" charset="0"/>
                <a:cs typeface="Times New Roman" pitchFamily="18" charset="0"/>
              </a:rPr>
              <a:t>Стеклозаводской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библиотеке проведено инженерное обследование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строительных конструкций помещения, ремонт участков кровли;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произведена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установка оконных блоков в  нежилом помещении, предназначенном для размещения библиотеки (по адресу г.Бор, ул.Коммунистическая, д.5); 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МАУК «Борские библиотеки» приобретена книжная продукция;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МАУК «</a:t>
            </a:r>
            <a:r>
              <a:rPr lang="ru-RU" altLang="ru-RU" sz="1400" b="0" dirty="0" err="1">
                <a:latin typeface="Times New Roman" pitchFamily="18" charset="0"/>
                <a:cs typeface="Times New Roman" pitchFamily="18" charset="0"/>
              </a:rPr>
              <a:t>Стеклозаводский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ДК» произведены работы по ремонту входной группы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фасада здания и крыши;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МАУ ДО «Детская школа искусств им. Ф.И. Шаляпина» приобретены костюмы для Заслуженного коллектива народного творчества Российской Федерации «</a:t>
            </a:r>
            <a:r>
              <a:rPr lang="ru-RU" altLang="ru-RU" sz="1400" b="0" dirty="0" err="1"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МАУК «Центр культуры «Октябрь» выполнены работы по установке тента и объемных букв «Центр культуры «Октябрь» на фасаде под мозаикой, устранены протечки в строительных конструкциях;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МАУК «Культурный центр «Теплоход» выполнена разработка проектно-сметной документации для ремонта фасада и зрительного зала;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здании Кантауровского СДК выполнен ремонт зрительного зала (ремонт отопления, ремонт электропроводки, приобретены новые театральные кресла);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здании </a:t>
            </a:r>
            <a:r>
              <a:rPr lang="ru-RU" altLang="ru-RU" sz="1400" b="0" dirty="0" err="1">
                <a:latin typeface="Times New Roman" pitchFamily="18" charset="0"/>
                <a:cs typeface="Times New Roman" pitchFamily="18" charset="0"/>
              </a:rPr>
              <a:t>Каликинского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СДК выполнен ремонт фойе; 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Краснослободском СДК проведен ремонт кружковой комнаты;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altLang="ru-RU" sz="1400" b="0" dirty="0" err="1">
                <a:latin typeface="Times New Roman" pitchFamily="18" charset="0"/>
                <a:cs typeface="Times New Roman" pitchFamily="18" charset="0"/>
              </a:rPr>
              <a:t>Редькинском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 СДК произведен ремонт крыши;</a:t>
            </a: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- в Борском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краеведческом музее выполнены работы по спилу и вывозу аварийных деревьев, приобретена профессиональная витрина, выполнен ремонт охранной </a:t>
            </a:r>
            <a:r>
              <a:rPr lang="ru-RU" alt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0" dirty="0">
                <a:latin typeface="Times New Roman" pitchFamily="18" charset="0"/>
                <a:cs typeface="Times New Roman" pitchFamily="18" charset="0"/>
              </a:rPr>
              <a:t>и пожарной сигнализаций.</a:t>
            </a: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770" y="950051"/>
            <a:ext cx="2244392" cy="1683715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/>
          <a:srcRect l="68324" t="29601" r="1025" b="23711"/>
          <a:stretch>
            <a:fillRect/>
          </a:stretch>
        </p:blipFill>
        <p:spPr bwMode="auto">
          <a:xfrm>
            <a:off x="6864350" y="2774950"/>
            <a:ext cx="2151063" cy="2181225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270" y="5217250"/>
            <a:ext cx="2190447" cy="158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71472" y="357166"/>
            <a:ext cx="80010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«Культура»</a:t>
            </a:r>
            <a:endParaRPr lang="ru-RU" altLang="ru-RU" sz="2400" dirty="0">
              <a:solidFill>
                <a:srgbClr val="990000"/>
              </a:solidFill>
              <a:latin typeface="Times New Roman Cyr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1472" y="534988"/>
            <a:ext cx="80010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«Спорт»</a:t>
            </a:r>
            <a:endParaRPr lang="ru-RU" altLang="ru-RU" sz="2800" dirty="0">
              <a:solidFill>
                <a:srgbClr val="990000"/>
              </a:solidFill>
              <a:latin typeface="Times New Roman Cyr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357298"/>
            <a:ext cx="5786478" cy="42534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В 2025 году в МАУ ДО «СШ «Кварц»: </a:t>
            </a:r>
          </a:p>
          <a:p>
            <a:pPr indent="457200"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- проведены работы по ремонту здания Ледовой арены (ремонт плоской кровли здания, ремонт фасада, приобретение и монтаж холодильного оборудования) на сумму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44,2</a:t>
            </a: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 млн. руб.; </a:t>
            </a:r>
          </a:p>
          <a:p>
            <a:pPr indent="457200"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- в результате победы округа в конкурсном отборе Министерства спорта Нижегородской области:</a:t>
            </a:r>
          </a:p>
          <a:p>
            <a:pPr indent="457200"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установлена модульная лыжная база (предоставлены снегоход и укладчик классической лыжни);</a:t>
            </a:r>
          </a:p>
          <a:p>
            <a:pPr indent="457200"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установлена малая спортивная площадка ГТО.</a:t>
            </a:r>
          </a:p>
          <a:p>
            <a:pPr indent="457200" algn="just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За счет средств местного бюджета выполнены работы по обустройству футбольного поля с искусственным покрытием в каркасно-тентовой конструкции, расположенной на территории стадиона «Спартак» на сумму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ru-RU" alt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1600" y="990600"/>
            <a:ext cx="2540000" cy="1905000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600" y="3048000"/>
            <a:ext cx="2540000" cy="1905000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600" y="5127933"/>
            <a:ext cx="2546350" cy="1653867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Карта Борского райо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12000"/>
          </a:blip>
          <a:srcRect/>
          <a:stretch>
            <a:fillRect/>
          </a:stretch>
        </p:blipFill>
        <p:spPr bwMode="auto">
          <a:xfrm>
            <a:off x="468313" y="1773238"/>
            <a:ext cx="36718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герб 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773238"/>
            <a:ext cx="8651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8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423275" cy="431800"/>
          </a:xfrm>
        </p:spPr>
        <p:txBody>
          <a:bodyPr lIns="92075" tIns="46038" rIns="92075" bIns="46038"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/>
              </a:rPr>
              <a:t>ГОРОДСКОЙ ОКРУГ ГОРОД БОР В 2025 ГОДУ</a:t>
            </a:r>
          </a:p>
        </p:txBody>
      </p:sp>
      <p:sp>
        <p:nvSpPr>
          <p:cNvPr id="18437" name="AutoShape 13"/>
          <p:cNvSpPr>
            <a:spLocks noChangeAspect="1" noChangeArrowheads="1"/>
          </p:cNvSpPr>
          <p:nvPr/>
        </p:nvSpPr>
        <p:spPr bwMode="auto">
          <a:xfrm>
            <a:off x="4284663" y="1125538"/>
            <a:ext cx="4464050" cy="503237"/>
          </a:xfrm>
          <a:prstGeom prst="flowChartAlternateProcess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1" hangingPunct="1"/>
            <a:r>
              <a:rPr lang="ru-RU" altLang="ru-RU" sz="2000" dirty="0">
                <a:solidFill>
                  <a:schemeClr val="tx1"/>
                </a:solidFill>
              </a:rPr>
              <a:t>Площадь - 358,4 тыс. га</a:t>
            </a:r>
          </a:p>
        </p:txBody>
      </p:sp>
      <p:sp>
        <p:nvSpPr>
          <p:cNvPr id="18438" name="AutoShape 15"/>
          <p:cNvSpPr>
            <a:spLocks noChangeAspect="1" noChangeArrowheads="1"/>
          </p:cNvSpPr>
          <p:nvPr/>
        </p:nvSpPr>
        <p:spPr bwMode="auto">
          <a:xfrm>
            <a:off x="4284663" y="1844675"/>
            <a:ext cx="4464050" cy="720725"/>
          </a:xfrm>
          <a:prstGeom prst="flowChartAlternateProcess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Численность населения – </a:t>
            </a:r>
            <a:r>
              <a:rPr lang="ru-RU" altLang="ru-RU" sz="2000" dirty="0" smtClean="0">
                <a:solidFill>
                  <a:schemeClr val="tx1"/>
                </a:solidFill>
              </a:rPr>
              <a:t>117 287 </a:t>
            </a:r>
            <a:r>
              <a:rPr lang="ru-RU" altLang="ru-RU" sz="2000" dirty="0">
                <a:solidFill>
                  <a:schemeClr val="tx1"/>
                </a:solidFill>
              </a:rPr>
              <a:t>чел. </a:t>
            </a:r>
          </a:p>
        </p:txBody>
      </p:sp>
      <p:sp>
        <p:nvSpPr>
          <p:cNvPr id="18439" name="AutoShape 16"/>
          <p:cNvSpPr>
            <a:spLocks noChangeAspect="1" noChangeArrowheads="1"/>
          </p:cNvSpPr>
          <p:nvPr/>
        </p:nvSpPr>
        <p:spPr bwMode="auto">
          <a:xfrm>
            <a:off x="4284663" y="4652963"/>
            <a:ext cx="4464050" cy="936625"/>
          </a:xfrm>
          <a:prstGeom prst="flowChartAlternateProcess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Количество населенных пунктов – 301 (город Бор и 300 сельских населенных пунктов)</a:t>
            </a:r>
          </a:p>
        </p:txBody>
      </p:sp>
      <p:sp>
        <p:nvSpPr>
          <p:cNvPr id="18440" name="AutoShape 17"/>
          <p:cNvSpPr>
            <a:spLocks noChangeAspect="1" noChangeArrowheads="1"/>
          </p:cNvSpPr>
          <p:nvPr/>
        </p:nvSpPr>
        <p:spPr bwMode="auto">
          <a:xfrm>
            <a:off x="4284663" y="5734050"/>
            <a:ext cx="4464050" cy="936625"/>
          </a:xfrm>
          <a:prstGeom prst="flowChartAlternateProcess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Административный центр - город Бор (</a:t>
            </a:r>
            <a:r>
              <a:rPr lang="ru-RU" altLang="ru-RU" sz="2000" dirty="0" smtClean="0">
                <a:solidFill>
                  <a:schemeClr val="tx1"/>
                </a:solidFill>
              </a:rPr>
              <a:t>77 024 </a:t>
            </a:r>
            <a:r>
              <a:rPr lang="ru-RU" altLang="ru-RU" sz="2000" dirty="0">
                <a:solidFill>
                  <a:schemeClr val="tx1"/>
                </a:solidFill>
              </a:rPr>
              <a:t>чел.), находится в 20 км от областного центра</a:t>
            </a:r>
          </a:p>
        </p:txBody>
      </p:sp>
      <p:sp>
        <p:nvSpPr>
          <p:cNvPr id="18441" name="AutoShape 18"/>
          <p:cNvSpPr>
            <a:spLocks noChangeAspect="1" noChangeArrowheads="1"/>
          </p:cNvSpPr>
          <p:nvPr/>
        </p:nvSpPr>
        <p:spPr bwMode="auto">
          <a:xfrm>
            <a:off x="4284663" y="2781300"/>
            <a:ext cx="4464050" cy="720725"/>
          </a:xfrm>
          <a:prstGeom prst="flowChartAlternateProcess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Валовой внутренний продукт – </a:t>
            </a:r>
            <a:r>
              <a:rPr lang="ru-RU" altLang="ru-RU" sz="2000" dirty="0" smtClean="0">
                <a:solidFill>
                  <a:schemeClr val="tx1"/>
                </a:solidFill>
              </a:rPr>
              <a:t>131,4 </a:t>
            </a:r>
            <a:r>
              <a:rPr lang="ru-RU" altLang="ru-RU" sz="2000" dirty="0">
                <a:solidFill>
                  <a:schemeClr val="tx1"/>
                </a:solidFill>
              </a:rPr>
              <a:t>млрд. руб.</a:t>
            </a:r>
          </a:p>
        </p:txBody>
      </p:sp>
      <p:sp>
        <p:nvSpPr>
          <p:cNvPr id="18442" name="AutoShape 19"/>
          <p:cNvSpPr>
            <a:spLocks noChangeAspect="1" noChangeArrowheads="1"/>
          </p:cNvSpPr>
          <p:nvPr/>
        </p:nvSpPr>
        <p:spPr bwMode="auto">
          <a:xfrm>
            <a:off x="4284663" y="3716338"/>
            <a:ext cx="4464050" cy="720725"/>
          </a:xfrm>
          <a:prstGeom prst="flowChartAlternateProcess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Инвестиции в основной капитал – </a:t>
            </a:r>
            <a:r>
              <a:rPr lang="ru-RU" altLang="ru-RU" sz="2000" dirty="0" smtClean="0">
                <a:solidFill>
                  <a:schemeClr val="tx1"/>
                </a:solidFill>
              </a:rPr>
              <a:t>7,7 </a:t>
            </a:r>
            <a:r>
              <a:rPr lang="ru-RU" altLang="ru-RU" sz="2000" dirty="0">
                <a:solidFill>
                  <a:schemeClr val="tx1"/>
                </a:solidFill>
              </a:rPr>
              <a:t>млрд. руб.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9B89-7C1C-4259-AEA3-CE9F9711116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571472" y="444180"/>
            <a:ext cx="78115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Благоустройство </a:t>
            </a:r>
            <a:r>
              <a:rPr lang="ru-RU" altLang="ru-RU" dirty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сельских </a:t>
            </a:r>
            <a:r>
              <a:rPr lang="ru-RU" altLang="ru-RU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территорий 2025 год</a:t>
            </a:r>
            <a:endParaRPr lang="ru-RU" altLang="ru-RU" dirty="0">
              <a:solidFill>
                <a:srgbClr val="990000"/>
              </a:solidFill>
              <a:latin typeface="Times New Roman Cyr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50057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0000CC"/>
                </a:solidFill>
                <a:latin typeface="Times New Roman Cyr"/>
              </a:rPr>
              <a:t>д. Владимирово</a:t>
            </a:r>
          </a:p>
          <a:p>
            <a:r>
              <a:rPr lang="ru-RU" sz="1600" b="0" dirty="0" smtClean="0">
                <a:solidFill>
                  <a:srgbClr val="990000"/>
                </a:solidFill>
                <a:latin typeface="Times New Roman Cyr"/>
              </a:rPr>
              <a:t>до                                                                   после</a:t>
            </a:r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85723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ru-RU" sz="1600" b="0" dirty="0" smtClean="0">
                <a:solidFill>
                  <a:srgbClr val="000000"/>
                </a:solidFill>
                <a:cs typeface="Times New Roman" pitchFamily="18" charset="0"/>
              </a:rPr>
              <a:t>Реализовано 9 проектов на территории 5 территориальных отделов (ТО):</a:t>
            </a:r>
          </a:p>
          <a:p>
            <a:pPr fontAlgn="ctr">
              <a:lnSpc>
                <a:spcPct val="150000"/>
              </a:lnSpc>
            </a:pPr>
            <a:r>
              <a:rPr lang="ru-RU" sz="1600" b="0" dirty="0" smtClean="0">
                <a:solidFill>
                  <a:srgbClr val="000000"/>
                </a:solidFill>
                <a:cs typeface="Times New Roman" pitchFamily="18" charset="0"/>
              </a:rPr>
              <a:t>ремонт автомобильных дорог, общей площадью 17 130 кв.м.</a:t>
            </a:r>
            <a:endParaRPr lang="ru-RU" sz="16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6" y="1785926"/>
          <a:ext cx="8001054" cy="2739692"/>
        </p:xfrm>
        <a:graphic>
          <a:graphicData uri="http://schemas.openxmlformats.org/drawingml/2006/table">
            <a:tbl>
              <a:tblPr/>
              <a:tblGrid>
                <a:gridCol w="3089692"/>
                <a:gridCol w="1163669"/>
                <a:gridCol w="1266671"/>
                <a:gridCol w="1266671"/>
                <a:gridCol w="1214351"/>
              </a:tblGrid>
              <a:tr h="258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проектов на территориях (шт.)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проекта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   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проектов /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проектов /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9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проектов / 5ТО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финансирования (тыс.руб.), в т.ч.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6 068,3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13 731,5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20 516,3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512,1</a:t>
                      </a: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федеральный бюджет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2 279,7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6 316,9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1 943,1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областной бюджет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1 415,9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1 497,1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7 326,9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6 726,0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местный бюджет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2 042,3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4 495,5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8 843,0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4 153,5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средства населения и спонсоров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1 422,0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2 403,3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632,6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76" marR="5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D:\Новая папка\презентации\2025\БСТ 2025 фото\009  д. Владимирово д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786322"/>
            <a:ext cx="3071834" cy="1928826"/>
          </a:xfrm>
          <a:prstGeom prst="rect">
            <a:avLst/>
          </a:prstGeom>
          <a:noFill/>
        </p:spPr>
      </p:pic>
      <p:pic>
        <p:nvPicPr>
          <p:cNvPr id="10243" name="Picture 3" descr="D:\Новая папка\презентации\2025\БСТ 2025 фото\009 д. Владимирово пос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1" y="4786322"/>
            <a:ext cx="3214711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66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714348" y="444180"/>
            <a:ext cx="76687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Благоустройство </a:t>
            </a:r>
            <a:r>
              <a:rPr lang="ru-RU" altLang="ru-RU" dirty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сельских </a:t>
            </a:r>
            <a:r>
              <a:rPr lang="ru-RU" altLang="ru-RU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территорий 2025 </a:t>
            </a:r>
            <a:r>
              <a:rPr lang="ru-RU" altLang="ru-RU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год</a:t>
            </a:r>
            <a:endParaRPr lang="ru-RU" altLang="ru-RU" dirty="0">
              <a:solidFill>
                <a:srgbClr val="990000"/>
              </a:solidFill>
              <a:latin typeface="Times New Roman Cyr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92867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0000CC"/>
                </a:solidFill>
                <a:latin typeface="Times New Roman Cyr"/>
              </a:rPr>
              <a:t>с. Линда ул. Калинина                        с.Ивановское ул.Светлая     </a:t>
            </a:r>
          </a:p>
          <a:p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8193" name="Picture 1" descr="D:\Новая папка\презентации\2025\БСТ 2025 фото\006 ул.Калинина  фото до ремон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071702" cy="2857520"/>
          </a:xfrm>
          <a:prstGeom prst="rect">
            <a:avLst/>
          </a:prstGeom>
          <a:noFill/>
        </p:spPr>
      </p:pic>
      <p:pic>
        <p:nvPicPr>
          <p:cNvPr id="8194" name="Picture 2" descr="D:\Новая папка\презентации\2025\БСТ 2025 фото\006мул.Калинина  фото после ремон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714752"/>
            <a:ext cx="2000264" cy="2714644"/>
          </a:xfrm>
          <a:prstGeom prst="rect">
            <a:avLst/>
          </a:prstGeom>
          <a:noFill/>
        </p:spPr>
      </p:pic>
      <p:pic>
        <p:nvPicPr>
          <p:cNvPr id="8195" name="Picture 3" descr="D:\Новая папка\презентации\2025\БСТ 2025 фото\011 ул.Светлая с.Ивановское д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00175"/>
            <a:ext cx="2071702" cy="2857520"/>
          </a:xfrm>
          <a:prstGeom prst="rect">
            <a:avLst/>
          </a:prstGeom>
          <a:noFill/>
        </p:spPr>
      </p:pic>
      <p:pic>
        <p:nvPicPr>
          <p:cNvPr id="8196" name="Picture 4" descr="D:\Новая папка\презентации\2025\БСТ 2025 фото\011 ул.Светлая с.Ивановское посл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714752"/>
            <a:ext cx="2000264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66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571472" y="444180"/>
            <a:ext cx="78115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Благоустройство </a:t>
            </a:r>
            <a:r>
              <a:rPr lang="ru-RU" altLang="ru-RU" dirty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сельских </a:t>
            </a:r>
            <a:r>
              <a:rPr lang="ru-RU" altLang="ru-RU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территорий 2025 год</a:t>
            </a:r>
            <a:endParaRPr lang="ru-RU" altLang="ru-RU" dirty="0">
              <a:solidFill>
                <a:srgbClr val="990000"/>
              </a:solidFill>
              <a:latin typeface="Times New Roman Cyr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1142984"/>
            <a:ext cx="2857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0000CC"/>
                </a:solidFill>
                <a:latin typeface="Times New Roman Cyr"/>
              </a:rPr>
              <a:t>с.Ямново ул.Школьная</a:t>
            </a:r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786190"/>
            <a:ext cx="14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0000CC"/>
                </a:solidFill>
                <a:latin typeface="Times New Roman Cyr"/>
              </a:rPr>
              <a:t>с.Петрово</a:t>
            </a:r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2" name="Picture 2" descr="\\Halizova_tp\обмен\4.ГОДОВЫЕ ОТЧЕТЫ в СД по бюджету\Презентации к год.отчетам на СД 19-2--г\Презентация за 2025 г\БСТ 2025 фото\011 ул.Школьная, с.Ямново 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5"/>
            <a:ext cx="3286148" cy="2357454"/>
          </a:xfrm>
          <a:prstGeom prst="rect">
            <a:avLst/>
          </a:prstGeom>
          <a:noFill/>
        </p:spPr>
      </p:pic>
      <p:pic>
        <p:nvPicPr>
          <p:cNvPr id="3" name="Picture 3" descr="\\Halizova_tp\обмен\4.ГОДОВЫЕ ОТЧЕТЫ в СД по бюджету\Презентации к год.отчетам на СД 19-2--г\Презентация за 2025 г\БСТ 2025 фото\011 ул.Школьная, с.Ямново пос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357586" cy="2357453"/>
          </a:xfrm>
          <a:prstGeom prst="rect">
            <a:avLst/>
          </a:prstGeom>
          <a:noFill/>
        </p:spPr>
      </p:pic>
      <p:pic>
        <p:nvPicPr>
          <p:cNvPr id="4" name="Picture 4" descr="\\Halizova_tp\обмен\4.ГОДОВЫЕ ОТЧЕТЫ в СД по бюджету\Презентации к год.отчетам на СД 19-2--г\Презентация за 2025 г\БСТ 2025 фото\009 Петрово д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357694"/>
            <a:ext cx="3286148" cy="2286016"/>
          </a:xfrm>
          <a:prstGeom prst="rect">
            <a:avLst/>
          </a:prstGeom>
          <a:noFill/>
        </p:spPr>
      </p:pic>
      <p:pic>
        <p:nvPicPr>
          <p:cNvPr id="5" name="Picture 5" descr="\\Halizova_tp\обмен\4.ГОДОВЫЕ ОТЧЕТЫ в СД по бюджету\Презентации к год.отчетам на СД 19-2--г\Презентация за 2025 г\БСТ 2025 фото\009 Петрово посл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357694"/>
            <a:ext cx="335758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66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28596" y="534988"/>
            <a:ext cx="835824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200" dirty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Содержание и развитие объектов </a:t>
            </a:r>
            <a:r>
              <a:rPr lang="ru-RU" altLang="ru-RU" sz="2200" dirty="0" smtClean="0">
                <a:solidFill>
                  <a:srgbClr val="990000"/>
                </a:solidFill>
                <a:latin typeface="Times New Roman Cyr"/>
                <a:cs typeface="Times New Roman" panose="02020603050405020304" pitchFamily="18" charset="0"/>
              </a:rPr>
              <a:t>дорожного хозяйства</a:t>
            </a:r>
            <a:endParaRPr lang="ru-RU" altLang="ru-RU" sz="2200" dirty="0">
              <a:solidFill>
                <a:srgbClr val="990000"/>
              </a:solidFill>
              <a:latin typeface="Times New Roman Cyr"/>
              <a:cs typeface="Times New Roman" panose="02020603050405020304" pitchFamily="18" charset="0"/>
            </a:endParaRPr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19182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indent="285750" algn="just">
              <a:lnSpc>
                <a:spcPct val="130000"/>
              </a:lnSpc>
              <a:spcAft>
                <a:spcPts val="0"/>
              </a:spcAft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В рамках МП «Содержание и развитие дорожного хозяйства муниципального округа город Бор»:</a:t>
            </a:r>
          </a:p>
          <a:p>
            <a:pPr marL="0" indent="285750" algn="just">
              <a:lnSpc>
                <a:spcPct val="130000"/>
              </a:lnSpc>
              <a:spcAft>
                <a:spcPts val="0"/>
              </a:spcAft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- Содержится 1 236,4 км дорог</a:t>
            </a:r>
          </a:p>
          <a:p>
            <a:pPr marL="0" indent="285750" algn="just">
              <a:lnSpc>
                <a:spcPct val="130000"/>
              </a:lnSpc>
              <a:spcAft>
                <a:spcPts val="0"/>
              </a:spcAft>
            </a:pPr>
            <a:r>
              <a:rPr lang="ru-RU" altLang="ru-RU" sz="1600" b="0" dirty="0" smtClean="0">
                <a:latin typeface="Times New Roman" pitchFamily="18" charset="0"/>
                <a:cs typeface="Times New Roman" pitchFamily="18" charset="0"/>
              </a:rPr>
              <a:t>- Отремонтировано 172,0 тыс.кв.м. дорог общего пользования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429132"/>
            <a:ext cx="3154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CC"/>
                </a:solidFill>
                <a:latin typeface="Times New Roman Cyr"/>
              </a:rPr>
              <a:t>п.Неклюдово, ул. </a:t>
            </a:r>
            <a:r>
              <a:rPr lang="ru-RU" sz="1200" dirty="0" err="1" smtClean="0">
                <a:solidFill>
                  <a:srgbClr val="0000CC"/>
                </a:solidFill>
                <a:latin typeface="Times New Roman Cyr"/>
              </a:rPr>
              <a:t>Бочкариха</a:t>
            </a:r>
            <a:endParaRPr lang="ru-RU" sz="1200" dirty="0">
              <a:solidFill>
                <a:srgbClr val="0000CC"/>
              </a:solidFill>
              <a:latin typeface="Times New Roman Cyr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2428868"/>
          <a:ext cx="8072495" cy="1904176"/>
        </p:xfrm>
        <a:graphic>
          <a:graphicData uri="http://schemas.openxmlformats.org/drawingml/2006/table">
            <a:tbl>
              <a:tblPr/>
              <a:tblGrid>
                <a:gridCol w="4214842"/>
                <a:gridCol w="1285884"/>
                <a:gridCol w="1357322"/>
                <a:gridCol w="1214447"/>
              </a:tblGrid>
              <a:tr h="4994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ремонту дорог общего пользования, тротуаров и дворовых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территорий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Площадь отремонтированных дорог (тыс. кв.м.)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165,9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181,2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финансирования (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тыс.руб.),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том числе: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191 960,1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252 759,6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260 355,8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99 758,0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130 069,0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135 505,9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9108" marR="9108" marT="91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92 202,1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122 690,6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124 882,9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obmen_lapteva\Капутова ГВ\2026\иниц дороги фото\бочкариха до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3403287" cy="1836440"/>
          </a:xfrm>
          <a:prstGeom prst="rect">
            <a:avLst/>
          </a:prstGeom>
          <a:noFill/>
        </p:spPr>
      </p:pic>
      <p:pic>
        <p:nvPicPr>
          <p:cNvPr id="11" name="Picture 3" descr="D:\obmen_lapteva\Капутова ГВ\2026\иниц дороги фото\бочкариха после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869160"/>
            <a:ext cx="3296632" cy="1810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05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8FBD-1D53-4ED6-970A-95B11DFCFBC0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2860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Times New Roman Cyr"/>
                <a:cs typeface="Arial" pitchFamily="34" charset="0"/>
              </a:rPr>
              <a:t>Сведения о расходах бюджета в разрезе функциональной структуры</a:t>
            </a:r>
            <a:endParaRPr lang="ru-RU" dirty="0">
              <a:solidFill>
                <a:srgbClr val="990000"/>
              </a:solidFill>
              <a:latin typeface="Times New Roman Cyr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397000"/>
          <a:ext cx="8001054" cy="5022898"/>
        </p:xfrm>
        <a:graphic>
          <a:graphicData uri="http://schemas.openxmlformats.org/drawingml/2006/table">
            <a:tbl>
              <a:tblPr/>
              <a:tblGrid>
                <a:gridCol w="2522856"/>
                <a:gridCol w="1263357"/>
                <a:gridCol w="1214446"/>
                <a:gridCol w="1143008"/>
                <a:gridCol w="928694"/>
                <a:gridCol w="928693"/>
              </a:tblGrid>
              <a:tr h="1000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расходов 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Фактические расходы за 2024год, тыс.рублей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Первоначальный бюджет 2025, тыс.рублей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Фактические расходы за 2025год, тыс.рублей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Темп роста расходов бюджета 2025г к расходам 2024 г,% 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Темп роста расходов бюджета 2025г к первоначальному плану,% 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Итого расходов: 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6 990 589,60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7 461 656,70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8 494 484,01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121,5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113,8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</a:tr>
              <a:tr h="1667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362 726,00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410 098,60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460 986,74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127,1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112,4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127 238,40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144 532,00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152 147,81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119,6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105,3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445 907,70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302 256,40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498 407,97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111,8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164,9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833 109,70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1 471 265,40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1 486 070,17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178,4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101,0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ОБРАЗОВАНИЕ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4 403 058,40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4 231 182,60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4 766 771,26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108,3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112,7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329 696,90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363 974,10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392 396,57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119,0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107,8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ЗДРАВООХРАНЕНИЕ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2 824,75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174 995,70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198 021,10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346 525,28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198,0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175,0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286 228,10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292 221,80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358 292,64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125,2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122,6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СРЕДСТВА МАССОВОЙ ИНФОРМАЦИИ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27 451,70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28 104,70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29 884,98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108,9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106,3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20 000,00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175,84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99,3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6602" marR="6602" marT="6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68312" y="457852"/>
            <a:ext cx="8423275" cy="358775"/>
          </a:xfrm>
        </p:spPr>
        <p:txBody>
          <a:bodyPr lIns="92075" tIns="46038" rIns="92075" bIns="46038"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/>
              </a:rPr>
              <a:t>МУНИЦИПАЛЬНЫЙ ДОЛГ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184245435"/>
              </p:ext>
            </p:extLst>
          </p:nvPr>
        </p:nvGraphicFramePr>
        <p:xfrm>
          <a:off x="107504" y="1124744"/>
          <a:ext cx="4426074" cy="561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984737164"/>
              </p:ext>
            </p:extLst>
          </p:nvPr>
        </p:nvGraphicFramePr>
        <p:xfrm>
          <a:off x="4679950" y="1196752"/>
          <a:ext cx="436168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9B89-7C1C-4259-AEA3-CE9F9711116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339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1052513"/>
            <a:ext cx="8497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800" dirty="0">
                <a:solidFill>
                  <a:srgbClr val="990000"/>
                </a:solidFill>
                <a:latin typeface="Times New Roman Cyr"/>
              </a:rPr>
              <a:t>Исполнение бюджета </a:t>
            </a:r>
            <a:r>
              <a:rPr lang="ru-RU" altLang="ru-RU" sz="2800" dirty="0" smtClean="0">
                <a:solidFill>
                  <a:srgbClr val="990000"/>
                </a:solidFill>
                <a:latin typeface="Times New Roman Cyr"/>
              </a:rPr>
              <a:t>городского </a:t>
            </a:r>
            <a:r>
              <a:rPr lang="ru-RU" altLang="ru-RU" sz="2800" dirty="0">
                <a:solidFill>
                  <a:srgbClr val="990000"/>
                </a:solidFill>
                <a:latin typeface="Times New Roman Cyr"/>
              </a:rPr>
              <a:t>округа город Бор за </a:t>
            </a:r>
            <a:r>
              <a:rPr lang="ru-RU" altLang="ru-RU" sz="2800" dirty="0" smtClean="0">
                <a:solidFill>
                  <a:srgbClr val="990000"/>
                </a:solidFill>
                <a:latin typeface="Times New Roman Cyr"/>
              </a:rPr>
              <a:t>2025 </a:t>
            </a:r>
            <a:r>
              <a:rPr lang="ru-RU" altLang="ru-RU" sz="2800" dirty="0">
                <a:solidFill>
                  <a:srgbClr val="990000"/>
                </a:solidFill>
                <a:latin typeface="Times New Roman Cyr"/>
              </a:rPr>
              <a:t>год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29124" y="2357430"/>
            <a:ext cx="43926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тыс. руб.</a:t>
            </a:r>
            <a:r>
              <a:rPr lang="ru-RU" altLang="ru-RU" sz="1800" b="0" dirty="0">
                <a:solidFill>
                  <a:schemeClr val="tx1"/>
                </a:solidFill>
              </a:rPr>
              <a:t> </a:t>
            </a:r>
            <a:endParaRPr lang="ru-RU" alt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93220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338713614"/>
              </p:ext>
            </p:extLst>
          </p:nvPr>
        </p:nvGraphicFramePr>
        <p:xfrm>
          <a:off x="428596" y="3071810"/>
          <a:ext cx="8424862" cy="3013075"/>
        </p:xfrm>
        <a:graphic>
          <a:graphicData uri="http://schemas.openxmlformats.org/drawingml/2006/table">
            <a:tbl>
              <a:tblPr/>
              <a:tblGrid>
                <a:gridCol w="421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1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8 429 428,4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8 494 484,0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3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(превышение расходов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над доходами)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65 055,6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B942-9DED-46AC-B8E1-7680155ACB2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00034" y="428604"/>
            <a:ext cx="8291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dirty="0">
                <a:solidFill>
                  <a:srgbClr val="990000"/>
                </a:solidFill>
                <a:latin typeface="Times New Roman Cyr"/>
              </a:rPr>
              <a:t>ДОХОДЫ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214678" y="928670"/>
            <a:ext cx="1943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тыс. руб.</a:t>
            </a:r>
            <a:r>
              <a:rPr lang="ru-RU" altLang="ru-RU" sz="1800" b="0" dirty="0">
                <a:solidFill>
                  <a:schemeClr val="tx2"/>
                </a:solidFill>
              </a:rPr>
              <a:t> </a:t>
            </a:r>
            <a:endParaRPr lang="ru-RU" alt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016703527"/>
              </p:ext>
            </p:extLst>
          </p:nvPr>
        </p:nvGraphicFramePr>
        <p:xfrm>
          <a:off x="504738" y="920094"/>
          <a:ext cx="828680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B942-9DED-46AC-B8E1-7680155ACB2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714348" y="404813"/>
            <a:ext cx="8001055" cy="4318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kern="0" dirty="0" smtClean="0">
                <a:solidFill>
                  <a:srgbClr val="990000"/>
                </a:solidFill>
                <a:latin typeface="Times New Roman Cyr"/>
              </a:rPr>
              <a:t>Динамика изменения доходной части (в тыс. руб.)</a:t>
            </a: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400" kern="0" dirty="0" smtClean="0">
              <a:latin typeface="Times New Roman Cyr"/>
            </a:endParaRPr>
          </a:p>
          <a:p>
            <a:pPr marL="0" indent="45720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500" b="0" dirty="0" smtClean="0">
                <a:latin typeface="Times New Roman" pitchFamily="18" charset="0"/>
                <a:cs typeface="Times New Roman" pitchFamily="18" charset="0"/>
              </a:rPr>
              <a:t>Исполнение налоговых и неналоговых доходов за 2025 год составило 119,4% от уточненного плана, что позволило попасть в тройку лидеров по перевыполнению плановых назначений среди муниципальных образований Нижегородской области.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B942-9DED-46AC-B8E1-7680155ACB2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663212665"/>
              </p:ext>
            </p:extLst>
          </p:nvPr>
        </p:nvGraphicFramePr>
        <p:xfrm>
          <a:off x="357158" y="928670"/>
          <a:ext cx="83582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57159" y="333375"/>
            <a:ext cx="867889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ru-RU" altLang="ru-RU" sz="2200" dirty="0">
                <a:solidFill>
                  <a:srgbClr val="990000"/>
                </a:solidFill>
                <a:latin typeface="Times New Roman Cyr"/>
              </a:rPr>
              <a:t>Структура налоговых и неналоговых доходов бюджета </a:t>
            </a:r>
            <a:r>
              <a:rPr lang="ru-RU" altLang="ru-RU" sz="2200" dirty="0" smtClean="0">
                <a:solidFill>
                  <a:srgbClr val="990000"/>
                </a:solidFill>
                <a:latin typeface="Times New Roman Cyr"/>
              </a:rPr>
              <a:t>городского </a:t>
            </a:r>
            <a:r>
              <a:rPr lang="ru-RU" altLang="ru-RU" sz="2200" dirty="0">
                <a:solidFill>
                  <a:srgbClr val="990000"/>
                </a:solidFill>
                <a:latin typeface="Times New Roman Cyr"/>
              </a:rPr>
              <a:t>округа город Бор в </a:t>
            </a:r>
            <a:r>
              <a:rPr lang="ru-RU" altLang="ru-RU" sz="2200" dirty="0" smtClean="0">
                <a:solidFill>
                  <a:srgbClr val="990000"/>
                </a:solidFill>
                <a:latin typeface="Times New Roman Cyr"/>
              </a:rPr>
              <a:t>2025 </a:t>
            </a:r>
            <a:r>
              <a:rPr lang="ru-RU" altLang="ru-RU" sz="2200" dirty="0">
                <a:solidFill>
                  <a:srgbClr val="990000"/>
                </a:solidFill>
                <a:latin typeface="Times New Roman Cyr"/>
              </a:rPr>
              <a:t>году, в тыс. 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148517917"/>
              </p:ext>
            </p:extLst>
          </p:nvPr>
        </p:nvGraphicFramePr>
        <p:xfrm>
          <a:off x="214282" y="1214422"/>
          <a:ext cx="87868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B942-9DED-46AC-B8E1-7680155ACB2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Line 22"/>
          <p:cNvSpPr>
            <a:spLocks noChangeShapeType="1"/>
          </p:cNvSpPr>
          <p:nvPr/>
        </p:nvSpPr>
        <p:spPr bwMode="auto">
          <a:xfrm rot="-360000" flipV="1">
            <a:off x="2168826" y="2786058"/>
            <a:ext cx="45719" cy="500066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481" y="928670"/>
            <a:ext cx="6000792" cy="6429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Всего расходов за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</a:t>
            </a:r>
            <a:r>
              <a:rPr lang="en-US" alt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 </a:t>
            </a:r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 </a:t>
            </a:r>
          </a:p>
          <a:p>
            <a:pPr algn="ctr" eaLnBrk="1" hangingPunct="1">
              <a:defRPr/>
            </a:pPr>
            <a:r>
              <a:rPr lang="ru-RU" alt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8 494 484,0 тыс</a:t>
            </a:r>
            <a:r>
              <a:rPr lang="ru-RU" alt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" name="Скругленный прямоугольник 10"/>
          <p:cNvSpPr/>
          <p:nvPr/>
        </p:nvSpPr>
        <p:spPr>
          <a:xfrm>
            <a:off x="785786" y="1857364"/>
            <a:ext cx="3286148" cy="10001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10"/>
          <p:cNvSpPr/>
          <p:nvPr/>
        </p:nvSpPr>
        <p:spPr>
          <a:xfrm>
            <a:off x="5500694" y="1857364"/>
            <a:ext cx="3079896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2143108" y="1714488"/>
            <a:ext cx="49688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rot="1020000" flipH="1" flipV="1">
            <a:off x="4617717" y="1571610"/>
            <a:ext cx="45719" cy="14287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rot="1500000" flipH="1" flipV="1">
            <a:off x="7099412" y="1722838"/>
            <a:ext cx="71439" cy="1440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 rot="-1800000" flipV="1">
            <a:off x="2122222" y="1717610"/>
            <a:ext cx="80320" cy="130872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10"/>
          <p:cNvSpPr/>
          <p:nvPr/>
        </p:nvSpPr>
        <p:spPr>
          <a:xfrm>
            <a:off x="785786" y="3286124"/>
            <a:ext cx="3286148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8 156 741,0 тыс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 руб.</a:t>
            </a:r>
          </a:p>
          <a:p>
            <a:pPr algn="ctr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(96%)</a:t>
            </a:r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5572132" y="3286124"/>
            <a:ext cx="3000396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337 743,0тыс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 руб.</a:t>
            </a:r>
          </a:p>
          <a:p>
            <a:pPr algn="ctr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(4%)</a:t>
            </a:r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1527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360360" cy="3603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1528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496"/>
            <a:ext cx="357190" cy="3571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6409" name="Rectangle 26"/>
          <p:cNvSpPr>
            <a:spLocks noGrp="1" noChangeArrowheads="1"/>
          </p:cNvSpPr>
          <p:nvPr>
            <p:ph type="title"/>
          </p:nvPr>
        </p:nvSpPr>
        <p:spPr>
          <a:xfrm>
            <a:off x="709133" y="550920"/>
            <a:ext cx="7772400" cy="287337"/>
          </a:xfrm>
        </p:spPr>
        <p:txBody>
          <a:bodyPr lIns="92075" tIns="46038" rIns="92075" bIns="46038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90000"/>
                </a:solidFill>
                <a:latin typeface="Times New Roman Cyr"/>
              </a:rPr>
              <a:t>РАСХОДЫ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57233"/>
            <a:ext cx="8715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Результаты оценки эффективности реализации муниципальных программ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300" b="0" dirty="0" smtClean="0">
                <a:solidFill>
                  <a:schemeClr val="tx1"/>
                </a:solidFill>
              </a:rPr>
              <a:t>Оценка эффективности всех 24 муниципальных программ выполнена на основании следующих критериев:</a:t>
            </a:r>
          </a:p>
          <a:p>
            <a:pPr marL="288000"/>
            <a:r>
              <a:rPr lang="ru-RU" sz="1300" b="0" dirty="0" smtClean="0">
                <a:solidFill>
                  <a:schemeClr val="tx1"/>
                </a:solidFill>
              </a:rPr>
              <a:t>-оценки степени реализации мероприятий (достижения ожидаемых непосредственных результатов) подпрограмм;</a:t>
            </a:r>
          </a:p>
          <a:p>
            <a:pPr marL="288000"/>
            <a:r>
              <a:rPr lang="ru-RU" sz="1300" b="0" dirty="0" smtClean="0">
                <a:solidFill>
                  <a:schemeClr val="tx1"/>
                </a:solidFill>
              </a:rPr>
              <a:t>-оценки степени достижения плановых значений индикаторов целей (далее - индикаторов) подпрограмм, входящих в муниципальную программу;</a:t>
            </a:r>
          </a:p>
          <a:p>
            <a:pPr marL="288000"/>
            <a:r>
              <a:rPr lang="ru-RU" sz="1300" b="0" dirty="0" smtClean="0">
                <a:solidFill>
                  <a:schemeClr val="tx1"/>
                </a:solidFill>
              </a:rPr>
              <a:t>-оценки степени достижения плановых значений индикаторов целей муниципальной программы;</a:t>
            </a:r>
          </a:p>
          <a:p>
            <a:pPr marL="288000"/>
            <a:r>
              <a:rPr lang="ru-RU" sz="1300" b="0" dirty="0" smtClean="0">
                <a:solidFill>
                  <a:schemeClr val="tx1"/>
                </a:solidFill>
              </a:rPr>
              <a:t>-оценки степени соответствия запланированному уровню затрат из всех источников финансирования подпрограмм;</a:t>
            </a:r>
          </a:p>
          <a:p>
            <a:pPr marL="288000"/>
            <a:r>
              <a:rPr lang="ru-RU" sz="1300" b="0" dirty="0" smtClean="0">
                <a:solidFill>
                  <a:schemeClr val="tx1"/>
                </a:solidFill>
              </a:rPr>
              <a:t>-оценки эффективности использования средств из всех источников финансирования подпрограмм.</a:t>
            </a:r>
          </a:p>
          <a:p>
            <a:r>
              <a:rPr lang="ru-RU" sz="1300" b="0" dirty="0" smtClean="0">
                <a:solidFill>
                  <a:schemeClr val="tx1"/>
                </a:solidFill>
              </a:rPr>
              <a:t>Высокую оценку получили 24 муниципальные программы;</a:t>
            </a:r>
          </a:p>
          <a:p>
            <a:r>
              <a:rPr lang="ru-RU" sz="1300" b="0" dirty="0" smtClean="0">
                <a:solidFill>
                  <a:schemeClr val="tx1"/>
                </a:solidFill>
              </a:rPr>
              <a:t>Средняя оценка – нет;</a:t>
            </a:r>
          </a:p>
          <a:p>
            <a:r>
              <a:rPr lang="ru-RU" sz="1300" b="0" dirty="0" smtClean="0">
                <a:solidFill>
                  <a:schemeClr val="tx1"/>
                </a:solidFill>
              </a:rPr>
              <a:t>Удовлетворительная оценка - нет;</a:t>
            </a:r>
          </a:p>
          <a:p>
            <a:r>
              <a:rPr lang="ru-RU" sz="1300" b="0" dirty="0" smtClean="0">
                <a:solidFill>
                  <a:schemeClr val="tx1"/>
                </a:solidFill>
              </a:rPr>
              <a:t>Неудовлетворительная оценка - нет.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9B89-7C1C-4259-AEA3-CE9F9711116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-360000" flipV="1">
            <a:off x="7098341" y="2787078"/>
            <a:ext cx="45719" cy="500066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918450" y="767317"/>
            <a:ext cx="12255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</a:rPr>
              <a:t>тыс. руб.</a:t>
            </a:r>
            <a:r>
              <a:rPr lang="ru-RU" altLang="ru-RU" sz="1800" b="0">
                <a:solidFill>
                  <a:schemeClr val="tx2"/>
                </a:solidFill>
              </a:rPr>
              <a:t> </a:t>
            </a:r>
            <a:endParaRPr lang="ru-RU" altLang="ru-RU" sz="1800">
              <a:solidFill>
                <a:schemeClr val="tx2"/>
              </a:solidFill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8315325" cy="647700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rgbClr val="990000"/>
                </a:solidFill>
                <a:latin typeface="Times New Roman Cyr"/>
              </a:rPr>
              <a:t>Всего расходы бюджета городского округа на 20</a:t>
            </a:r>
            <a:r>
              <a:rPr lang="en-US" altLang="ru-RU" sz="2000" b="1" dirty="0" smtClean="0">
                <a:solidFill>
                  <a:srgbClr val="990000"/>
                </a:solidFill>
                <a:latin typeface="Times New Roman Cyr"/>
              </a:rPr>
              <a:t>2</a:t>
            </a:r>
            <a:r>
              <a:rPr lang="ru-RU" altLang="ru-RU" sz="2000" b="1" dirty="0" smtClean="0">
                <a:solidFill>
                  <a:srgbClr val="990000"/>
                </a:solidFill>
                <a:latin typeface="Times New Roman Cyr"/>
              </a:rPr>
              <a:t>5 год исполнены в сумме 8 494 484,0 тыс. руб.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3850" y="6497638"/>
            <a:ext cx="85693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solidFill>
                  <a:schemeClr val="tx2"/>
                </a:solidFill>
              </a:rPr>
              <a:t>Прочие расходы – расходы на средства массовой информации и обслуживание муниципального долга.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13920469"/>
              </p:ext>
            </p:extLst>
          </p:nvPr>
        </p:nvGraphicFramePr>
        <p:xfrm>
          <a:off x="196819" y="908720"/>
          <a:ext cx="885831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AC56-287E-494B-AF5C-26BC1C9659E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кругленный прямоугольник 11"/>
          <p:cNvSpPr>
            <a:spLocks noChangeArrowheads="1"/>
          </p:cNvSpPr>
          <p:nvPr/>
        </p:nvSpPr>
        <p:spPr bwMode="auto">
          <a:xfrm>
            <a:off x="611188" y="1412875"/>
            <a:ext cx="865187" cy="78581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84" name="Скругленный прямоугольник 11"/>
          <p:cNvSpPr>
            <a:spLocks noChangeArrowheads="1"/>
          </p:cNvSpPr>
          <p:nvPr/>
        </p:nvSpPr>
        <p:spPr bwMode="auto">
          <a:xfrm>
            <a:off x="1692275" y="1412875"/>
            <a:ext cx="6985000" cy="78581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800" dirty="0">
                <a:solidFill>
                  <a:schemeClr val="tx1"/>
                </a:solidFill>
              </a:rPr>
              <a:t>Обеспечение сбалансированности и </a:t>
            </a:r>
            <a:r>
              <a:rPr lang="ru-RU" altLang="ru-RU" sz="1800" dirty="0">
                <a:solidFill>
                  <a:schemeClr val="tx1"/>
                </a:solidFill>
                <a:cs typeface="Times New Roman" pitchFamily="18" charset="0"/>
              </a:rPr>
              <a:t>долгосрочной</a:t>
            </a:r>
            <a:r>
              <a:rPr lang="ru-RU" altLang="ru-RU" sz="1800" dirty="0"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1800" dirty="0">
                <a:solidFill>
                  <a:schemeClr val="tx1"/>
                </a:solidFill>
              </a:rPr>
              <a:t>устойчивости бюджета </a:t>
            </a:r>
            <a:r>
              <a:rPr lang="ru-RU" altLang="ru-RU" sz="1800" dirty="0" smtClean="0">
                <a:solidFill>
                  <a:schemeClr val="tx1"/>
                </a:solidFill>
              </a:rPr>
              <a:t>городского </a:t>
            </a:r>
            <a:r>
              <a:rPr lang="ru-RU" altLang="ru-RU" sz="1800" dirty="0">
                <a:solidFill>
                  <a:schemeClr val="tx1"/>
                </a:solidFill>
              </a:rPr>
              <a:t>округа город Бор</a:t>
            </a:r>
          </a:p>
        </p:txBody>
      </p:sp>
      <p:sp>
        <p:nvSpPr>
          <p:cNvPr id="20485" name="Скругленный прямоугольник 11"/>
          <p:cNvSpPr>
            <a:spLocks noChangeArrowheads="1"/>
          </p:cNvSpPr>
          <p:nvPr/>
        </p:nvSpPr>
        <p:spPr bwMode="auto">
          <a:xfrm>
            <a:off x="611188" y="2349500"/>
            <a:ext cx="865187" cy="78581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86" name="Скругленный прямоугольник 11"/>
          <p:cNvSpPr>
            <a:spLocks noChangeArrowheads="1"/>
          </p:cNvSpPr>
          <p:nvPr/>
        </p:nvSpPr>
        <p:spPr bwMode="auto">
          <a:xfrm>
            <a:off x="1692275" y="2349500"/>
            <a:ext cx="6985000" cy="78581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800">
                <a:solidFill>
                  <a:schemeClr val="tx1"/>
                </a:solidFill>
              </a:rPr>
              <a:t>Повышение эффективности и оптимизация бюджетных расходов</a:t>
            </a:r>
          </a:p>
        </p:txBody>
      </p:sp>
      <p:sp>
        <p:nvSpPr>
          <p:cNvPr id="20487" name="Скругленный прямоугольник 11"/>
          <p:cNvSpPr>
            <a:spLocks noChangeArrowheads="1"/>
          </p:cNvSpPr>
          <p:nvPr/>
        </p:nvSpPr>
        <p:spPr bwMode="auto">
          <a:xfrm>
            <a:off x="611188" y="3284538"/>
            <a:ext cx="865187" cy="7858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488" name="Скругленный прямоугольник 11"/>
          <p:cNvSpPr>
            <a:spLocks noChangeArrowheads="1"/>
          </p:cNvSpPr>
          <p:nvPr/>
        </p:nvSpPr>
        <p:spPr bwMode="auto">
          <a:xfrm>
            <a:off x="1692275" y="3284538"/>
            <a:ext cx="6985000" cy="7858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800">
                <a:solidFill>
                  <a:schemeClr val="tx1"/>
                </a:solidFill>
              </a:rPr>
              <a:t>Повышение эффективности муниципального управления</a:t>
            </a:r>
          </a:p>
        </p:txBody>
      </p:sp>
      <p:sp>
        <p:nvSpPr>
          <p:cNvPr id="20489" name="Скругленный прямоугольник 11"/>
          <p:cNvSpPr>
            <a:spLocks noChangeArrowheads="1"/>
          </p:cNvSpPr>
          <p:nvPr/>
        </p:nvSpPr>
        <p:spPr bwMode="auto">
          <a:xfrm>
            <a:off x="611188" y="4221163"/>
            <a:ext cx="865187" cy="7858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490" name="Скругленный прямоугольник 11"/>
          <p:cNvSpPr>
            <a:spLocks noChangeArrowheads="1"/>
          </p:cNvSpPr>
          <p:nvPr/>
        </p:nvSpPr>
        <p:spPr bwMode="auto">
          <a:xfrm>
            <a:off x="1692275" y="4221163"/>
            <a:ext cx="6985000" cy="7858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800" dirty="0">
                <a:solidFill>
                  <a:schemeClr val="tx1"/>
                </a:solidFill>
              </a:rPr>
              <a:t>Развитие и совершенствование систем финансового контроля и контроля в сфере закупок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91" name="Скругленный прямоугольник 11"/>
          <p:cNvSpPr>
            <a:spLocks noChangeArrowheads="1"/>
          </p:cNvSpPr>
          <p:nvPr/>
        </p:nvSpPr>
        <p:spPr bwMode="auto">
          <a:xfrm>
            <a:off x="611188" y="476250"/>
            <a:ext cx="8064500" cy="78581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800" dirty="0">
                <a:solidFill>
                  <a:srgbClr val="990000"/>
                </a:solidFill>
                <a:latin typeface="Times New Roman Cyr"/>
              </a:rPr>
              <a:t>ПРИОРИТЕТНЫЕ НАПРАВЛЕНИЯ ДЕЯТЕЛЬНОСТИ В </a:t>
            </a:r>
            <a:r>
              <a:rPr lang="ru-RU" altLang="ru-RU" sz="1800" dirty="0" smtClean="0">
                <a:solidFill>
                  <a:srgbClr val="990000"/>
                </a:solidFill>
                <a:latin typeface="Times New Roman Cyr"/>
              </a:rPr>
              <a:t>2025 </a:t>
            </a:r>
            <a:r>
              <a:rPr lang="ru-RU" altLang="ru-RU" sz="1800" dirty="0">
                <a:solidFill>
                  <a:srgbClr val="990000"/>
                </a:solidFill>
                <a:latin typeface="Times New Roman Cyr"/>
              </a:rPr>
              <a:t>ГОДУ</a:t>
            </a:r>
          </a:p>
        </p:txBody>
      </p:sp>
      <p:sp>
        <p:nvSpPr>
          <p:cNvPr id="20492" name="Скругленный прямоугольник 11"/>
          <p:cNvSpPr>
            <a:spLocks noChangeArrowheads="1"/>
          </p:cNvSpPr>
          <p:nvPr/>
        </p:nvSpPr>
        <p:spPr bwMode="auto">
          <a:xfrm>
            <a:off x="611188" y="5157788"/>
            <a:ext cx="865187" cy="7858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493" name="Скругленный прямоугольник 11"/>
          <p:cNvSpPr>
            <a:spLocks noChangeArrowheads="1"/>
          </p:cNvSpPr>
          <p:nvPr/>
        </p:nvSpPr>
        <p:spPr bwMode="auto">
          <a:xfrm>
            <a:off x="1692275" y="5157788"/>
            <a:ext cx="6985000" cy="7858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700">
                <a:solidFill>
                  <a:schemeClr val="tx1"/>
                </a:solidFill>
              </a:rPr>
              <a:t>Реализация принципов открытости и прозрачности управления муниципальными финансами, раскрытие финансовой и иной информации о бюджете и бюджетном процессе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9B89-7C1C-4259-AEA3-CE9F9711116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28200</TotalTime>
  <Words>2137</Words>
  <Application>Microsoft Office PowerPoint</Application>
  <PresentationFormat>Экран (4:3)</PresentationFormat>
  <Paragraphs>450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МУНИЦИПАЛЬНЫЙ ОКРУГ ГОРОД БОР</vt:lpstr>
      <vt:lpstr>Слайд 2</vt:lpstr>
      <vt:lpstr>Слайд 3</vt:lpstr>
      <vt:lpstr>Слайд 4</vt:lpstr>
      <vt:lpstr>Слайд 5</vt:lpstr>
      <vt:lpstr>Слайд 6</vt:lpstr>
      <vt:lpstr>РАСХОДЫ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Департамент финансов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Прытков Алексей</dc:creator>
  <cp:lastModifiedBy>Admin</cp:lastModifiedBy>
  <cp:revision>2666</cp:revision>
  <cp:lastPrinted>2023-05-31T12:23:00Z</cp:lastPrinted>
  <dcterms:created xsi:type="dcterms:W3CDTF">2000-01-24T06:21:12Z</dcterms:created>
  <dcterms:modified xsi:type="dcterms:W3CDTF">2026-05-14T08:16:41Z</dcterms:modified>
</cp:coreProperties>
</file>