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790" r:id="rId1"/>
  </p:sldMasterIdLst>
  <p:notesMasterIdLst>
    <p:notesMasterId r:id="rId29"/>
  </p:notesMasterIdLst>
  <p:handoutMasterIdLst>
    <p:handoutMasterId r:id="rId30"/>
  </p:handoutMasterIdLst>
  <p:sldIdLst>
    <p:sldId id="257" r:id="rId2"/>
    <p:sldId id="335" r:id="rId3"/>
    <p:sldId id="415" r:id="rId4"/>
    <p:sldId id="473" r:id="rId5"/>
    <p:sldId id="458" r:id="rId6"/>
    <p:sldId id="376" r:id="rId7"/>
    <p:sldId id="423" r:id="rId8"/>
    <p:sldId id="430" r:id="rId9"/>
    <p:sldId id="445" r:id="rId10"/>
    <p:sldId id="566" r:id="rId11"/>
    <p:sldId id="567" r:id="rId12"/>
    <p:sldId id="568" r:id="rId13"/>
    <p:sldId id="569" r:id="rId14"/>
    <p:sldId id="570" r:id="rId15"/>
    <p:sldId id="571" r:id="rId16"/>
    <p:sldId id="572" r:id="rId17"/>
    <p:sldId id="573" r:id="rId18"/>
    <p:sldId id="574" r:id="rId19"/>
    <p:sldId id="575" r:id="rId20"/>
    <p:sldId id="576" r:id="rId21"/>
    <p:sldId id="545" r:id="rId22"/>
    <p:sldId id="538" r:id="rId23"/>
    <p:sldId id="558" r:id="rId24"/>
    <p:sldId id="559" r:id="rId25"/>
    <p:sldId id="578" r:id="rId26"/>
    <p:sldId id="577" r:id="rId27"/>
    <p:sldId id="542" r:id="rId28"/>
  </p:sldIdLst>
  <p:sldSz cx="9144000" cy="6858000" type="screen4x3"/>
  <p:notesSz cx="9874250" cy="67976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CC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CC00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CC00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CC00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CC00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90000"/>
    <a:srgbClr val="C9F1FF"/>
    <a:srgbClr val="81DEFF"/>
    <a:srgbClr val="FFFFFF"/>
    <a:srgbClr val="48E21E"/>
    <a:srgbClr val="FEFEFE"/>
    <a:srgbClr val="CC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8160" autoAdjust="0"/>
  </p:normalViewPr>
  <p:slideViewPr>
    <p:cSldViewPr>
      <p:cViewPr varScale="1">
        <p:scale>
          <a:sx n="110" d="100"/>
          <a:sy n="110" d="100"/>
        </p:scale>
        <p:origin x="-15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8" d="100"/>
          <a:sy n="118" d="100"/>
        </p:scale>
        <p:origin x="-2052" y="-108"/>
      </p:cViewPr>
      <p:guideLst>
        <p:guide orient="horz" pos="2141"/>
        <p:guide pos="311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4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2873473115341891"/>
          <c:y val="0.13388109312780591"/>
          <c:w val="0.7624537698954772"/>
          <c:h val="0.691074432495906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9"/>
          <c:dPt>
            <c:idx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6AD-4859-975A-6D655617981C}"/>
              </c:ext>
            </c:extLst>
          </c:dPt>
          <c:dPt>
            <c:idx val="1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6AD-4859-975A-6D655617981C}"/>
              </c:ext>
            </c:extLst>
          </c:dPt>
          <c:dLbls>
            <c:dLbl>
              <c:idx val="0"/>
              <c:layout>
                <c:manualLayout>
                  <c:x val="-6.0117357612243523E-2"/>
                  <c:y val="-0.117138784594013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2 821 957,</a:t>
                    </a:r>
                    <a:r>
                      <a:rPr lang="en-US" dirty="0" smtClean="0"/>
                      <a:t>0   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3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AD-4859-975A-6D655617981C}"/>
                </c:ext>
              </c:extLst>
            </c:dLbl>
            <c:dLbl>
              <c:idx val="1"/>
              <c:layout>
                <c:manualLayout>
                  <c:x val="2.232765619765777E-2"/>
                  <c:y val="0.1021790802626401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4 611 005,4</a:t>
                    </a:r>
                  </a:p>
                  <a:p>
                    <a:r>
                      <a:rPr lang="ru-RU" dirty="0" smtClean="0"/>
                      <a:t>62%</a:t>
                    </a:r>
                    <a:endParaRPr lang="en-US" dirty="0"/>
                  </a:p>
                </c:rich>
              </c:tx>
              <c:showVal val="1"/>
              <c:showPercent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AD-4859-975A-6D65561798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Percent val="1"/>
            <c:separator>
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_-* #,##0.0\ _₽_-;\-* #,##0.0\ _₽_-;_-* "-"?\ _₽_-;_-@_-</c:formatCode>
                <c:ptCount val="2"/>
                <c:pt idx="0">
                  <c:v>2150063</c:v>
                </c:pt>
                <c:pt idx="1">
                  <c:v>4353616.3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6AD-4859-975A-6D655617981C}"/>
            </c:ext>
          </c:extLst>
        </c:ser>
      </c:pie3DChart>
    </c:plotArea>
    <c:legend>
      <c:legendPos val="b"/>
      <c:layout>
        <c:manualLayout>
          <c:xMode val="edge"/>
          <c:yMode val="edge"/>
          <c:x val="5.7662733346784532E-2"/>
          <c:y val="0.8447515051469997"/>
          <c:w val="0.89999997586525449"/>
          <c:h val="5.6483754021012439E-2"/>
        </c:manualLayout>
      </c:layout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бюджета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2.222206668719729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95B-40C2-B43E-6DF6DA47B8EB}"/>
                </c:ext>
              </c:extLst>
            </c:dLbl>
            <c:dLbl>
              <c:idx val="1"/>
              <c:layout>
                <c:manualLayout>
                  <c:x val="5.9258844499192774E-3"/>
                  <c:y val="-1.111103334359862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5B-40C2-B43E-6DF6DA47B8EB}"/>
                </c:ext>
              </c:extLst>
            </c:dLbl>
            <c:dLbl>
              <c:idx val="2"/>
              <c:layout>
                <c:manualLayout>
                  <c:x val="-6.0740315611672556E-2"/>
                  <c:y val="-1.555544668103810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95B-40C2-B43E-6DF6DA47B8EB}"/>
                </c:ext>
              </c:extLst>
            </c:dLbl>
            <c:dLbl>
              <c:idx val="3"/>
              <c:layout>
                <c:manualLayout>
                  <c:x val="-8.7406795636309334E-2"/>
                  <c:y val="1.33332400123183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5B-40C2-B43E-6DF6DA47B8EB}"/>
                </c:ext>
              </c:extLst>
            </c:dLbl>
            <c:numFmt formatCode="_-* #,##0.0_-;\-* #,##0.0_-;_-* &quot;-&quot;?_-;_-@_-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5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#,##0.0\ _₽</c:formatCode>
                <c:ptCount val="4"/>
                <c:pt idx="0">
                  <c:v>4234275.3</c:v>
                </c:pt>
                <c:pt idx="1">
                  <c:v>5544256.1000000006</c:v>
                </c:pt>
                <c:pt idx="2">
                  <c:v>6503679.3000000007</c:v>
                </c:pt>
                <c:pt idx="3">
                  <c:v>7432962.4000000004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95B-40C2-B43E-6DF6DA47B8E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т.ч.налоговые и неналоговые</c:v>
                </c:pt>
              </c:strCache>
            </c:strRef>
          </c:tx>
          <c:dLbls>
            <c:dLbl>
              <c:idx val="0"/>
              <c:layout>
                <c:manualLayout>
                  <c:x val="5.1851488936793734E-2"/>
                  <c:y val="-2.666648002463674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5B-40C2-B43E-6DF6DA47B8EB}"/>
                </c:ext>
              </c:extLst>
            </c:dLbl>
            <c:dLbl>
              <c:idx val="1"/>
              <c:layout>
                <c:manualLayout>
                  <c:x val="5.0370017824314134E-2"/>
                  <c:y val="-6.222178672415238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95B-40C2-B43E-6DF6DA47B8EB}"/>
                </c:ext>
              </c:extLst>
            </c:dLbl>
            <c:dLbl>
              <c:idx val="2"/>
              <c:layout>
                <c:manualLayout>
                  <c:x val="4.8888546711834041E-2"/>
                  <c:y val="-6.666620006159187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95B-40C2-B43E-6DF6DA47B8EB}"/>
                </c:ext>
              </c:extLst>
            </c:dLbl>
            <c:dLbl>
              <c:idx val="3"/>
              <c:layout>
                <c:manualLayout>
                  <c:x val="5.4814431161754031E-2"/>
                  <c:y val="-5.555516671799321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95B-40C2-B43E-6DF6DA47B8EB}"/>
                </c:ext>
              </c:extLst>
            </c:dLbl>
            <c:numFmt formatCode="_-* #,##0.0_-;\-* #,##0.0_-;_-* &quot;-&quot;?_-;_-@_-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5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#,##0.0\ _₽</c:formatCode>
                <c:ptCount val="4"/>
                <c:pt idx="0">
                  <c:v>1635515.4</c:v>
                </c:pt>
                <c:pt idx="1">
                  <c:v>1788578</c:v>
                </c:pt>
                <c:pt idx="2">
                  <c:v>2150053</c:v>
                </c:pt>
                <c:pt idx="3">
                  <c:v>2821957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F95B-40C2-B43E-6DF6DA47B8EB}"/>
            </c:ext>
          </c:extLst>
        </c:ser>
        <c:shape val="cylinder"/>
        <c:axId val="94573312"/>
        <c:axId val="94574848"/>
        <c:axId val="0"/>
      </c:bar3DChart>
      <c:catAx>
        <c:axId val="9457331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4574848"/>
        <c:crosses val="autoZero"/>
        <c:auto val="1"/>
        <c:lblAlgn val="ctr"/>
        <c:lblOffset val="100"/>
      </c:catAx>
      <c:valAx>
        <c:axId val="94574848"/>
        <c:scaling>
          <c:orientation val="minMax"/>
        </c:scaling>
        <c:axPos val="l"/>
        <c:majorGridlines>
          <c:spPr>
            <a:ln w="3175"/>
            <a:effectLst>
              <a:outerShdw blurRad="50800" dist="50800" dir="5400000" algn="ctr" rotWithShape="0">
                <a:schemeClr val="bg1"/>
              </a:outerShdw>
            </a:effectLst>
          </c:spPr>
        </c:majorGridlines>
        <c:numFmt formatCode="#,##0.0\ _₽" sourceLinked="1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457331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14597910474191444"/>
          <c:y val="0.17303582593764288"/>
          <c:w val="0.75429259597895659"/>
          <c:h val="0.6123291992123706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3.4043961481637643E-3"/>
                  <c:y val="0.1902621387310227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</a:t>
                    </a:r>
                    <a:r>
                      <a:rPr lang="en-US" dirty="0"/>
                      <a:t>807 460,4
</a:t>
                    </a:r>
                    <a:r>
                      <a:rPr lang="en-US" dirty="0" smtClean="0"/>
                      <a:t>64,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  <c:separator>
</c:separator>
            </c:dLbl>
            <c:dLbl>
              <c:idx val="1"/>
              <c:layout>
                <c:manualLayout>
                  <c:x val="-7.9953576209241997E-2"/>
                  <c:y val="8.3770355646388225E-2"/>
                </c:manualLayout>
              </c:layout>
              <c:showVal val="1"/>
              <c:showPercent val="1"/>
              <c:separator>
</c:separator>
            </c:dLbl>
            <c:dLbl>
              <c:idx val="2"/>
              <c:layout>
                <c:manualLayout>
                  <c:x val="-7.3097326762623427E-2"/>
                  <c:y val="5.6825032429052699E-3"/>
                </c:manualLayout>
              </c:layout>
              <c:showVal val="1"/>
              <c:showPercent val="1"/>
              <c:separator>
</c:separator>
            </c:dLbl>
            <c:dLbl>
              <c:idx val="3"/>
              <c:layout>
                <c:manualLayout>
                  <c:x val="-7.8170461986822634E-2"/>
                  <c:y val="-6.6326044962065012E-2"/>
                </c:manualLayout>
              </c:layout>
              <c:showVal val="1"/>
              <c:showPercent val="1"/>
              <c:separator>
</c:separator>
            </c:dLbl>
            <c:dLbl>
              <c:idx val="4"/>
              <c:layout>
                <c:manualLayout>
                  <c:x val="7.1965866359299108E-2"/>
                  <c:y val="-3.55553066995156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108 270</a:t>
                    </a:r>
                    <a:r>
                      <a:rPr lang="en-US" dirty="0" smtClean="0"/>
                      <a:t>,0</a:t>
                    </a:r>
                    <a:r>
                      <a:rPr lang="en-US" dirty="0"/>
                      <a:t>
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Val val="1"/>
              <c:showPercent val="1"/>
              <c:separator>
</c:separator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Percent val="1"/>
            <c:separator>
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Налог на доходы физических лиц - 64,1%</c:v>
                </c:pt>
                <c:pt idx="1">
                  <c:v>Неналоговые доходы - 11,6%</c:v>
                </c:pt>
                <c:pt idx="2">
                  <c:v>Налоги на имущество - 11,6%</c:v>
                </c:pt>
                <c:pt idx="3">
                  <c:v>Налоги на совокупный доход - 8,8%</c:v>
                </c:pt>
                <c:pt idx="4">
                  <c:v>Прочие налоговые доходы - 3,9%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1807460.4</c:v>
                </c:pt>
                <c:pt idx="1">
                  <c:v>328346.90000000002</c:v>
                </c:pt>
                <c:pt idx="2">
                  <c:v>328492.5</c:v>
                </c:pt>
                <c:pt idx="3">
                  <c:v>249387.2</c:v>
                </c:pt>
                <c:pt idx="4">
                  <c:v>108270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9A4-4CBF-A6FD-2430CE768A7A}"/>
            </c:ext>
          </c:extLst>
        </c:ser>
      </c:pie3DChart>
    </c:plotArea>
    <c:legend>
      <c:legendPos val="b"/>
      <c:layout>
        <c:manualLayout>
          <c:xMode val="edge"/>
          <c:yMode val="edge"/>
          <c:x val="0.1159021968449758"/>
          <c:y val="0.8043278553897556"/>
          <c:w val="0.64678724197023851"/>
          <c:h val="0.18619072949037391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.20360075373276534"/>
          <c:y val="0.16403801498050291"/>
          <c:w val="0.74063941301684566"/>
          <c:h val="0.76883484139622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4"/>
          <c:dPt>
            <c:idx val="4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BA9-4830-9A8B-843204280922}"/>
              </c:ext>
            </c:extLst>
          </c:dPt>
          <c:dLbls>
            <c:dLbl>
              <c:idx val="0"/>
              <c:layout>
                <c:manualLayout>
                  <c:x val="0"/>
                  <c:y val="0.17462617322354929"/>
                </c:manualLayout>
              </c:layout>
              <c:tx>
                <c:rich>
                  <a:bodyPr anchorCtr="0"/>
                  <a:lstStyle/>
                  <a:p>
                    <a:pPr algn="ctr">
                      <a:defRPr sz="1300" b="1" i="0" baseline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300" baseline="0" dirty="0">
                        <a:solidFill>
                          <a:schemeClr val="tx1"/>
                        </a:solidFill>
                      </a:rPr>
                      <a:t>Отрасли социальной сферы
</a:t>
                    </a:r>
                    <a:r>
                      <a:rPr lang="ru-RU" sz="1300" baseline="0" dirty="0" smtClean="0">
                        <a:solidFill>
                          <a:schemeClr val="tx1"/>
                        </a:solidFill>
                      </a:rPr>
                      <a:t>5 193 975,1</a:t>
                    </a:r>
                  </a:p>
                  <a:p>
                    <a:pPr algn="ctr">
                      <a:defRPr sz="1300" b="1" i="0" baseline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300" baseline="0" smtClean="0">
                        <a:solidFill>
                          <a:schemeClr val="tx1"/>
                        </a:solidFill>
                      </a:rPr>
                      <a:t>74,3%</a:t>
                    </a:r>
                    <a:endParaRPr lang="ru-RU" sz="1300" baseline="0" dirty="0" smtClean="0">
                      <a:solidFill>
                        <a:schemeClr val="tx1"/>
                      </a:solidFill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BA9-4830-9A8B-843204280922}"/>
                </c:ext>
              </c:extLst>
            </c:dLbl>
            <c:dLbl>
              <c:idx val="1"/>
              <c:layout>
                <c:manualLayout>
                  <c:x val="-3.7634145196060453E-2"/>
                  <c:y val="0.17150220620205436"/>
                </c:manualLayout>
              </c:layout>
              <c:tx>
                <c:rich>
                  <a:bodyPr anchorCtr="0"/>
                  <a:lstStyle/>
                  <a:p>
                    <a:pPr algn="ctr">
                      <a:defRPr sz="1300" b="1" i="0" baseline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300" baseline="0" dirty="0" smtClean="0">
                        <a:solidFill>
                          <a:schemeClr val="tx1"/>
                        </a:solidFill>
                      </a:rPr>
                      <a:t>Жилищно-коммунальное хозяйство</a:t>
                    </a:r>
                  </a:p>
                  <a:p>
                    <a:pPr algn="ctr">
                      <a:defRPr sz="1300" b="1" i="0" baseline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300" baseline="0" dirty="0" smtClean="0">
                        <a:solidFill>
                          <a:schemeClr val="tx1"/>
                        </a:solidFill>
                      </a:rPr>
                      <a:t>833 110,00</a:t>
                    </a:r>
                  </a:p>
                  <a:p>
                    <a:pPr algn="ctr">
                      <a:defRPr sz="1300" b="1" i="0" baseline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 dirty="0" smtClean="0">
                        <a:solidFill>
                          <a:schemeClr val="tx1"/>
                        </a:solidFill>
                      </a:rPr>
                      <a:t>11,9%</a:t>
                    </a:r>
                    <a:r>
                      <a:rPr lang="ru-RU" sz="1300" baseline="0" dirty="0" smtClean="0">
                        <a:solidFill>
                          <a:schemeClr val="tx1"/>
                        </a:solidFill>
                      </a:rPr>
                      <a:t>   </a:t>
                    </a:r>
                  </a:p>
                </c:rich>
              </c:tx>
              <c:numFmt formatCode="_-* #,##0.00\ _₽_-;\-* #,##0.00\ _₽_-;_-* &quot;-&quot;??\ _₽_-;_-@_-" sourceLinked="0"/>
              <c:spPr>
                <a:noFill/>
                <a:ln>
                  <a:noFill/>
                </a:ln>
                <a:effectLst/>
              </c:spPr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BA9-4830-9A8B-843204280922}"/>
                </c:ext>
              </c:extLst>
            </c:dLbl>
            <c:dLbl>
              <c:idx val="2"/>
              <c:layout>
                <c:manualLayout>
                  <c:x val="-0.10455366665793664"/>
                  <c:y val="4.2136194208230393E-2"/>
                </c:manualLayout>
              </c:layout>
              <c:tx>
                <c:rich>
                  <a:bodyPr anchorCtr="0"/>
                  <a:lstStyle/>
                  <a:p>
                    <a:pPr algn="ctr">
                      <a:defRPr sz="1300" b="1" i="0" baseline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300" baseline="0" dirty="0">
                        <a:solidFill>
                          <a:schemeClr val="tx1"/>
                        </a:solidFill>
                      </a:rPr>
                      <a:t>Общегосударственные </a:t>
                    </a:r>
                    <a:r>
                      <a:rPr lang="ru-RU" sz="1300" baseline="0" dirty="0" smtClean="0">
                        <a:solidFill>
                          <a:schemeClr val="tx1"/>
                        </a:solidFill>
                      </a:rPr>
                      <a:t>вопросы</a:t>
                    </a:r>
                  </a:p>
                  <a:p>
                    <a:pPr algn="ctr">
                      <a:defRPr sz="1300" b="1" i="0" baseline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300" baseline="0" dirty="0" smtClean="0">
                        <a:solidFill>
                          <a:schemeClr val="tx1"/>
                        </a:solidFill>
                      </a:rPr>
                      <a:t> 362 726,0   </a:t>
                    </a:r>
                  </a:p>
                  <a:p>
                    <a:pPr algn="ctr">
                      <a:defRPr sz="1300" b="1" i="0" baseline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 dirty="0" smtClean="0">
                        <a:solidFill>
                          <a:schemeClr val="tx1"/>
                        </a:solidFill>
                      </a:rPr>
                      <a:t>5,2%</a:t>
                    </a:r>
                    <a:endParaRPr lang="ru-RU" sz="1300" baseline="0" dirty="0" smtClean="0">
                      <a:solidFill>
                        <a:schemeClr val="tx1"/>
                      </a:solidFill>
                    </a:endParaRPr>
                  </a:p>
                </c:rich>
              </c:tx>
              <c:numFmt formatCode="_-* #,##0.00\ _₽_-;\-* #,##0.00\ _₽_-;_-* &quot;-&quot;??\ _₽_-;_-@_-" sourceLinked="0"/>
              <c:spPr>
                <a:noFill/>
                <a:ln>
                  <a:noFill/>
                </a:ln>
                <a:effectLst/>
              </c:spPr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500200941217693"/>
                      <c:h val="0.146756670383674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BA9-4830-9A8B-843204280922}"/>
                </c:ext>
              </c:extLst>
            </c:dLbl>
            <c:dLbl>
              <c:idx val="3"/>
              <c:layout>
                <c:manualLayout>
                  <c:x val="-0.23795650909563809"/>
                  <c:y val="-9.1595672426237465E-2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Национальная экономика</a:t>
                    </a:r>
                  </a:p>
                  <a:p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 445 908,0 </a:t>
                    </a:r>
                  </a:p>
                  <a:p>
                    <a:r>
                      <a:rPr lang="ru-RU" sz="1400" b="1" i="0" u="none" strike="noStrike" baseline="0" dirty="0" smtClean="0">
                        <a:solidFill>
                          <a:schemeClr val="tx1"/>
                        </a:solidFill>
                      </a:rPr>
                      <a:t> 6,4%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  </a:t>
                    </a:r>
                  </a:p>
                </c:rich>
              </c:tx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BA9-4830-9A8B-843204280922}"/>
                </c:ext>
              </c:extLst>
            </c:dLbl>
            <c:dLbl>
              <c:idx val="4"/>
              <c:layout>
                <c:manualLayout>
                  <c:x val="-5.4921298775658404E-3"/>
                  <c:y val="-9.7190873170728248E-2"/>
                </c:manualLayout>
              </c:layout>
              <c:tx>
                <c:rich>
                  <a:bodyPr anchorCtr="0"/>
                  <a:lstStyle/>
                  <a:p>
                    <a:pPr algn="ctr">
                      <a:defRPr sz="1300" b="1" i="0" baseline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300" baseline="0" dirty="0">
                        <a:solidFill>
                          <a:schemeClr val="tx1"/>
                        </a:solidFill>
                      </a:rPr>
                      <a:t>Национальная безопасность и правоохранительная </a:t>
                    </a:r>
                    <a:r>
                      <a:rPr lang="ru-RU" sz="1300" baseline="0" dirty="0" smtClean="0">
                        <a:solidFill>
                          <a:schemeClr val="tx1"/>
                        </a:solidFill>
                      </a:rPr>
                      <a:t>деятельность</a:t>
                    </a:r>
                  </a:p>
                  <a:p>
                    <a:pPr algn="ctr">
                      <a:defRPr sz="1300" b="1" i="0" baseline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300" baseline="0" dirty="0" smtClean="0">
                        <a:solidFill>
                          <a:schemeClr val="tx1"/>
                        </a:solidFill>
                      </a:rPr>
                      <a:t> 127 238,4   </a:t>
                    </a:r>
                  </a:p>
                  <a:p>
                    <a:pPr algn="ctr">
                      <a:defRPr sz="1300" b="1" i="0" baseline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 dirty="0" smtClean="0">
                        <a:solidFill>
                          <a:schemeClr val="tx1"/>
                        </a:solidFill>
                      </a:rPr>
                      <a:t>1,8%</a:t>
                    </a:r>
                    <a:endParaRPr lang="ru-RU" sz="1300" baseline="0" dirty="0" smtClean="0">
                      <a:solidFill>
                        <a:schemeClr val="tx1"/>
                      </a:solidFill>
                    </a:endParaRPr>
                  </a:p>
                </c:rich>
              </c:tx>
              <c:numFmt formatCode="_-* #,##0.0\ _₽_-;\-* #,##0.0\ _₽_-;_-* &quot;-&quot;?\ _₽_-;_-@_-" sourceLinked="0"/>
              <c:spPr>
                <a:noFill/>
                <a:ln>
                  <a:noFill/>
                </a:ln>
                <a:effectLst/>
              </c:spPr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934578506604873"/>
                      <c:h val="0.2168689075699407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BA9-4830-9A8B-843204280922}"/>
                </c:ext>
              </c:extLst>
            </c:dLbl>
            <c:dLbl>
              <c:idx val="5"/>
              <c:layout>
                <c:manualLayout>
                  <c:x val="0.23145357716007295"/>
                  <c:y val="-1.1440086903924255E-2"/>
                </c:manualLayout>
              </c:layout>
              <c:tx>
                <c:rich>
                  <a:bodyPr anchorCtr="0"/>
                  <a:lstStyle/>
                  <a:p>
                    <a:pPr algn="ctr">
                      <a:defRPr sz="1300" b="1" i="0" baseline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300" baseline="0" dirty="0">
                        <a:solidFill>
                          <a:schemeClr val="tx1"/>
                        </a:solidFill>
                      </a:rPr>
                      <a:t>Прочие </a:t>
                    </a:r>
                    <a:r>
                      <a:rPr lang="ru-RU" sz="1300" baseline="0" dirty="0" smtClean="0">
                        <a:solidFill>
                          <a:schemeClr val="tx1"/>
                        </a:solidFill>
                      </a:rPr>
                      <a:t>расходы</a:t>
                    </a:r>
                  </a:p>
                  <a:p>
                    <a:pPr algn="ctr">
                      <a:defRPr sz="1300" b="1" i="0" baseline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300" baseline="0" dirty="0" smtClean="0">
                        <a:solidFill>
                          <a:schemeClr val="tx1"/>
                        </a:solidFill>
                      </a:rPr>
                      <a:t> 27 629,1  </a:t>
                    </a:r>
                  </a:p>
                  <a:p>
                    <a:pPr algn="ctr">
                      <a:defRPr sz="1300" b="1" i="0" baseline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300" b="1" i="0" u="none" strike="noStrike" baseline="0" dirty="0" smtClean="0">
                        <a:solidFill>
                          <a:schemeClr val="tx1"/>
                        </a:solidFill>
                      </a:rPr>
                      <a:t>0,4%</a:t>
                    </a:r>
                    <a:r>
                      <a:rPr lang="ru-RU" sz="1300" baseline="0" dirty="0" smtClean="0">
                        <a:solidFill>
                          <a:schemeClr val="tx1"/>
                        </a:solidFill>
                      </a:rPr>
                      <a:t> </a:t>
                    </a:r>
                  </a:p>
                </c:rich>
              </c:tx>
              <c:numFmt formatCode="_-* #,##0.0\ _₽_-;\-* #,##0.0\ _₽_-;_-* &quot;-&quot;?\ _₽_-;_-@_-" sourceLinked="0"/>
              <c:spPr>
                <a:noFill/>
                <a:ln>
                  <a:noFill/>
                </a:ln>
                <a:effectLst/>
              </c:spPr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6514193674822"/>
                      <c:h val="0.2239638405659047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A0B-4AB8-9835-DEC8F3C43963}"/>
                </c:ext>
              </c:extLst>
            </c:dLbl>
            <c:dLbl>
              <c:idx val="6"/>
              <c:layout>
                <c:manualLayout>
                  <c:x val="0.24435016513304103"/>
                  <c:y val="4.155505355372037E-2"/>
                </c:manualLayout>
              </c:layout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8797723539202502"/>
                      <c:h val="0.177192246129030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BA9-4830-9A8B-843204280922}"/>
                </c:ext>
              </c:extLst>
            </c:dLbl>
            <c:numFmt formatCode="_-* #,##0.00\ _₽_-;\-* #,##0.00\ _₽_-;_-* &quot;-&quot;??\ _₽_-;_-@_-" sourceLinked="0"/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>
                  <a:defRPr sz="1400" b="1" i="0" baseline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eparator>
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Отрасли социальной сферы</c:v>
                </c:pt>
                <c:pt idx="1">
                  <c:v>Жилищно-коммунальное хозяйство</c:v>
                </c:pt>
                <c:pt idx="2">
                  <c:v>Общегосударственные вопросы</c:v>
                </c:pt>
                <c:pt idx="3">
                  <c:v>Национальная экономика</c:v>
                </c:pt>
                <c:pt idx="4">
                  <c:v>Национальная безопасность и правоохранительная деятельность</c:v>
                </c:pt>
                <c:pt idx="5">
                  <c:v>Прочие расходы</c:v>
                </c:pt>
              </c:strCache>
            </c:strRef>
          </c:cat>
          <c:val>
            <c:numRef>
              <c:f>Лист1!$B$2:$B$7</c:f>
              <c:numCache>
                <c:formatCode>#,##0.0\ _₽</c:formatCode>
                <c:ptCount val="6"/>
                <c:pt idx="0">
                  <c:v>4280898.4000000004</c:v>
                </c:pt>
                <c:pt idx="1">
                  <c:v>1148381</c:v>
                </c:pt>
                <c:pt idx="2">
                  <c:v>316282.2</c:v>
                </c:pt>
                <c:pt idx="3">
                  <c:v>607579.30000000005</c:v>
                </c:pt>
                <c:pt idx="4">
                  <c:v>114322.3</c:v>
                </c:pt>
                <c:pt idx="5">
                  <c:v>19977.8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319-498D-A4EA-7FDA00AE1EA7}"/>
            </c:ext>
          </c:extLst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solidFill>
                  <a:schemeClr val="tx1"/>
                </a:solidFill>
              </a:rPr>
              <a:t>Структура муниципального долга, тыс.руб.</a:t>
            </a:r>
            <a:endParaRPr lang="ru-RU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3497739324016431"/>
          <c:y val="2.1875000000000321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6.9603830871244931E-3"/>
          <c:y val="0.2001094980314983"/>
          <c:w val="0.9927540516177501"/>
          <c:h val="0.61810728346457433"/>
        </c:manualLayout>
      </c:layout>
      <c:bar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коммерческие кредиты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10-477C-AFBE-A40EAC224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</c:strCache>
            </c:strRef>
          </c:cat>
          <c:val>
            <c:numRef>
              <c:f>Лист1!$B$2:$B$4</c:f>
              <c:numCache>
                <c:formatCode>#,##0.0\ _₽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10-477C-AFBE-A40EAC2244D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10-477C-AFBE-A40EAC224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</c:strCache>
            </c:strRef>
          </c:cat>
          <c:val>
            <c:numRef>
              <c:f>Лист1!$C$2:$C$4</c:f>
              <c:numCache>
                <c:formatCode>#,##0.0\ _₽</c:formatCode>
                <c:ptCount val="3"/>
                <c:pt idx="0">
                  <c:v>177000</c:v>
                </c:pt>
                <c:pt idx="1">
                  <c:v>177000</c:v>
                </c:pt>
                <c:pt idx="2">
                  <c:v>177000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510-477C-AFBE-A40EAC2244D7}"/>
            </c:ext>
          </c:extLst>
        </c:ser>
        <c:gapWidth val="134"/>
        <c:overlap val="100"/>
        <c:axId val="125221504"/>
        <c:axId val="125235584"/>
      </c:barChart>
      <c:lineChart>
        <c:grouping val="standard"/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>
              <a:noFill/>
              <a:round/>
            </a:ln>
            <a:effectLst>
              <a:outerShdw blurRad="50800" dist="50800" dir="5400000" algn="ctr" rotWithShape="0">
                <a:srgbClr val="000000"/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7.644799868766404E-2"/>
                  <c:y val="-9.6875000000000044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10-477C-AFBE-A40EAC2244D7}"/>
                </c:ext>
              </c:extLst>
            </c:dLbl>
            <c:dLbl>
              <c:idx val="1"/>
              <c:layout>
                <c:manualLayout>
                  <c:x val="-5.5614665354330933E-2"/>
                  <c:y val="-8.1250000000000003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510-477C-AFBE-A40EAC2244D7}"/>
                </c:ext>
              </c:extLst>
            </c:dLbl>
            <c:dLbl>
              <c:idx val="2"/>
              <c:layout>
                <c:manualLayout>
                  <c:x val="-5.1447998687663955E-2"/>
                  <c:y val="-4.6874999999999986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510-477C-AFBE-A40EAC2244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</c:strCache>
            </c:strRef>
          </c:cat>
          <c:val>
            <c:numRef>
              <c:f>Лист1!$D$2:$D$4</c:f>
              <c:numCache>
                <c:formatCode>#,##0.0\ _₽</c:formatCode>
                <c:ptCount val="3"/>
                <c:pt idx="0">
                  <c:v>177000</c:v>
                </c:pt>
                <c:pt idx="1">
                  <c:v>177000</c:v>
                </c:pt>
                <c:pt idx="2">
                  <c:v>177000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510-477C-AFBE-A40EAC2244D7}"/>
            </c:ext>
          </c:extLst>
        </c:ser>
        <c:marker val="1"/>
        <c:axId val="125221504"/>
        <c:axId val="125235584"/>
      </c:lineChart>
      <c:catAx>
        <c:axId val="1252215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5235584"/>
        <c:crosses val="autoZero"/>
        <c:auto val="1"/>
        <c:lblAlgn val="ctr"/>
        <c:lblOffset val="100"/>
      </c:catAx>
      <c:valAx>
        <c:axId val="12523558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.0\ _₽" sourceLinked="1"/>
        <c:majorTickMark val="none"/>
        <c:tickLblPos val="none"/>
        <c:crossAx val="125221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6.9596667385137525E-3"/>
          <c:y val="0.91111269685039376"/>
          <c:w val="0.99181938666185876"/>
          <c:h val="7.0137303149606534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5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smtClean="0">
                <a:solidFill>
                  <a:schemeClr val="tx1"/>
                </a:solidFill>
              </a:rPr>
              <a:t>Расходы на обслуживание</a:t>
            </a:r>
            <a:r>
              <a:rPr lang="ru-RU" baseline="0" dirty="0" smtClean="0">
                <a:solidFill>
                  <a:schemeClr val="tx1"/>
                </a:solidFill>
              </a:rPr>
              <a:t> муниципального долга, тыс.руб.</a:t>
            </a:r>
            <a:endParaRPr lang="ru-RU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3910004567039191"/>
          <c:y val="9.1145141820405309E-3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"/>
          <c:y val="0.2533998523622048"/>
          <c:w val="0.99078935694481274"/>
          <c:h val="0.5379781003937007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</c:strCache>
            </c:strRef>
          </c:cat>
          <c:val>
            <c:numRef>
              <c:f>Лист1!$B$2:$B$4</c:f>
              <c:numCache>
                <c:formatCode>#,##0.0\ _₽</c:formatCode>
                <c:ptCount val="3"/>
                <c:pt idx="0">
                  <c:v>18391.599999999959</c:v>
                </c:pt>
                <c:pt idx="1">
                  <c:v>17000</c:v>
                </c:pt>
                <c:pt idx="2">
                  <c:v>17000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B0-4128-B607-42EBB45AC8E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3.7852317726532046E-2"/>
                  <c:y val="6.2500000000000134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B0-4128-B607-42EBB45AC8EF}"/>
                </c:ext>
              </c:extLst>
            </c:dLbl>
            <c:dLbl>
              <c:idx val="1"/>
              <c:layout>
                <c:manualLayout>
                  <c:x val="5.2410901467505523E-2"/>
                  <c:y val="-6.2500000000000134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8B0-4128-B607-42EBB45AC8EF}"/>
                </c:ext>
              </c:extLst>
            </c:dLbl>
            <c:dLbl>
              <c:idx val="2"/>
              <c:layout>
                <c:manualLayout>
                  <c:x val="3.7852317726531949E-2"/>
                  <c:y val="-2.8124999999999987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B0-4128-B607-42EBB45AC8E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</c:strCache>
            </c:strRef>
          </c:cat>
          <c:val>
            <c:numRef>
              <c:f>Лист1!$C$2:$C$4</c:f>
              <c:numCache>
                <c:formatCode>#,##0.0\ _₽</c:formatCode>
                <c:ptCount val="3"/>
                <c:pt idx="0">
                  <c:v>1620.5</c:v>
                </c:pt>
                <c:pt idx="1">
                  <c:v>177</c:v>
                </c:pt>
                <c:pt idx="2">
                  <c:v>177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8B0-4128-B607-42EBB45AC8EF}"/>
            </c:ext>
          </c:extLst>
        </c:ser>
        <c:dLbls>
          <c:showVal val="1"/>
        </c:dLbls>
        <c:gapWidth val="161"/>
        <c:overlap val="-2"/>
        <c:axId val="125841408"/>
        <c:axId val="125842944"/>
      </c:barChart>
      <c:catAx>
        <c:axId val="1258414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5842944"/>
        <c:crosses val="autoZero"/>
        <c:auto val="1"/>
        <c:lblAlgn val="ctr"/>
        <c:lblOffset val="100"/>
      </c:catAx>
      <c:valAx>
        <c:axId val="125842944"/>
        <c:scaling>
          <c:orientation val="minMax"/>
        </c:scaling>
        <c:delete val="1"/>
        <c:axPos val="l"/>
        <c:numFmt formatCode="#,##0.0\ _₽" sourceLinked="1"/>
        <c:majorTickMark val="none"/>
        <c:tickLblPos val="none"/>
        <c:crossAx val="125841408"/>
        <c:crosses val="autoZero"/>
        <c:crossBetween val="between"/>
      </c:valAx>
      <c:spPr>
        <a:noFill/>
        <a:ln w="0">
          <a:noFill/>
        </a:ln>
        <a:effectLst/>
      </c:spPr>
    </c:plotArea>
    <c:legend>
      <c:legendPos val="b"/>
      <c:layout>
        <c:manualLayout>
          <c:xMode val="edge"/>
          <c:yMode val="edge"/>
          <c:x val="0.22653322757613495"/>
          <c:y val="0.89037844488188989"/>
          <c:w val="0.57149525966157178"/>
          <c:h val="7.663469588685172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 sz="15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80165" cy="33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1" tIns="46062" rIns="92121" bIns="46062" numCol="1" anchor="t" anchorCtr="0" compatLnSpc="1">
            <a:prstTxWarp prst="textNoShape">
              <a:avLst/>
            </a:prstTxWarp>
          </a:bodyPr>
          <a:lstStyle>
            <a:lvl1pPr algn="l" defTabSz="915972" eaLnBrk="1" hangingPunct="1">
              <a:defRPr sz="1200" b="0">
                <a:solidFill>
                  <a:schemeClr val="tx1"/>
                </a:solidFill>
                <a:latin typeface="Times New Roman Cyr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4085" y="0"/>
            <a:ext cx="4280165" cy="33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1" tIns="46062" rIns="92121" bIns="46062" numCol="1" anchor="t" anchorCtr="0" compatLnSpc="1">
            <a:prstTxWarp prst="textNoShape">
              <a:avLst/>
            </a:prstTxWarp>
          </a:bodyPr>
          <a:lstStyle>
            <a:lvl1pPr algn="r" defTabSz="915972" eaLnBrk="1" hangingPunct="1">
              <a:defRPr sz="1200" b="0">
                <a:solidFill>
                  <a:schemeClr val="tx1"/>
                </a:solidFill>
                <a:latin typeface="Times New Roman Cyr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8032"/>
            <a:ext cx="4280165" cy="33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1" tIns="46062" rIns="92121" bIns="46062" numCol="1" anchor="b" anchorCtr="0" compatLnSpc="1">
            <a:prstTxWarp prst="textNoShape">
              <a:avLst/>
            </a:prstTxWarp>
          </a:bodyPr>
          <a:lstStyle>
            <a:lvl1pPr algn="l" defTabSz="915972" eaLnBrk="1" hangingPunct="1">
              <a:defRPr sz="1200" b="0">
                <a:solidFill>
                  <a:schemeClr val="tx1"/>
                </a:solidFill>
                <a:latin typeface="Times New Roman Cyr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4085" y="6458032"/>
            <a:ext cx="4280165" cy="33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1" tIns="46062" rIns="92121" bIns="46062" numCol="1" anchor="b" anchorCtr="0" compatLnSpc="1">
            <a:prstTxWarp prst="textNoShape">
              <a:avLst/>
            </a:prstTxWarp>
          </a:bodyPr>
          <a:lstStyle>
            <a:lvl1pPr algn="r" defTabSz="915052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F781910-63AD-4A52-8AD9-BF7D829E2315}" type="slidenum">
              <a:rPr lang="ru-RU" altLang="ru-RU"/>
              <a:pPr>
                <a:defRPr/>
              </a:pPr>
              <a:t>‹#›</a:t>
            </a:fld>
            <a:endParaRPr lang="ru-RU" altLang="ru-RU">
              <a:latin typeface="Times New Roman Cyr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80165" cy="33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1" tIns="46062" rIns="92121" bIns="46062" numCol="1" anchor="t" anchorCtr="0" compatLnSpc="1">
            <a:prstTxWarp prst="textNoShape">
              <a:avLst/>
            </a:prstTxWarp>
          </a:bodyPr>
          <a:lstStyle>
            <a:lvl1pPr algn="l" defTabSz="915972" eaLnBrk="1" hangingPunct="1">
              <a:defRPr sz="1200" b="0">
                <a:solidFill>
                  <a:schemeClr val="tx1"/>
                </a:solidFill>
                <a:latin typeface="Times New Roman Cyr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4085" y="0"/>
            <a:ext cx="4280165" cy="33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1" tIns="46062" rIns="92121" bIns="46062" numCol="1" anchor="t" anchorCtr="0" compatLnSpc="1">
            <a:prstTxWarp prst="textNoShape">
              <a:avLst/>
            </a:prstTxWarp>
          </a:bodyPr>
          <a:lstStyle>
            <a:lvl1pPr algn="r" defTabSz="915972" eaLnBrk="1" hangingPunct="1">
              <a:defRPr sz="1200" b="0">
                <a:solidFill>
                  <a:schemeClr val="tx1"/>
                </a:solidFill>
                <a:latin typeface="Times New Roman Cyr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6438" y="511175"/>
            <a:ext cx="3392487" cy="25463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5508" y="3228215"/>
            <a:ext cx="7243235" cy="305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1" tIns="46062" rIns="92121" bIns="460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8032"/>
            <a:ext cx="4280165" cy="33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1" tIns="46062" rIns="92121" bIns="46062" numCol="1" anchor="b" anchorCtr="0" compatLnSpc="1">
            <a:prstTxWarp prst="textNoShape">
              <a:avLst/>
            </a:prstTxWarp>
          </a:bodyPr>
          <a:lstStyle>
            <a:lvl1pPr algn="l" defTabSz="915972" eaLnBrk="1" hangingPunct="1">
              <a:defRPr sz="1200" b="0">
                <a:solidFill>
                  <a:schemeClr val="tx1"/>
                </a:solidFill>
                <a:latin typeface="Times New Roman Cyr" charset="-5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4085" y="6458032"/>
            <a:ext cx="4280165" cy="33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21" tIns="46062" rIns="92121" bIns="46062" numCol="1" anchor="b" anchorCtr="0" compatLnSpc="1">
            <a:prstTxWarp prst="textNoShape">
              <a:avLst/>
            </a:prstTxWarp>
          </a:bodyPr>
          <a:lstStyle>
            <a:lvl1pPr algn="r" defTabSz="915052" eaLnBrk="1" hangingPunct="1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5DAC826-E442-4541-B2A6-1E7F0F13D78C}" type="slidenum">
              <a:rPr lang="ru-RU" altLang="ru-RU"/>
              <a:pPr>
                <a:defRPr/>
              </a:pPr>
              <a:t>‹#›</a:t>
            </a:fld>
            <a:endParaRPr lang="ru-RU" altLang="ru-RU">
              <a:latin typeface="Times New Roman Cyr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2A92BC-571D-403E-9532-548967E12240}" type="slidenum">
              <a:rPr lang="ru-RU" altLang="ru-RU"/>
              <a:pPr/>
              <a:t>1</a:t>
            </a:fld>
            <a:endParaRPr lang="ru-RU" altLang="ru-RU">
              <a:latin typeface="Times New Roman Cyr" pitchFamily="1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43263" y="509588"/>
            <a:ext cx="3398837" cy="2549525"/>
          </a:xfrm>
          <a:ln cap="flat"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8944" tIns="44472" rIns="88944" bIns="44472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1B5C103-5024-4895-91E0-6662BD5D24D9}" type="slidenum">
              <a:rPr lang="ru-RU" altLang="ru-RU" b="0">
                <a:cs typeface="Arial" panose="020B0604020202020204" pitchFamily="34" charset="0"/>
              </a:rPr>
              <a:pPr/>
              <a:t>24</a:t>
            </a:fld>
            <a:endParaRPr lang="ru-RU" altLang="ru-RU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7701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19460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E8437-624D-4AB1-AF5C-94B2E7102348}" type="slidenum">
              <a:rPr lang="ru-RU" altLang="ru-RU"/>
              <a:pPr/>
              <a:t>11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4F184F-5820-49FB-A9CC-204725F43303}" type="slidenum">
              <a:rPr lang="ru-RU" altLang="ru-RU"/>
              <a:pPr/>
              <a:t>12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21508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B1F3D3-B1C7-48AA-A229-1D5E8A9D636A}" type="slidenum">
              <a:rPr lang="ru-RU" altLang="ru-RU"/>
              <a:pPr/>
              <a:t>13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22532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FDC65C-A13D-4EF2-BCE9-59756EA560F7}" type="slidenum">
              <a:rPr lang="ru-RU" altLang="ru-RU"/>
              <a:pPr/>
              <a:t>14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753C5-CA97-48C7-A477-17C995A9E971}" type="slidenum">
              <a:rPr lang="ru-RU" altLang="ru-RU"/>
              <a:pPr/>
              <a:t>18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24580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2F55F3-C90D-40C8-A953-AA508D8BB355}" type="slidenum">
              <a:rPr lang="ru-RU" altLang="ru-RU"/>
              <a:pPr/>
              <a:t>19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1B5C103-5024-4895-91E0-6662BD5D24D9}" type="slidenum">
              <a:rPr lang="ru-RU" altLang="ru-RU" b="0">
                <a:cs typeface="Arial" panose="020B0604020202020204" pitchFamily="34" charset="0"/>
              </a:rPr>
              <a:pPr/>
              <a:t>22</a:t>
            </a:fld>
            <a:endParaRPr lang="ru-RU" altLang="ru-RU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7701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Заметки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Номер слайда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1B5C103-5024-4895-91E0-6662BD5D24D9}" type="slidenum">
              <a:rPr lang="ru-RU" altLang="ru-RU" b="0">
                <a:cs typeface="Arial" panose="020B0604020202020204" pitchFamily="34" charset="0"/>
              </a:rPr>
              <a:pPr/>
              <a:t>23</a:t>
            </a:fld>
            <a:endParaRPr lang="ru-RU" altLang="ru-RU" b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770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C1535-1162-4CFC-A52D-C561BF60D5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6EC52D-0B30-4D28-B299-7916BF873F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E815C-E41D-4C0D-A82B-94A4CF7FFA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4B942-9DED-46AC-B8E1-7680155ACB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1AC56-287E-494B-AF5C-26BC1C9659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59B89-7C1C-4259-AEA3-CE9F971111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F62D0-2768-44C7-BFB2-AB37DA0E752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8EE18-D79E-45A0-9926-8D96EC7DA1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8C432-6649-451B-AC54-84062505175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F581A-E372-4AE7-8BA6-D058CA854A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70866" y="6388812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E8FBD-1D53-4ED6-970A-95B11DFCFB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93D69-96FE-4A66-B7EC-EAD6E29A70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C9A4F-4228-48C1-B33E-C88E0F512B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638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86600" y="6491154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7ED0CEC-E15D-4B48-8959-188BDEECAB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title"/>
          </p:nvPr>
        </p:nvSpPr>
        <p:spPr>
          <a:xfrm>
            <a:off x="1835150" y="476250"/>
            <a:ext cx="6911975" cy="720725"/>
          </a:xfrm>
        </p:spPr>
        <p:txBody>
          <a:bodyPr/>
          <a:lstStyle/>
          <a:p>
            <a:pPr algn="ctr" eaLnBrk="1" hangingPunct="1"/>
            <a:r>
              <a:rPr lang="ru-RU" altLang="ru-RU" sz="3200" b="1" smtClean="0">
                <a:solidFill>
                  <a:schemeClr val="tx2"/>
                </a:solidFill>
                <a:latin typeface="Times New Roman" pitchFamily="18" charset="0"/>
              </a:rPr>
              <a:t>ГОРОДСКОЙ ОКРУГ ГОРОД БОР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idx="1"/>
          </p:nvPr>
        </p:nvSpPr>
        <p:spPr>
          <a:xfrm>
            <a:off x="0" y="1410493"/>
            <a:ext cx="9144000" cy="1143000"/>
          </a:xfrm>
        </p:spPr>
        <p:txBody>
          <a:bodyPr lIns="92075" tIns="46038" rIns="92075" bIns="46038"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800" b="1" dirty="0" smtClean="0">
                <a:solidFill>
                  <a:srgbClr val="990000"/>
                </a:solidFill>
                <a:latin typeface="Times New Roman" panose="02020603050405020304" pitchFamily="18" charset="0"/>
              </a:rPr>
              <a:t>ОТЧЕТ ОБ ИСПОЛНЕНИИ БЮДЖЕТА ГОРОДСКОГО ОКРУГА ГОРОД БОР ЗА 2024 ГОД</a:t>
            </a:r>
            <a:endParaRPr lang="ru-RU" altLang="ru-RU" sz="2800" b="1" dirty="0" smtClean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73113" y="404813"/>
            <a:ext cx="6030912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marL="342900" indent="-342900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  <a:defRPr/>
            </a:pPr>
            <a:endParaRPr lang="ru-RU" sz="280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 Cyr" charset="-52"/>
            </a:endParaRPr>
          </a:p>
        </p:txBody>
      </p:sp>
      <p:pic>
        <p:nvPicPr>
          <p:cNvPr id="17414" name="Picture 11" descr="герб Бо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33375"/>
            <a:ext cx="86518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359B89-7C1C-4259-AEA3-CE9F97111162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4500640"/>
            <a:ext cx="3349527" cy="223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1900" y="2500306"/>
            <a:ext cx="310876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6943" y="2500306"/>
            <a:ext cx="2830612" cy="20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6813" y="420688"/>
            <a:ext cx="2728912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0" y="692150"/>
            <a:ext cx="8991600" cy="360363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 eaLnBrk="1" hangingPunct="1">
              <a:defRPr/>
            </a:pPr>
            <a:r>
              <a:rPr lang="ru-RU" sz="2000" b="0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5125" name="Прямоугольник 4"/>
          <p:cNvSpPr>
            <a:spLocks noChangeArrowheads="1"/>
          </p:cNvSpPr>
          <p:nvPr/>
        </p:nvSpPr>
        <p:spPr bwMode="auto">
          <a:xfrm>
            <a:off x="1069975" y="457200"/>
            <a:ext cx="700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>
                <a:solidFill>
                  <a:srgbClr val="990000"/>
                </a:solidFill>
                <a:cs typeface="Times New Roman" pitchFamily="18" charset="0"/>
              </a:rPr>
              <a:t>Национальный проект «Образование»</a:t>
            </a:r>
          </a:p>
        </p:txBody>
      </p:sp>
      <p:sp>
        <p:nvSpPr>
          <p:cNvPr id="5126" name="Rectangle 14"/>
          <p:cNvSpPr>
            <a:spLocks noChangeArrowheads="1"/>
          </p:cNvSpPr>
          <p:nvPr/>
        </p:nvSpPr>
        <p:spPr bwMode="auto">
          <a:xfrm>
            <a:off x="152400" y="889000"/>
            <a:ext cx="9140825" cy="3895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ru-RU" altLang="ru-RU" dirty="0">
                <a:solidFill>
                  <a:schemeClr val="tx1"/>
                </a:solidFill>
              </a:rPr>
              <a:t>Региональный проект: «Современная школа». </a:t>
            </a:r>
          </a:p>
          <a:p>
            <a:pPr eaLnBrk="1" hangingPunct="1"/>
            <a:endParaRPr lang="ru-RU" altLang="ru-RU" sz="600" dirty="0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ru-RU" altLang="ru-RU" sz="1600" dirty="0">
                <a:solidFill>
                  <a:schemeClr val="tx1"/>
                </a:solidFill>
              </a:rPr>
              <a:t>Мероприятие: </a:t>
            </a:r>
            <a:r>
              <a:rPr lang="ru-RU" altLang="ru-RU" sz="1600" b="0" dirty="0">
                <a:solidFill>
                  <a:schemeClr val="tx1"/>
                </a:solidFill>
              </a:rPr>
              <a:t>Функционирование </a:t>
            </a:r>
            <a:r>
              <a:rPr lang="ru-RU" altLang="ru-RU" sz="1600" dirty="0">
                <a:solidFill>
                  <a:srgbClr val="990000"/>
                </a:solidFill>
              </a:rPr>
              <a:t>18 центров</a:t>
            </a:r>
            <a:r>
              <a:rPr lang="ru-RU" altLang="ru-RU" sz="1600" b="0" dirty="0">
                <a:solidFill>
                  <a:srgbClr val="990000"/>
                </a:solidFill>
              </a:rPr>
              <a:t> </a:t>
            </a:r>
            <a:r>
              <a:rPr lang="ru-RU" altLang="ru-RU" sz="1600" b="0" dirty="0">
                <a:solidFill>
                  <a:schemeClr val="tx1"/>
                </a:solidFill>
              </a:rPr>
              <a:t>образования </a:t>
            </a:r>
          </a:p>
          <a:p>
            <a:pPr eaLnBrk="1" hangingPunct="1">
              <a:lnSpc>
                <a:spcPct val="120000"/>
              </a:lnSpc>
            </a:pPr>
            <a:r>
              <a:rPr lang="ru-RU" altLang="ru-RU" sz="1600" b="0" dirty="0">
                <a:solidFill>
                  <a:schemeClr val="tx1"/>
                </a:solidFill>
              </a:rPr>
              <a:t>цифрового и гуманитарного профилей «Точка роста» в сельских </a:t>
            </a:r>
          </a:p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r>
              <a:rPr lang="ru-RU" altLang="ru-RU" sz="1600" b="0" dirty="0">
                <a:solidFill>
                  <a:schemeClr val="tx1"/>
                </a:solidFill>
              </a:rPr>
              <a:t>школах округа: 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600" dirty="0">
                <a:solidFill>
                  <a:schemeClr val="tx1"/>
                </a:solidFill>
              </a:rPr>
              <a:t>С 2019 года:</a:t>
            </a:r>
            <a:r>
              <a:rPr lang="ru-RU" altLang="ru-RU" sz="1600" b="0" dirty="0">
                <a:solidFill>
                  <a:schemeClr val="tx1"/>
                </a:solidFill>
              </a:rPr>
              <a:t>  МБОУ </a:t>
            </a:r>
            <a:r>
              <a:rPr lang="ru-RU" altLang="ru-RU" sz="1600" b="0" dirty="0" err="1">
                <a:solidFill>
                  <a:schemeClr val="tx1"/>
                </a:solidFill>
              </a:rPr>
              <a:t>Совхозская</a:t>
            </a:r>
            <a:r>
              <a:rPr lang="ru-RU" altLang="ru-RU" sz="1600" b="0" dirty="0">
                <a:solidFill>
                  <a:schemeClr val="tx1"/>
                </a:solidFill>
              </a:rPr>
              <a:t> ОШ;  МБОУ Останкинская СШ; МБОУ Линдовская СШ;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</a:pPr>
            <a:r>
              <a:rPr lang="ru-RU" altLang="ru-RU" sz="1600" b="0" dirty="0">
                <a:solidFill>
                  <a:schemeClr val="tx1"/>
                </a:solidFill>
              </a:rPr>
              <a:t>                       МБОУ </a:t>
            </a:r>
            <a:r>
              <a:rPr lang="ru-RU" altLang="ru-RU" sz="1600" b="0" dirty="0" err="1">
                <a:solidFill>
                  <a:schemeClr val="tx1"/>
                </a:solidFill>
              </a:rPr>
              <a:t>Краснослободская</a:t>
            </a:r>
            <a:r>
              <a:rPr lang="ru-RU" altLang="ru-RU" sz="1600" b="0" dirty="0">
                <a:solidFill>
                  <a:schemeClr val="tx1"/>
                </a:solidFill>
              </a:rPr>
              <a:t> ОШ.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</a:pPr>
            <a:r>
              <a:rPr lang="ru-RU" altLang="ru-RU" sz="1600" dirty="0">
                <a:solidFill>
                  <a:schemeClr val="tx1"/>
                </a:solidFill>
              </a:rPr>
              <a:t>С 2020 года: </a:t>
            </a:r>
            <a:r>
              <a:rPr lang="ru-RU" altLang="ru-RU" sz="1600" b="0" dirty="0">
                <a:solidFill>
                  <a:schemeClr val="tx1"/>
                </a:solidFill>
              </a:rPr>
              <a:t> МАОУ </a:t>
            </a:r>
            <a:r>
              <a:rPr lang="ru-RU" altLang="ru-RU" sz="1600" b="0" dirty="0" err="1">
                <a:solidFill>
                  <a:schemeClr val="tx1"/>
                </a:solidFill>
              </a:rPr>
              <a:t>Редькинская</a:t>
            </a:r>
            <a:r>
              <a:rPr lang="ru-RU" altLang="ru-RU" sz="1600" b="0" dirty="0">
                <a:solidFill>
                  <a:schemeClr val="tx1"/>
                </a:solidFill>
              </a:rPr>
              <a:t> ОШ.</a:t>
            </a:r>
            <a:r>
              <a:rPr lang="ru-RU" altLang="ru-RU" sz="1600" dirty="0">
                <a:solidFill>
                  <a:schemeClr val="tx1"/>
                </a:solidFill>
              </a:rPr>
              <a:t> </a:t>
            </a:r>
            <a:endParaRPr lang="ru-RU" altLang="ru-RU" sz="800" b="0" dirty="0">
              <a:solidFill>
                <a:schemeClr val="tx1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ru-RU" altLang="ru-RU" sz="1600" dirty="0">
                <a:solidFill>
                  <a:schemeClr val="tx1"/>
                </a:solidFill>
              </a:rPr>
              <a:t>С 2021 года: </a:t>
            </a:r>
            <a:r>
              <a:rPr lang="ru-RU" altLang="ru-RU" sz="1600" b="0" dirty="0">
                <a:solidFill>
                  <a:schemeClr val="tx1"/>
                </a:solidFill>
              </a:rPr>
              <a:t>МАОУ </a:t>
            </a:r>
            <a:r>
              <a:rPr lang="ru-RU" altLang="ru-RU" sz="1600" b="0" dirty="0" err="1">
                <a:solidFill>
                  <a:schemeClr val="tx1"/>
                </a:solidFill>
              </a:rPr>
              <a:t>Затонская</a:t>
            </a:r>
            <a:r>
              <a:rPr lang="ru-RU" altLang="ru-RU" sz="1600" b="0" dirty="0">
                <a:solidFill>
                  <a:schemeClr val="tx1"/>
                </a:solidFill>
              </a:rPr>
              <a:t> СШ, МАОУ </a:t>
            </a:r>
            <a:r>
              <a:rPr lang="ru-RU" altLang="ru-RU" sz="1600" b="0" dirty="0" err="1">
                <a:solidFill>
                  <a:schemeClr val="tx1"/>
                </a:solidFill>
              </a:rPr>
              <a:t>Ямновская</a:t>
            </a:r>
            <a:r>
              <a:rPr lang="ru-RU" altLang="ru-RU" sz="1600" b="0" dirty="0">
                <a:solidFill>
                  <a:schemeClr val="tx1"/>
                </a:solidFill>
              </a:rPr>
              <a:t> ОШ, МАОУ </a:t>
            </a:r>
            <a:r>
              <a:rPr lang="ru-RU" altLang="ru-RU" sz="1600" b="0" dirty="0" err="1">
                <a:solidFill>
                  <a:schemeClr val="tx1"/>
                </a:solidFill>
              </a:rPr>
              <a:t>Кантауровская</a:t>
            </a:r>
            <a:r>
              <a:rPr lang="ru-RU" altLang="ru-RU" sz="1600" b="0" dirty="0">
                <a:solidFill>
                  <a:schemeClr val="tx1"/>
                </a:solidFill>
              </a:rPr>
              <a:t> СШ, </a:t>
            </a:r>
          </a:p>
          <a:p>
            <a:pPr eaLnBrk="1" hangingPunct="1">
              <a:lnSpc>
                <a:spcPct val="110000"/>
              </a:lnSpc>
              <a:spcAft>
                <a:spcPts val="600"/>
              </a:spcAft>
            </a:pPr>
            <a:r>
              <a:rPr lang="ru-RU" altLang="ru-RU" sz="1600" b="0" dirty="0">
                <a:solidFill>
                  <a:schemeClr val="tx1"/>
                </a:solidFill>
              </a:rPr>
              <a:t>                      МАОУ ОШ № 19, МАОУ Октябрьская СШ, МАОУ </a:t>
            </a:r>
            <a:r>
              <a:rPr lang="ru-RU" altLang="ru-RU" sz="1600" b="0" dirty="0" err="1">
                <a:solidFill>
                  <a:schemeClr val="tx1"/>
                </a:solidFill>
              </a:rPr>
              <a:t>Большепинская</a:t>
            </a:r>
            <a:r>
              <a:rPr lang="ru-RU" altLang="ru-RU" sz="1600" b="0" dirty="0">
                <a:solidFill>
                  <a:schemeClr val="tx1"/>
                </a:solidFill>
              </a:rPr>
              <a:t> ОШ,                </a:t>
            </a:r>
            <a:br>
              <a:rPr lang="ru-RU" altLang="ru-RU" sz="1600" b="0" dirty="0">
                <a:solidFill>
                  <a:schemeClr val="tx1"/>
                </a:solidFill>
              </a:rPr>
            </a:br>
            <a:r>
              <a:rPr lang="ru-RU" altLang="ru-RU" sz="1600" b="0" dirty="0">
                <a:solidFill>
                  <a:schemeClr val="tx1"/>
                </a:solidFill>
              </a:rPr>
              <a:t>                      МАОУ </a:t>
            </a:r>
            <a:r>
              <a:rPr lang="ru-RU" altLang="ru-RU" sz="1600" b="0" dirty="0" err="1">
                <a:solidFill>
                  <a:schemeClr val="tx1"/>
                </a:solidFill>
              </a:rPr>
              <a:t>Каликинская</a:t>
            </a:r>
            <a:r>
              <a:rPr lang="ru-RU" altLang="ru-RU" sz="1600" b="0" dirty="0">
                <a:solidFill>
                  <a:schemeClr val="tx1"/>
                </a:solidFill>
              </a:rPr>
              <a:t> СШ.</a:t>
            </a:r>
          </a:p>
          <a:p>
            <a:pPr eaLnBrk="1" hangingPunct="1">
              <a:lnSpc>
                <a:spcPct val="110000"/>
              </a:lnSpc>
            </a:pPr>
            <a:r>
              <a:rPr lang="ru-RU" altLang="ru-RU" sz="1600" dirty="0">
                <a:solidFill>
                  <a:schemeClr val="tx1"/>
                </a:solidFill>
              </a:rPr>
              <a:t>С 2022 года:</a:t>
            </a:r>
            <a:r>
              <a:rPr lang="ru-RU" altLang="ru-RU" sz="1600" b="0" dirty="0">
                <a:solidFill>
                  <a:schemeClr val="tx1"/>
                </a:solidFill>
              </a:rPr>
              <a:t> МАОУ ОШ №12, МАОУ ОШ №15, МАОУ ОШ №20, МАОУ ОШ №25,    </a:t>
            </a:r>
            <a:br>
              <a:rPr lang="ru-RU" altLang="ru-RU" sz="1600" b="0" dirty="0">
                <a:solidFill>
                  <a:schemeClr val="tx1"/>
                </a:solidFill>
              </a:rPr>
            </a:br>
            <a:r>
              <a:rPr lang="ru-RU" altLang="ru-RU" sz="1600" b="0" dirty="0">
                <a:solidFill>
                  <a:schemeClr val="tx1"/>
                </a:solidFill>
              </a:rPr>
              <a:t>                      МАОУ </a:t>
            </a:r>
            <a:r>
              <a:rPr lang="ru-RU" altLang="ru-RU" sz="1600" b="0" dirty="0" err="1">
                <a:solidFill>
                  <a:schemeClr val="tx1"/>
                </a:solidFill>
              </a:rPr>
              <a:t>Чистопольская</a:t>
            </a:r>
            <a:r>
              <a:rPr lang="ru-RU" altLang="ru-RU" sz="1600" b="0" dirty="0">
                <a:solidFill>
                  <a:schemeClr val="tx1"/>
                </a:solidFill>
              </a:rPr>
              <a:t> СШ, МАОУ </a:t>
            </a:r>
            <a:r>
              <a:rPr lang="ru-RU" altLang="ru-RU" sz="1600" b="0" dirty="0" err="1">
                <a:solidFill>
                  <a:schemeClr val="tx1"/>
                </a:solidFill>
              </a:rPr>
              <a:t>Большеорловская</a:t>
            </a:r>
            <a:r>
              <a:rPr lang="ru-RU" altLang="ru-RU" sz="1600" b="0" dirty="0">
                <a:solidFill>
                  <a:schemeClr val="tx1"/>
                </a:solidFill>
              </a:rPr>
              <a:t> СШ.</a:t>
            </a:r>
          </a:p>
        </p:txBody>
      </p:sp>
      <p:graphicFrame>
        <p:nvGraphicFramePr>
          <p:cNvPr id="7202" name="Group 34"/>
          <p:cNvGraphicFramePr>
            <a:graphicFrameLocks noGrp="1"/>
          </p:cNvGraphicFramePr>
          <p:nvPr/>
        </p:nvGraphicFramePr>
        <p:xfrm>
          <a:off x="228600" y="5045075"/>
          <a:ext cx="5638800" cy="1279525"/>
        </p:xfrm>
        <a:graphic>
          <a:graphicData uri="http://schemas.openxmlformats.org/drawingml/2006/table">
            <a:tbl>
              <a:tblPr/>
              <a:tblGrid>
                <a:gridCol w="2924175"/>
                <a:gridCol w="1304925"/>
                <a:gridCol w="1409700"/>
              </a:tblGrid>
              <a:tr h="3210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Показатель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План 2024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Факт 2024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5065">
                <a:tc>
                  <a:txBody>
                    <a:bodyPr/>
                    <a:lstStyle/>
                    <a:p>
                      <a:pPr marL="88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Объем финансирования       (</a:t>
                      </a:r>
                      <a:r>
                        <a:rPr kumimoji="0" lang="ru-RU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тыс.руб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.), в т.ч.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7 779,9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7 779,9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3440">
                <a:tc>
                  <a:txBody>
                    <a:bodyPr/>
                    <a:lstStyle/>
                    <a:p>
                      <a:pPr marL="88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Областной бюджет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7 779,9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7 779,9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45" name="Рисунок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1238" y="4699000"/>
            <a:ext cx="2782887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6" name="Номер слайда 8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218F16A-5E9D-4FCA-A10D-090F19E3292B}" type="slidenum">
              <a:rPr lang="ru-RU" altLang="ru-RU"/>
              <a:pPr/>
              <a:t>10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85800" y="457200"/>
            <a:ext cx="853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2400">
                <a:solidFill>
                  <a:srgbClr val="C00000"/>
                </a:solidFill>
              </a:rPr>
              <a:t>Национальный проект «Образование»</a:t>
            </a:r>
          </a:p>
        </p:txBody>
      </p:sp>
      <p:graphicFrame>
        <p:nvGraphicFramePr>
          <p:cNvPr id="16442" name="Group 58"/>
          <p:cNvGraphicFramePr>
            <a:graphicFrameLocks noGrp="1"/>
          </p:cNvGraphicFramePr>
          <p:nvPr/>
        </p:nvGraphicFramePr>
        <p:xfrm>
          <a:off x="211138" y="2800350"/>
          <a:ext cx="5438775" cy="2459039"/>
        </p:xfrm>
        <a:graphic>
          <a:graphicData uri="http://schemas.openxmlformats.org/drawingml/2006/table">
            <a:tbl>
              <a:tblPr/>
              <a:tblGrid>
                <a:gridCol w="2425399"/>
                <a:gridCol w="1322946"/>
                <a:gridCol w="1690430"/>
              </a:tblGrid>
              <a:tr h="48519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Показатель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3" marR="91453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План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 2024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3" marR="91453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Факт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2024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3" marR="91453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79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Объ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ё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м </a:t>
                      </a:r>
                      <a:r>
                        <a:rPr kumimoji="0" lang="en-US" sz="1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финансирования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0" lang="en-US" sz="1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тыс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r>
                        <a:rPr kumimoji="0" lang="en-US" sz="14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руб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.)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, в т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.ч.: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3" marR="91453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883 884,2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3" marR="91453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721 914,2</a:t>
                      </a:r>
                      <a:endParaRPr kumimoji="0" 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3" marR="91453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19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- Федеральный бюджет</a:t>
                      </a:r>
                      <a:endParaRPr kumimoji="0" 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3" marR="91453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387 514,1</a:t>
                      </a:r>
                      <a:endParaRPr kumimoji="0" 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3" marR="91453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387 514,1</a:t>
                      </a:r>
                      <a:endParaRPr kumimoji="0" 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3" marR="91453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19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- 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О</a:t>
                      </a:r>
                      <a:r>
                        <a:rPr kumimoji="0" lang="en-US" sz="14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бластной</a:t>
                      </a: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14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бюджет</a:t>
                      </a:r>
                      <a:endParaRPr kumimoji="0" 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3" marR="91453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488 506,1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3" marR="91453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329 452,1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3" marR="91453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519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- 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М</a:t>
                      </a:r>
                      <a:r>
                        <a:rPr kumimoji="0" lang="en-US" sz="14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естный</a:t>
                      </a:r>
                      <a:r>
                        <a:rPr kumimoji="0" 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14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бюджет</a:t>
                      </a:r>
                      <a:endParaRPr kumimoji="0" 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3" marR="91453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7 864,0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3" marR="91453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4 948,0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3" marR="91453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74" name="Picture 32" descr="\\share\public\Нацпроекты\Снимок.PNG"/>
          <p:cNvPicPr>
            <a:picLocks noChangeAspect="1" noChangeArrowheads="1"/>
          </p:cNvPicPr>
          <p:nvPr/>
        </p:nvPicPr>
        <p:blipFill>
          <a:blip r:embed="rId3" cstate="print"/>
          <a:srcRect l="5833" t="4982" r="9167" b="30164"/>
          <a:stretch>
            <a:fillRect/>
          </a:stretch>
        </p:blipFill>
        <p:spPr bwMode="auto">
          <a:xfrm>
            <a:off x="265113" y="5467350"/>
            <a:ext cx="8613775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5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874713"/>
            <a:ext cx="3487738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6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490788"/>
            <a:ext cx="314166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7" name="Рисунок 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3905250"/>
            <a:ext cx="3141663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200" y="992188"/>
            <a:ext cx="7010400" cy="157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800" dirty="0"/>
              <a:t>Региональный проект: </a:t>
            </a:r>
            <a:r>
              <a:rPr lang="ru-RU" altLang="ru-RU" sz="1800" b="0" dirty="0"/>
              <a:t>«Современная школа».</a:t>
            </a:r>
          </a:p>
          <a:p>
            <a:pPr>
              <a:lnSpc>
                <a:spcPct val="107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800" dirty="0">
                <a:latin typeface="+mn-lt"/>
                <a:cs typeface="Times New Roman" panose="02020603050405020304" pitchFamily="18" charset="0"/>
              </a:rPr>
              <a:t>Мероприятие:</a:t>
            </a:r>
            <a:r>
              <a:rPr lang="ru-RU" altLang="ru-RU" sz="1800" b="0" kern="100" dirty="0">
                <a:latin typeface="+mn-lt"/>
                <a:cs typeface="Times New Roman" panose="02020603050405020304" pitchFamily="18" charset="0"/>
              </a:rPr>
              <a:t>  Школа на 1 000 мест </a:t>
            </a:r>
          </a:p>
          <a:p>
            <a:pPr>
              <a:lnSpc>
                <a:spcPct val="107000"/>
              </a:lnSpc>
              <a:spcAft>
                <a:spcPts val="1200"/>
              </a:spcAft>
              <a:buFontTx/>
              <a:buNone/>
              <a:defRPr/>
            </a:pPr>
            <a:r>
              <a:rPr lang="ru-RU" altLang="ru-RU" sz="1800" b="0" kern="100" dirty="0">
                <a:latin typeface="+mn-lt"/>
                <a:cs typeface="Times New Roman" panose="02020603050405020304" pitchFamily="18" charset="0"/>
              </a:rPr>
              <a:t>в центре </a:t>
            </a:r>
            <a:r>
              <a:rPr lang="ru-RU" altLang="ru-RU" sz="1800" b="0" kern="100" dirty="0" err="1">
                <a:latin typeface="+mn-lt"/>
                <a:cs typeface="Times New Roman" panose="02020603050405020304" pitchFamily="18" charset="0"/>
              </a:rPr>
              <a:t>г.Бор</a:t>
            </a:r>
            <a:r>
              <a:rPr lang="ru-RU" altLang="ru-RU" sz="1800" b="0" kern="100" dirty="0">
                <a:latin typeface="+mn-lt"/>
                <a:cs typeface="Times New Roman" panose="02020603050405020304" pitchFamily="18" charset="0"/>
              </a:rPr>
              <a:t> Нижегородской области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800" b="0" kern="100" dirty="0">
                <a:latin typeface="+mn-lt"/>
                <a:cs typeface="Times New Roman" panose="02020603050405020304" pitchFamily="18" charset="0"/>
              </a:rPr>
              <a:t>Срок реализации – 01.08.2025 г.</a:t>
            </a:r>
            <a:endParaRPr lang="ru-RU" altLang="ru-RU" sz="1800" b="0" dirty="0"/>
          </a:p>
        </p:txBody>
      </p:sp>
      <p:sp>
        <p:nvSpPr>
          <p:cNvPr id="6179" name="Номер слайда 9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021FD5A-D44E-472B-92A8-8BBDF372257D}" type="slidenum">
              <a:rPr lang="ru-RU" altLang="ru-RU"/>
              <a:pPr/>
              <a:t>11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4963" y="803275"/>
            <a:ext cx="2455862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0" y="692150"/>
            <a:ext cx="8991600" cy="360363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 eaLnBrk="1" hangingPunct="1">
              <a:defRPr/>
            </a:pPr>
            <a:r>
              <a:rPr lang="ru-RU" sz="2000" b="0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7173" name="Прямоугольник 4"/>
          <p:cNvSpPr>
            <a:spLocks noChangeArrowheads="1"/>
          </p:cNvSpPr>
          <p:nvPr/>
        </p:nvSpPr>
        <p:spPr bwMode="auto">
          <a:xfrm>
            <a:off x="1069975" y="457200"/>
            <a:ext cx="7845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>
                <a:solidFill>
                  <a:srgbClr val="990000"/>
                </a:solidFill>
                <a:cs typeface="Times New Roman" pitchFamily="18" charset="0"/>
              </a:rPr>
              <a:t>Национальный проект «Образование»</a:t>
            </a:r>
          </a:p>
        </p:txBody>
      </p:sp>
      <p:sp>
        <p:nvSpPr>
          <p:cNvPr id="8198" name="TextBox 1"/>
          <p:cNvSpPr txBox="1">
            <a:spLocks noChangeArrowheads="1"/>
          </p:cNvSpPr>
          <p:nvPr/>
        </p:nvSpPr>
        <p:spPr bwMode="auto">
          <a:xfrm>
            <a:off x="152400" y="874713"/>
            <a:ext cx="7010400" cy="32766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600" dirty="0"/>
              <a:t>Региональный проект: </a:t>
            </a:r>
            <a:r>
              <a:rPr lang="ru-RU" altLang="ru-RU" sz="1600" b="0" dirty="0"/>
              <a:t>«Патриотическое воспитание граждан Российской Федерации».</a:t>
            </a:r>
          </a:p>
          <a:p>
            <a:pPr>
              <a:lnSpc>
                <a:spcPct val="107000"/>
              </a:lnSpc>
              <a:spcAft>
                <a:spcPts val="0"/>
              </a:spcAft>
              <a:buFontTx/>
              <a:buNone/>
              <a:defRPr/>
            </a:pP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Мероприятие:</a:t>
            </a:r>
            <a:r>
              <a:rPr lang="ru-RU" altLang="ru-RU" sz="1600" b="0" kern="100" dirty="0">
                <a:latin typeface="+mn-lt"/>
                <a:cs typeface="Times New Roman" panose="02020603050405020304" pitchFamily="18" charset="0"/>
              </a:rPr>
              <a:t> Обеспечение деятельности советников директора по воспитанию и взаимодействию с детскими общественными объединениями в 30 образовательных организациях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r>
              <a:rPr lang="ru-RU" altLang="ru-RU" sz="1600" b="0" kern="100" dirty="0">
                <a:latin typeface="+mn-lt"/>
                <a:cs typeface="Times New Roman" panose="02020603050405020304" pitchFamily="18" charset="0"/>
              </a:rPr>
              <a:t>(в</a:t>
            </a:r>
            <a:r>
              <a:rPr lang="ru-RU" sz="1600" b="0" kern="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2024 году + МАОУ СШ №14).</a:t>
            </a:r>
            <a:endParaRPr lang="ru-RU" altLang="ru-RU" sz="1600" b="0" dirty="0">
              <a:latin typeface="+mn-lt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600" b="0" dirty="0"/>
              <a:t>  Роль советника директора по воспитанию: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600" b="0" dirty="0"/>
              <a:t>- организация современного воспитательного процесса в школе,                       помощь в реализации идей и инициатив обучающихся,                                   увеличение количества школьников, принимающих участие в просветительских, культурных и спортивных событиях.</a:t>
            </a:r>
            <a:endParaRPr lang="ru-RU" altLang="ru-RU" sz="1600" b="0" dirty="0">
              <a:solidFill>
                <a:srgbClr val="5353FF"/>
              </a:solidFill>
            </a:endParaRPr>
          </a:p>
        </p:txBody>
      </p:sp>
      <p:graphicFrame>
        <p:nvGraphicFramePr>
          <p:cNvPr id="14" name="Group 39"/>
          <p:cNvGraphicFramePr>
            <a:graphicFrameLocks noGrp="1"/>
          </p:cNvGraphicFramePr>
          <p:nvPr/>
        </p:nvGraphicFramePr>
        <p:xfrm>
          <a:off x="152400" y="4186238"/>
          <a:ext cx="5559425" cy="2366436"/>
        </p:xfrm>
        <a:graphic>
          <a:graphicData uri="http://schemas.openxmlformats.org/drawingml/2006/table">
            <a:tbl>
              <a:tblPr/>
              <a:tblGrid>
                <a:gridCol w="2452830"/>
                <a:gridCol w="1585279"/>
                <a:gridCol w="1521316"/>
              </a:tblGrid>
              <a:tr h="59160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Показатель</a:t>
                      </a:r>
                    </a:p>
                  </a:txBody>
                  <a:tcPr marL="91467" marR="91467" marT="33640" marB="3364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План 2024</a:t>
                      </a:r>
                    </a:p>
                  </a:txBody>
                  <a:tcPr marL="91467" marR="91467" marT="33640" marB="336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Факт 2024</a:t>
                      </a:r>
                    </a:p>
                  </a:txBody>
                  <a:tcPr marL="91467" marR="91467" marT="33640" marB="3364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6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Объем финансирования 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0" lang="ru-RU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тыс.руб</a:t>
                      </a: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.), в т.ч.</a:t>
                      </a:r>
                    </a:p>
                  </a:txBody>
                  <a:tcPr marL="91467" marR="91467" marT="33640" marB="3364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8 733,1</a:t>
                      </a:r>
                    </a:p>
                  </a:txBody>
                  <a:tcPr marL="9525" marR="9525" marT="7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8 733,1</a:t>
                      </a:r>
                    </a:p>
                  </a:txBody>
                  <a:tcPr marL="9525" marR="9525" marT="7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6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- федеральный бюджет</a:t>
                      </a:r>
                    </a:p>
                  </a:txBody>
                  <a:tcPr marL="91467" marR="91467" marT="33640" marB="3364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8 383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,8</a:t>
                      </a:r>
                    </a:p>
                  </a:txBody>
                  <a:tcPr marL="9525" marR="9525" marT="7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8 383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,8</a:t>
                      </a:r>
                    </a:p>
                  </a:txBody>
                  <a:tcPr marL="9525" marR="9525" marT="7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60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- областной бюджет</a:t>
                      </a:r>
                    </a:p>
                  </a:txBody>
                  <a:tcPr marL="91467" marR="91467" marT="33640" marB="3364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349,3</a:t>
                      </a:r>
                    </a:p>
                  </a:txBody>
                  <a:tcPr marL="9525" marR="9525" marT="7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349,3</a:t>
                      </a:r>
                    </a:p>
                  </a:txBody>
                  <a:tcPr marL="9525" marR="9525" marT="700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197" name="Рисунок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1300" y="2857500"/>
            <a:ext cx="2320925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24" name="Рисунок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6603" y="4425587"/>
            <a:ext cx="2895600" cy="2168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99" name="Номер слайда 9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16E043B-628E-41EE-BA0D-C4125EBF995F}" type="slidenum">
              <a:rPr lang="ru-RU" altLang="ru-RU"/>
              <a:pPr/>
              <a:t>12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9"/>
          <p:cNvSpPr txBox="1">
            <a:spLocks noChangeArrowheads="1"/>
          </p:cNvSpPr>
          <p:nvPr/>
        </p:nvSpPr>
        <p:spPr bwMode="auto">
          <a:xfrm>
            <a:off x="198438" y="1157288"/>
            <a:ext cx="6235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 dirty="0">
                <a:solidFill>
                  <a:schemeClr val="tx1"/>
                </a:solidFill>
              </a:rPr>
              <a:t> Региональный проект:  </a:t>
            </a:r>
            <a:r>
              <a:rPr lang="ru-RU" altLang="ru-RU" sz="1600" b="0" dirty="0">
                <a:solidFill>
                  <a:schemeClr val="tx1"/>
                </a:solidFill>
              </a:rPr>
              <a:t>Стимулирование спроса </a:t>
            </a:r>
          </a:p>
          <a:p>
            <a:r>
              <a:rPr lang="ru-RU" altLang="ru-RU" sz="1600" b="0" dirty="0">
                <a:solidFill>
                  <a:schemeClr val="tx1"/>
                </a:solidFill>
              </a:rPr>
              <a:t>на отечественные беспилотные авиационные системы»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98438" y="1852613"/>
            <a:ext cx="5903912" cy="30931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500" dirty="0">
                <a:solidFill>
                  <a:schemeClr val="tx1"/>
                </a:solidFill>
                <a:latin typeface="+mn-lt"/>
              </a:rPr>
              <a:t>Мероприятие: </a:t>
            </a:r>
            <a:r>
              <a:rPr lang="ru-RU" sz="1500" b="0" dirty="0">
                <a:solidFill>
                  <a:schemeClr val="tx1"/>
                </a:solidFill>
                <a:latin typeface="+mn-lt"/>
              </a:rPr>
              <a:t>Функционирование специализированных классов в целях реализации образовательных процессов по разработке, производству и эксплуатации беспилотных авиационных систем. </a:t>
            </a:r>
          </a:p>
          <a:p>
            <a:pPr algn="just">
              <a:defRPr/>
            </a:pPr>
            <a:r>
              <a:rPr lang="ru-RU" sz="1500" b="0" dirty="0">
                <a:solidFill>
                  <a:schemeClr val="tx1"/>
                </a:solidFill>
                <a:latin typeface="+mn-lt"/>
              </a:rPr>
              <a:t>     </a:t>
            </a:r>
          </a:p>
          <a:p>
            <a:pPr algn="just">
              <a:defRPr/>
            </a:pPr>
            <a:r>
              <a:rPr lang="ru-RU" sz="1500" b="0" dirty="0">
                <a:solidFill>
                  <a:schemeClr val="tx1"/>
                </a:solidFill>
                <a:latin typeface="+mn-lt"/>
              </a:rPr>
              <a:t>      В 2024 году на базе МАОУ СШ № 8 открыты и функционируют </a:t>
            </a:r>
          </a:p>
          <a:p>
            <a:pPr algn="just">
              <a:defRPr/>
            </a:pPr>
            <a:r>
              <a:rPr lang="ru-RU" sz="1500" b="0" dirty="0">
                <a:solidFill>
                  <a:schemeClr val="tx1"/>
                </a:solidFill>
                <a:latin typeface="+mn-lt"/>
              </a:rPr>
              <a:t>8 групп по 10 человек. </a:t>
            </a:r>
          </a:p>
          <a:p>
            <a:pPr algn="just">
              <a:defRPr/>
            </a:pPr>
            <a:r>
              <a:rPr lang="ru-RU" sz="1500" b="0" dirty="0">
                <a:solidFill>
                  <a:schemeClr val="tx1"/>
                </a:solidFill>
                <a:latin typeface="+mn-lt"/>
              </a:rPr>
              <a:t>      На занятиях:</a:t>
            </a:r>
          </a:p>
          <a:p>
            <a:pPr algn="just">
              <a:defRPr/>
            </a:pPr>
            <a:r>
              <a:rPr lang="ru-RU" sz="1500" b="0" dirty="0">
                <a:solidFill>
                  <a:schemeClr val="tx1"/>
                </a:solidFill>
                <a:latin typeface="+mn-lt"/>
              </a:rPr>
              <a:t>       -изучение истории развития беспилотных летательных систем, их видов, классификации, архитектуры и устройства; </a:t>
            </a:r>
          </a:p>
          <a:p>
            <a:pPr algn="just">
              <a:defRPr/>
            </a:pPr>
            <a:r>
              <a:rPr lang="ru-RU" sz="1500" b="0" dirty="0">
                <a:solidFill>
                  <a:schemeClr val="tx1"/>
                </a:solidFill>
                <a:latin typeface="+mn-lt"/>
              </a:rPr>
              <a:t>       -осуществление различных видов пилотирования: </a:t>
            </a:r>
          </a:p>
          <a:p>
            <a:pPr algn="just">
              <a:defRPr/>
            </a:pPr>
            <a:r>
              <a:rPr lang="ru-RU" sz="1500" b="0" dirty="0">
                <a:solidFill>
                  <a:schemeClr val="tx1"/>
                </a:solidFill>
                <a:latin typeface="+mn-lt"/>
              </a:rPr>
              <a:t>визуальное пилотирование, </a:t>
            </a:r>
          </a:p>
          <a:p>
            <a:pPr algn="just">
              <a:defRPr/>
            </a:pPr>
            <a:r>
              <a:rPr lang="ru-RU" sz="1500" b="0" dirty="0">
                <a:solidFill>
                  <a:schemeClr val="tx1"/>
                </a:solidFill>
                <a:latin typeface="+mn-lt"/>
              </a:rPr>
              <a:t>пилотирование при помощи симуляторов,</a:t>
            </a:r>
          </a:p>
          <a:p>
            <a:pPr algn="just">
              <a:defRPr/>
            </a:pPr>
            <a:r>
              <a:rPr lang="ru-RU" sz="1500" b="0" dirty="0">
                <a:solidFill>
                  <a:schemeClr val="tx1"/>
                </a:solidFill>
                <a:latin typeface="+mn-lt"/>
              </a:rPr>
              <a:t>FPV пилотирование на учебных дронах-конструкторах. </a:t>
            </a:r>
          </a:p>
        </p:txBody>
      </p:sp>
      <p:pic>
        <p:nvPicPr>
          <p:cNvPr id="8197" name="Рисунок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4778375"/>
            <a:ext cx="264795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Group 34"/>
          <p:cNvGraphicFramePr>
            <a:graphicFrameLocks noGrp="1"/>
          </p:cNvGraphicFramePr>
          <p:nvPr/>
        </p:nvGraphicFramePr>
        <p:xfrm>
          <a:off x="239713" y="5410200"/>
          <a:ext cx="5638800" cy="1279525"/>
        </p:xfrm>
        <a:graphic>
          <a:graphicData uri="http://schemas.openxmlformats.org/drawingml/2006/table">
            <a:tbl>
              <a:tblPr/>
              <a:tblGrid>
                <a:gridCol w="2924175"/>
                <a:gridCol w="1304925"/>
                <a:gridCol w="1409700"/>
              </a:tblGrid>
              <a:tr h="3210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Показатель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План 2024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Факт 2024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5065">
                <a:tc>
                  <a:txBody>
                    <a:bodyPr/>
                    <a:lstStyle/>
                    <a:p>
                      <a:pPr marL="88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Объем финансирования       (</a:t>
                      </a:r>
                      <a:r>
                        <a:rPr kumimoji="0" lang="ru-RU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тыс.руб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.), в т.ч.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4 713,6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4 713,6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3440">
                <a:tc>
                  <a:txBody>
                    <a:bodyPr/>
                    <a:lstStyle/>
                    <a:p>
                      <a:pPr marL="8890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Областной бюджет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4 713,6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4 713,6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16" name="Прямоугольник 4"/>
          <p:cNvSpPr>
            <a:spLocks noChangeArrowheads="1"/>
          </p:cNvSpPr>
          <p:nvPr/>
        </p:nvSpPr>
        <p:spPr bwMode="auto">
          <a:xfrm>
            <a:off x="646113" y="296863"/>
            <a:ext cx="7848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>
                <a:solidFill>
                  <a:srgbClr val="990000"/>
                </a:solidFill>
                <a:cs typeface="Times New Roman" pitchFamily="18" charset="0"/>
              </a:rPr>
              <a:t>Национальный проект</a:t>
            </a:r>
          </a:p>
          <a:p>
            <a:pPr algn="ctr" eaLnBrk="1" hangingPunct="1"/>
            <a:r>
              <a:rPr lang="ru-RU" altLang="ru-RU" sz="2400">
                <a:solidFill>
                  <a:srgbClr val="990000"/>
                </a:solidFill>
                <a:cs typeface="Times New Roman" pitchFamily="18" charset="0"/>
              </a:rPr>
              <a:t> «Беспилотные авиационные системы»</a:t>
            </a:r>
          </a:p>
        </p:txBody>
      </p:sp>
      <p:pic>
        <p:nvPicPr>
          <p:cNvPr id="8217" name="Рисунок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1089025"/>
            <a:ext cx="2611438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8" name="Рисунок 4"/>
          <p:cNvPicPr>
            <a:picLocks noChangeAspect="1" noChangeArrowheads="1"/>
          </p:cNvPicPr>
          <p:nvPr/>
        </p:nvPicPr>
        <p:blipFill>
          <a:blip r:embed="rId5" cstate="print"/>
          <a:srcRect b="11211"/>
          <a:stretch>
            <a:fillRect/>
          </a:stretch>
        </p:blipFill>
        <p:spPr bwMode="auto">
          <a:xfrm>
            <a:off x="6286500" y="3124200"/>
            <a:ext cx="2647950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9" name="Номер слайда 9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74C0518-91D8-4CE1-A5BB-D84D578559A6}" type="slidenum">
              <a:rPr lang="ru-RU" altLang="ru-RU"/>
              <a:pPr/>
              <a:t>13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0" y="692150"/>
            <a:ext cx="8991600" cy="360363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 eaLnBrk="1" hangingPunct="1">
              <a:defRPr/>
            </a:pPr>
            <a:r>
              <a:rPr lang="ru-RU" sz="2000" b="0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9220" name="Прямоугольник 4"/>
          <p:cNvSpPr>
            <a:spLocks noChangeArrowheads="1"/>
          </p:cNvSpPr>
          <p:nvPr/>
        </p:nvSpPr>
        <p:spPr bwMode="auto">
          <a:xfrm>
            <a:off x="457200" y="533400"/>
            <a:ext cx="700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>
                <a:solidFill>
                  <a:srgbClr val="C00000"/>
                </a:solidFill>
                <a:cs typeface="Times New Roman" pitchFamily="18" charset="0"/>
              </a:rPr>
              <a:t>Национальный проект «Культура»</a:t>
            </a:r>
          </a:p>
        </p:txBody>
      </p:sp>
      <p:sp>
        <p:nvSpPr>
          <p:cNvPr id="9221" name="Rectangle 14"/>
          <p:cNvSpPr>
            <a:spLocks noChangeArrowheads="1"/>
          </p:cNvSpPr>
          <p:nvPr/>
        </p:nvSpPr>
        <p:spPr bwMode="auto">
          <a:xfrm>
            <a:off x="152400" y="1127125"/>
            <a:ext cx="6650038" cy="2437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>
              <a:lnSpc>
                <a:spcPct val="120000"/>
              </a:lnSpc>
              <a:spcAft>
                <a:spcPts val="600"/>
              </a:spcAft>
            </a:pPr>
            <a:r>
              <a:rPr lang="ru-RU" altLang="ru-RU" dirty="0">
                <a:solidFill>
                  <a:schemeClr val="tx1"/>
                </a:solidFill>
              </a:rPr>
              <a:t>Региональный проект : </a:t>
            </a:r>
            <a:r>
              <a:rPr lang="ru-RU" altLang="ru-RU" sz="1700" dirty="0">
                <a:solidFill>
                  <a:schemeClr val="tx1"/>
                </a:solidFill>
              </a:rPr>
              <a:t>«Творческие люди».</a:t>
            </a:r>
          </a:p>
          <a:p>
            <a:pPr eaLnBrk="1" hangingPunct="1">
              <a:lnSpc>
                <a:spcPct val="120000"/>
              </a:lnSpc>
            </a:pPr>
            <a:r>
              <a:rPr lang="ru-RU" altLang="ru-RU" dirty="0">
                <a:solidFill>
                  <a:schemeClr val="tx1"/>
                </a:solidFill>
              </a:rPr>
              <a:t>Мероприятие: </a:t>
            </a:r>
            <a:r>
              <a:rPr lang="ru-RU" altLang="ru-RU" sz="1700" dirty="0">
                <a:solidFill>
                  <a:schemeClr val="tx1"/>
                </a:solidFill>
              </a:rPr>
              <a:t>государственная поддержка лучших</a:t>
            </a:r>
          </a:p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r>
              <a:rPr lang="ru-RU" altLang="ru-RU" sz="1700" dirty="0">
                <a:solidFill>
                  <a:schemeClr val="tx1"/>
                </a:solidFill>
              </a:rPr>
              <a:t> работников сельских учреждений культуры и лучших сельских учреждений культуры.</a:t>
            </a:r>
          </a:p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r>
              <a:rPr lang="ru-RU" altLang="ru-RU" sz="1700" dirty="0">
                <a:solidFill>
                  <a:schemeClr val="tx1"/>
                </a:solidFill>
              </a:rPr>
              <a:t>МАУК «</a:t>
            </a:r>
            <a:r>
              <a:rPr lang="ru-RU" altLang="ru-RU" sz="1700" dirty="0" err="1">
                <a:solidFill>
                  <a:schemeClr val="tx1"/>
                </a:solidFill>
              </a:rPr>
              <a:t>Редькинский</a:t>
            </a:r>
            <a:r>
              <a:rPr lang="ru-RU" altLang="ru-RU" sz="1700" dirty="0">
                <a:solidFill>
                  <a:schemeClr val="tx1"/>
                </a:solidFill>
              </a:rPr>
              <a:t> СКК городского округа г.Бор», </a:t>
            </a:r>
          </a:p>
          <a:p>
            <a:pPr eaLnBrk="1" hangingPunct="1">
              <a:lnSpc>
                <a:spcPct val="120000"/>
              </a:lnSpc>
              <a:spcAft>
                <a:spcPts val="600"/>
              </a:spcAft>
            </a:pPr>
            <a:r>
              <a:rPr lang="ru-RU" altLang="ru-RU" sz="1700" dirty="0">
                <a:solidFill>
                  <a:schemeClr val="tx1"/>
                </a:solidFill>
              </a:rPr>
              <a:t>подразделение «</a:t>
            </a:r>
            <a:r>
              <a:rPr lang="ru-RU" altLang="ru-RU" sz="1700" dirty="0" err="1">
                <a:solidFill>
                  <a:schemeClr val="tx1"/>
                </a:solidFill>
              </a:rPr>
              <a:t>Чистоборский</a:t>
            </a:r>
            <a:r>
              <a:rPr lang="ru-RU" altLang="ru-RU" sz="1700" dirty="0">
                <a:solidFill>
                  <a:schemeClr val="tx1"/>
                </a:solidFill>
              </a:rPr>
              <a:t> Дом культуры»</a:t>
            </a:r>
          </a:p>
        </p:txBody>
      </p:sp>
      <p:graphicFrame>
        <p:nvGraphicFramePr>
          <p:cNvPr id="11310" name="Group 46"/>
          <p:cNvGraphicFramePr>
            <a:graphicFrameLocks noGrp="1"/>
          </p:cNvGraphicFramePr>
          <p:nvPr/>
        </p:nvGraphicFramePr>
        <p:xfrm>
          <a:off x="381000" y="3702050"/>
          <a:ext cx="5486400" cy="2622551"/>
        </p:xfrm>
        <a:graphic>
          <a:graphicData uri="http://schemas.openxmlformats.org/drawingml/2006/table">
            <a:tbl>
              <a:tblPr/>
              <a:tblGrid>
                <a:gridCol w="2636838"/>
                <a:gridCol w="1401762"/>
                <a:gridCol w="1447800"/>
              </a:tblGrid>
              <a:tr h="457479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Показатель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План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2024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Факт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2024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26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Объем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финансирования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тыс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руб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.)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в т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.ч.: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105,2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105,2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8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- федеральный бюджет</a:t>
                      </a: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100,0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100, 0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4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- областной бюджет</a:t>
                      </a: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4,2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4,2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8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- местный бюджет</a:t>
                      </a: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1,0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1,0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8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Реализация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срок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09.2024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03.2024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52" name="Picture 37" descr="C:\Users\Lenovo\AppData\Local\Temp\Rar$DIa23772.35160\10000514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066800"/>
            <a:ext cx="2667000" cy="210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3" name="Picture 39" descr="C:\Users\Lenovo\AppData\Local\Temp\Rar$DIa23772.38151\10000514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3581400"/>
            <a:ext cx="19812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54" name="Номер слайда 8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34359C0-F58F-43B1-AF16-1B520F17D6A8}" type="slidenum">
              <a:rPr lang="ru-RU" altLang="ru-RU"/>
              <a:pPr/>
              <a:t>14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0" y="692150"/>
            <a:ext cx="8991600" cy="360363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 eaLnBrk="1" hangingPunct="1">
              <a:defRPr/>
            </a:pPr>
            <a:r>
              <a:rPr lang="ru-RU" sz="2000" b="0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10244" name="Прямоугольник 4"/>
          <p:cNvSpPr>
            <a:spLocks noChangeArrowheads="1"/>
          </p:cNvSpPr>
          <p:nvPr/>
        </p:nvSpPr>
        <p:spPr bwMode="auto">
          <a:xfrm>
            <a:off x="762000" y="533400"/>
            <a:ext cx="700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>
                <a:solidFill>
                  <a:srgbClr val="C00000"/>
                </a:solidFill>
                <a:cs typeface="Times New Roman" pitchFamily="18" charset="0"/>
              </a:rPr>
              <a:t>Национальный проект «Культура»</a:t>
            </a:r>
          </a:p>
        </p:txBody>
      </p:sp>
      <p:sp>
        <p:nvSpPr>
          <p:cNvPr id="16389" name="Rectangle 14"/>
          <p:cNvSpPr>
            <a:spLocks noChangeArrowheads="1"/>
          </p:cNvSpPr>
          <p:nvPr/>
        </p:nvSpPr>
        <p:spPr bwMode="auto">
          <a:xfrm>
            <a:off x="273050" y="1231900"/>
            <a:ext cx="6202363" cy="228758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800" dirty="0">
                <a:latin typeface="+mn-lt"/>
              </a:rPr>
              <a:t>Региональный проект: «Цифровая культура».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ru-RU" altLang="ru-RU" sz="1800" dirty="0">
                <a:latin typeface="+mn-lt"/>
              </a:rPr>
              <a:t>Мероприятие: </a:t>
            </a:r>
            <a:r>
              <a:rPr lang="ru-RU" altLang="ru-RU" sz="1700" dirty="0">
                <a:latin typeface="+mn-lt"/>
                <a:cs typeface="Times New Roman" panose="02020603050405020304" pitchFamily="18" charset="0"/>
              </a:rPr>
              <a:t>Расходы на создание виртуальных концертных залов</a:t>
            </a:r>
            <a:r>
              <a:rPr lang="ru-RU" altLang="ru-RU" sz="1700" b="0" dirty="0">
                <a:latin typeface="+mn-lt"/>
              </a:rPr>
              <a:t>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700" dirty="0">
                <a:latin typeface="+mn-lt"/>
              </a:rPr>
              <a:t>МАУДО «Детская школа искусств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700" dirty="0">
                <a:latin typeface="+mn-lt"/>
              </a:rPr>
              <a:t>им. Ф.И. Шаляпина» - 1052,1 </a:t>
            </a:r>
            <a:r>
              <a:rPr lang="ru-RU" altLang="ru-RU" sz="1700" dirty="0" err="1">
                <a:latin typeface="+mn-lt"/>
              </a:rPr>
              <a:t>тыс.руб</a:t>
            </a:r>
            <a:r>
              <a:rPr lang="ru-RU" altLang="ru-RU" sz="1700" dirty="0">
                <a:latin typeface="+mn-lt"/>
              </a:rPr>
              <a:t>.</a:t>
            </a:r>
          </a:p>
          <a:p>
            <a:pPr algn="ctr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endParaRPr lang="ru-RU" altLang="ru-RU" sz="1800" b="0" dirty="0"/>
          </a:p>
        </p:txBody>
      </p:sp>
      <p:graphicFrame>
        <p:nvGraphicFramePr>
          <p:cNvPr id="11310" name="Group 46"/>
          <p:cNvGraphicFramePr>
            <a:graphicFrameLocks noGrp="1"/>
          </p:cNvGraphicFramePr>
          <p:nvPr/>
        </p:nvGraphicFramePr>
        <p:xfrm>
          <a:off x="304800" y="3844925"/>
          <a:ext cx="5486400" cy="2622551"/>
        </p:xfrm>
        <a:graphic>
          <a:graphicData uri="http://schemas.openxmlformats.org/drawingml/2006/table">
            <a:tbl>
              <a:tblPr/>
              <a:tblGrid>
                <a:gridCol w="2636838"/>
                <a:gridCol w="1401762"/>
                <a:gridCol w="1447800"/>
              </a:tblGrid>
              <a:tr h="457479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Показатель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План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2024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Факт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2024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26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Объем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финансирования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тыс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руб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.)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в т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.ч.: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1052,1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1052,1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8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- федеральный бюджет</a:t>
                      </a: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1000,0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1000, 0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48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- областной бюджет</a:t>
                      </a: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41,7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41,7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8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- местный бюджет</a:t>
                      </a: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10,4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10,4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8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Реализация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срок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09.2024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07.2024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76" name="Рисунок 8" descr="C:\Users\Lenovo\AppData\Local\Temp\Rar$DIa22284.47740\ВКЗ оборуд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3048000"/>
            <a:ext cx="2705100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7" name="Рисунок 7" descr="C:\Users\Lenovo\AppData\Local\Temp\Rar$DRa22284.1199\ВКЗ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800600"/>
            <a:ext cx="26670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8" name="Рисунок 6" descr="C:\Users\Lenovo\AppData\Local\Temp\Rar$DRa21696.4062\вкз1.jpg"/>
          <p:cNvPicPr>
            <a:picLocks noChangeAspect="1" noChangeArrowheads="1"/>
          </p:cNvPicPr>
          <p:nvPr/>
        </p:nvPicPr>
        <p:blipFill>
          <a:blip r:embed="rId4" cstate="print"/>
          <a:srcRect t="21146"/>
          <a:stretch>
            <a:fillRect/>
          </a:stretch>
        </p:blipFill>
        <p:spPr bwMode="auto">
          <a:xfrm>
            <a:off x="6648450" y="955675"/>
            <a:ext cx="190500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9" name="Номер слайда 9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7A6D176-3C88-46A2-841C-83E0A8033F4A}" type="slidenum">
              <a:rPr lang="ru-RU" altLang="ru-RU"/>
              <a:pPr/>
              <a:t>15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0" y="692150"/>
            <a:ext cx="8991600" cy="360363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 eaLnBrk="1" hangingPunct="1">
              <a:defRPr/>
            </a:pPr>
            <a:r>
              <a:rPr lang="ru-RU" sz="2000" b="0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11268" name="Прямоугольник 4"/>
          <p:cNvSpPr>
            <a:spLocks noChangeArrowheads="1"/>
          </p:cNvSpPr>
          <p:nvPr/>
        </p:nvSpPr>
        <p:spPr bwMode="auto">
          <a:xfrm>
            <a:off x="609600" y="381000"/>
            <a:ext cx="700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>
                <a:solidFill>
                  <a:srgbClr val="C00000"/>
                </a:solidFill>
                <a:cs typeface="Times New Roman" pitchFamily="18" charset="0"/>
              </a:rPr>
              <a:t>Национальный проект «Культура»</a:t>
            </a:r>
          </a:p>
        </p:txBody>
      </p:sp>
      <p:sp>
        <p:nvSpPr>
          <p:cNvPr id="6149" name="Rectangle 14"/>
          <p:cNvSpPr>
            <a:spLocks noChangeArrowheads="1"/>
          </p:cNvSpPr>
          <p:nvPr/>
        </p:nvSpPr>
        <p:spPr bwMode="auto">
          <a:xfrm>
            <a:off x="152400" y="1063625"/>
            <a:ext cx="6419864" cy="279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1" hangingPunct="1">
              <a:lnSpc>
                <a:spcPct val="110000"/>
              </a:lnSpc>
              <a:spcAft>
                <a:spcPts val="600"/>
              </a:spcAft>
              <a:defRPr/>
            </a:pPr>
            <a:r>
              <a:rPr lang="ru-RU" altLang="ru-RU" dirty="0">
                <a:solidFill>
                  <a:schemeClr val="tx1"/>
                </a:solidFill>
              </a:rPr>
              <a:t>Региональный  проект: </a:t>
            </a:r>
            <a:r>
              <a:rPr lang="ru-RU" altLang="ru-RU" sz="1700" dirty="0">
                <a:solidFill>
                  <a:schemeClr val="tx1"/>
                </a:solidFill>
              </a:rPr>
              <a:t>«Культурная среда».</a:t>
            </a:r>
          </a:p>
          <a:p>
            <a:pPr eaLnBrk="1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ru-RU" altLang="ru-RU" dirty="0">
                <a:solidFill>
                  <a:schemeClr val="tx1"/>
                </a:solidFill>
              </a:rPr>
              <a:t>Мероприятие:</a:t>
            </a: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1700" dirty="0">
                <a:solidFill>
                  <a:schemeClr val="tx1"/>
                </a:solidFill>
                <a:cs typeface="Times New Roman" pitchFamily="18" charset="0"/>
              </a:rPr>
              <a:t>Оснащение образовательных учреждений</a:t>
            </a:r>
          </a:p>
          <a:p>
            <a:pPr eaLnBrk="1" hangingPunct="1">
              <a:lnSpc>
                <a:spcPct val="110000"/>
              </a:lnSpc>
              <a:spcAft>
                <a:spcPts val="1200"/>
              </a:spcAft>
              <a:defRPr/>
            </a:pPr>
            <a:r>
              <a:rPr lang="ru-RU" sz="1700" dirty="0">
                <a:solidFill>
                  <a:schemeClr val="tx1"/>
                </a:solidFill>
                <a:cs typeface="Times New Roman" pitchFamily="18" charset="0"/>
              </a:rPr>
              <a:t>в сфере культуры (музыкальными инструментами, оборудованием и учебными материалами) </a:t>
            </a:r>
          </a:p>
          <a:p>
            <a:pPr marL="285750" indent="-28575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МАУДО «Детская музыкальная школа № 1» - 4284,5 тыс.руб.</a:t>
            </a:r>
          </a:p>
          <a:p>
            <a:pPr marL="285750" indent="-28575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МАУДО «Детская художественная школа» - 4261,8 тыс.руб.</a:t>
            </a:r>
          </a:p>
          <a:p>
            <a:pPr algn="just" eaLnBrk="1" hangingPunct="1">
              <a:lnSpc>
                <a:spcPct val="120000"/>
              </a:lnSpc>
              <a:defRPr/>
            </a:pPr>
            <a:endParaRPr lang="ru-RU" altLang="ru-RU" b="0" dirty="0"/>
          </a:p>
        </p:txBody>
      </p:sp>
      <p:graphicFrame>
        <p:nvGraphicFramePr>
          <p:cNvPr id="11310" name="Group 46"/>
          <p:cNvGraphicFramePr>
            <a:graphicFrameLocks noGrp="1"/>
          </p:cNvGraphicFramePr>
          <p:nvPr/>
        </p:nvGraphicFramePr>
        <p:xfrm>
          <a:off x="304800" y="3581400"/>
          <a:ext cx="5791199" cy="2819401"/>
        </p:xfrm>
        <a:graphic>
          <a:graphicData uri="http://schemas.openxmlformats.org/drawingml/2006/table">
            <a:tbl>
              <a:tblPr/>
              <a:tblGrid>
                <a:gridCol w="2783329"/>
                <a:gridCol w="1479637"/>
                <a:gridCol w="1528233"/>
              </a:tblGrid>
              <a:tr h="557816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Показатель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План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2024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Факт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2024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516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Объем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финансирования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тыс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руб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.)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в т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.ч.: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9475,3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9475,3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10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- федеральный бюджет</a:t>
                      </a: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8546,3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8546,3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10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- областной бюджет</a:t>
                      </a: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743,2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743,2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10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- местный бюджет</a:t>
                      </a: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185,8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185,8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10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Реализация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срок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47" marB="45747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09.2024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05.2024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3" marB="4573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30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8725" y="5138738"/>
            <a:ext cx="2682875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1" name="Рисунок 6" descr="C:\Users\Lenovo\AppData\Local\Temp\Rar$DRa24216.13587\5Inuiq4wHYI.jpg"/>
          <p:cNvPicPr>
            <a:picLocks noChangeAspect="1" noChangeArrowheads="1"/>
          </p:cNvPicPr>
          <p:nvPr/>
        </p:nvPicPr>
        <p:blipFill>
          <a:blip r:embed="rId3" cstate="print"/>
          <a:srcRect b="17395"/>
          <a:stretch>
            <a:fillRect/>
          </a:stretch>
        </p:blipFill>
        <p:spPr bwMode="auto">
          <a:xfrm>
            <a:off x="6308725" y="3340100"/>
            <a:ext cx="25304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2" name="Picture 9"/>
          <p:cNvPicPr>
            <a:picLocks noChangeAspect="1" noChangeArrowheads="1"/>
          </p:cNvPicPr>
          <p:nvPr/>
        </p:nvPicPr>
        <p:blipFill>
          <a:blip r:embed="rId4" cstate="print"/>
          <a:srcRect t="13380"/>
          <a:stretch>
            <a:fillRect/>
          </a:stretch>
        </p:blipFill>
        <p:spPr bwMode="auto">
          <a:xfrm>
            <a:off x="6523038" y="769938"/>
            <a:ext cx="13874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3" name="Picture 8"/>
          <p:cNvPicPr>
            <a:picLocks noChangeAspect="1" noChangeArrowheads="1"/>
          </p:cNvPicPr>
          <p:nvPr/>
        </p:nvPicPr>
        <p:blipFill>
          <a:blip r:embed="rId5" cstate="print"/>
          <a:srcRect t="3754"/>
          <a:stretch>
            <a:fillRect/>
          </a:stretch>
        </p:blipFill>
        <p:spPr bwMode="auto">
          <a:xfrm>
            <a:off x="7610475" y="1614488"/>
            <a:ext cx="1282700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04" name="Номер слайда 10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F9B5653-443A-48A1-9944-53BF5C903EED}" type="slidenum">
              <a:rPr lang="ru-RU" altLang="ru-RU"/>
              <a:pPr/>
              <a:t>16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0" y="692150"/>
            <a:ext cx="8991600" cy="360363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 eaLnBrk="1" hangingPunct="1">
              <a:defRPr/>
            </a:pPr>
            <a:r>
              <a:rPr lang="ru-RU" sz="2000" b="0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12292" name="Прямоугольник 4"/>
          <p:cNvSpPr>
            <a:spLocks noChangeArrowheads="1"/>
          </p:cNvSpPr>
          <p:nvPr/>
        </p:nvSpPr>
        <p:spPr bwMode="auto">
          <a:xfrm>
            <a:off x="152400" y="457200"/>
            <a:ext cx="700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400">
                <a:solidFill>
                  <a:srgbClr val="C00000"/>
                </a:solidFill>
                <a:cs typeface="Times New Roman" pitchFamily="18" charset="0"/>
              </a:rPr>
              <a:t>Национальный проект «Культура»</a:t>
            </a:r>
          </a:p>
        </p:txBody>
      </p:sp>
      <p:sp>
        <p:nvSpPr>
          <p:cNvPr id="18437" name="Rectangle 14"/>
          <p:cNvSpPr>
            <a:spLocks noChangeArrowheads="1"/>
          </p:cNvSpPr>
          <p:nvPr/>
        </p:nvSpPr>
        <p:spPr bwMode="auto">
          <a:xfrm>
            <a:off x="228600" y="1092200"/>
            <a:ext cx="6251575" cy="1763713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ru-RU" altLang="ru-RU" sz="1800" dirty="0">
                <a:latin typeface="+mn-lt"/>
              </a:rPr>
              <a:t>Региональный проект: </a:t>
            </a:r>
            <a:r>
              <a:rPr lang="ru-RU" altLang="ru-RU" sz="1700" b="0" dirty="0">
                <a:latin typeface="+mn-lt"/>
              </a:rPr>
              <a:t>«Культурная среда».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latin typeface="+mn-lt"/>
              </a:rPr>
              <a:t>Мероприятие: </a:t>
            </a:r>
            <a:r>
              <a:rPr lang="ru-RU" altLang="ru-RU" sz="1700" b="0" dirty="0">
                <a:latin typeface="+mn-lt"/>
                <a:cs typeface="Times New Roman" panose="02020603050405020304" pitchFamily="18" charset="0"/>
              </a:rPr>
              <a:t>«Модернизация детских школ искусств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700" b="0" dirty="0">
                <a:latin typeface="+mn-lt"/>
                <a:cs typeface="Times New Roman" panose="02020603050405020304" pitchFamily="18" charset="0"/>
              </a:rPr>
              <a:t>по видам искусств путем их реконструкции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700" b="0" dirty="0">
                <a:latin typeface="+mn-lt"/>
                <a:cs typeface="Times New Roman" panose="02020603050405020304" pitchFamily="18" charset="0"/>
              </a:rPr>
              <a:t>и (или) капитального ремонта.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endParaRPr lang="ru-RU" altLang="ru-RU" sz="1800" b="0" dirty="0"/>
          </a:p>
        </p:txBody>
      </p:sp>
      <p:graphicFrame>
        <p:nvGraphicFramePr>
          <p:cNvPr id="11310" name="Group 46"/>
          <p:cNvGraphicFramePr>
            <a:graphicFrameLocks noGrp="1"/>
          </p:cNvGraphicFramePr>
          <p:nvPr/>
        </p:nvGraphicFramePr>
        <p:xfrm>
          <a:off x="355600" y="3802063"/>
          <a:ext cx="5486400" cy="2758650"/>
        </p:xfrm>
        <a:graphic>
          <a:graphicData uri="http://schemas.openxmlformats.org/drawingml/2006/table">
            <a:tbl>
              <a:tblPr/>
              <a:tblGrid>
                <a:gridCol w="2636838"/>
                <a:gridCol w="1401762"/>
                <a:gridCol w="1447800"/>
              </a:tblGrid>
              <a:tr h="593359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Показатель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52" marB="4575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План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2024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52" marB="4575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Факт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2024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52" marB="4575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3349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Объем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финансирования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тыс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руб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.)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в т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.ч.: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52" marB="4575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26043,2</a:t>
                      </a:r>
                    </a:p>
                  </a:txBody>
                  <a:tcPr marT="45738" marB="4573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26043,2</a:t>
                      </a:r>
                    </a:p>
                  </a:txBody>
                  <a:tcPr marT="45738" marB="4573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52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-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федеральный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бюджет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52" marB="4575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16975,0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8" marB="4573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16975,0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8" marB="4573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82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- областной бюджет</a:t>
                      </a:r>
                    </a:p>
                  </a:txBody>
                  <a:tcPr marT="45752" marB="4575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7254,6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8" marB="4573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7254,6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8" marB="4573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52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-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местный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бюджет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52" marB="4575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1813,6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8" marB="4573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1813,6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8" marB="4573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520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Реализация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срок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52" marB="4575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12.2024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8" marB="4573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10.2024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45738" marB="45738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68" name="Прямоугольник 9"/>
          <p:cNvSpPr>
            <a:spLocks noChangeArrowheads="1"/>
          </p:cNvSpPr>
          <p:nvPr/>
        </p:nvSpPr>
        <p:spPr bwMode="auto">
          <a:xfrm>
            <a:off x="-304800" y="2959100"/>
            <a:ext cx="601980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539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800" dirty="0">
                <a:latin typeface="+mn-lt"/>
              </a:rPr>
              <a:t>МАУДО «</a:t>
            </a:r>
            <a:r>
              <a:rPr lang="ru-RU" altLang="ru-RU" sz="1800" dirty="0" err="1">
                <a:latin typeface="+mn-lt"/>
              </a:rPr>
              <a:t>Линдовская</a:t>
            </a:r>
            <a:r>
              <a:rPr lang="ru-RU" altLang="ru-RU" sz="1800" dirty="0">
                <a:latin typeface="+mn-lt"/>
              </a:rPr>
              <a:t> детская школа искусств</a:t>
            </a:r>
            <a:r>
              <a:rPr lang="ru-RU" altLang="ru-RU" sz="1800" dirty="0"/>
              <a:t>» </a:t>
            </a:r>
          </a:p>
        </p:txBody>
      </p:sp>
      <p:pic>
        <p:nvPicPr>
          <p:cNvPr id="12325" name="Рисунок 7" descr="C:\Users\Lenovo\Desktop\презентация МП 2024\IMG-20241120-WA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5368925"/>
            <a:ext cx="2540000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6" name="Рисунок 10" descr="C:\Users\Lenovo\Downloads\IMG-20241120-WA0040.jpg"/>
          <p:cNvPicPr>
            <a:picLocks noChangeAspect="1" noChangeArrowheads="1"/>
          </p:cNvPicPr>
          <p:nvPr/>
        </p:nvPicPr>
        <p:blipFill>
          <a:blip r:embed="rId3" cstate="print"/>
          <a:srcRect t="21780"/>
          <a:stretch>
            <a:fillRect/>
          </a:stretch>
        </p:blipFill>
        <p:spPr bwMode="auto">
          <a:xfrm>
            <a:off x="6248400" y="2338388"/>
            <a:ext cx="251618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7" name="Рисунок 11" descr="C:\Users\Lenovo\Downloads\IMG-20241120-WA0011 (1).jpg"/>
          <p:cNvPicPr>
            <a:picLocks noChangeAspect="1" noChangeArrowheads="1"/>
          </p:cNvPicPr>
          <p:nvPr/>
        </p:nvPicPr>
        <p:blipFill>
          <a:blip r:embed="rId4" cstate="print"/>
          <a:srcRect b="16743"/>
          <a:stretch>
            <a:fillRect/>
          </a:stretch>
        </p:blipFill>
        <p:spPr bwMode="auto">
          <a:xfrm>
            <a:off x="6248400" y="3695700"/>
            <a:ext cx="25400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8" name="Рисунок 2"/>
          <p:cNvPicPr>
            <a:picLocks noChangeAspect="1" noChangeArrowheads="1"/>
          </p:cNvPicPr>
          <p:nvPr/>
        </p:nvPicPr>
        <p:blipFill>
          <a:blip r:embed="rId5" cstate="print"/>
          <a:srcRect b="15007"/>
          <a:stretch>
            <a:fillRect/>
          </a:stretch>
        </p:blipFill>
        <p:spPr bwMode="auto">
          <a:xfrm>
            <a:off x="6248400" y="835025"/>
            <a:ext cx="25400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29" name="Номер слайда 1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407E3A4-3AD3-4C0B-A3FC-884972E6346A}" type="slidenum">
              <a:rPr lang="ru-RU" altLang="ru-RU"/>
              <a:pPr/>
              <a:t>17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2" descr="\\share\public\Нацпроекты\оманово\nCthMuxnrO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6488" y="2971800"/>
            <a:ext cx="295751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863600"/>
            <a:ext cx="6019800" cy="4165600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700" b="1" smtClean="0"/>
              <a:t>Региональный проект</a:t>
            </a:r>
            <a:r>
              <a:rPr lang="ru-RU" altLang="ru-RU" sz="1600" b="1" smtClean="0"/>
              <a:t>:</a:t>
            </a:r>
            <a:r>
              <a:rPr lang="ru-RU" altLang="ru-RU" sz="1600" smtClean="0"/>
              <a:t> «Жилье».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700" b="1" smtClean="0"/>
              <a:t>Мероприятие: </a:t>
            </a:r>
            <a:r>
              <a:rPr lang="ru-RU" altLang="ru-RU" sz="1600" smtClean="0"/>
              <a:t>строительство, реконструкция, проектно-изыскательские работы и разработка проектно-сметной документации объектов капитального строительства.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600" smtClean="0"/>
              <a:t> Обеспечение инженерной инфраструктурой земельных участков, предназначенных для предоставления многодетным семьям на территории у д.Оманово г.Бор Нижегородской обл.,1 этап.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600" smtClean="0"/>
              <a:t>Протяженность </a:t>
            </a:r>
            <a:r>
              <a:rPr lang="en-US" altLang="ru-RU" sz="1600" smtClean="0"/>
              <a:t>:</a:t>
            </a:r>
            <a:r>
              <a:rPr lang="ru-RU" altLang="ru-RU" sz="1600" smtClean="0"/>
              <a:t>  сети водоснабжения – 12.2 км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600" smtClean="0"/>
              <a:t>                              сети водоотведения – 13.6 км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ru-RU" sz="1600" smtClean="0"/>
              <a:t>Техническая готовность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ru-RU" sz="1600" smtClean="0"/>
              <a:t>инженерной инфраструктуры – 100% 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ru-RU" sz="1600" smtClean="0"/>
              <a:t>(срок реализации – 2024 год).</a:t>
            </a:r>
          </a:p>
        </p:txBody>
      </p:sp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685800" y="457200"/>
            <a:ext cx="853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altLang="ru-RU" sz="2400">
                <a:solidFill>
                  <a:srgbClr val="C00000"/>
                </a:solidFill>
              </a:rPr>
              <a:t>Национальный проект «Жильё и городская среда»</a:t>
            </a:r>
          </a:p>
        </p:txBody>
      </p:sp>
      <p:graphicFrame>
        <p:nvGraphicFramePr>
          <p:cNvPr id="16442" name="Group 58"/>
          <p:cNvGraphicFramePr>
            <a:graphicFrameLocks noGrp="1"/>
          </p:cNvGraphicFramePr>
          <p:nvPr/>
        </p:nvGraphicFramePr>
        <p:xfrm>
          <a:off x="304800" y="5105400"/>
          <a:ext cx="7696200" cy="1539874"/>
        </p:xfrm>
        <a:graphic>
          <a:graphicData uri="http://schemas.openxmlformats.org/drawingml/2006/table">
            <a:tbl>
              <a:tblPr/>
              <a:tblGrid>
                <a:gridCol w="4175598"/>
                <a:gridCol w="1883113"/>
                <a:gridCol w="1637489"/>
              </a:tblGrid>
              <a:tr h="320173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Показатель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0" marR="91450" marT="45742" marB="4574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План</a:t>
                      </a: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 2024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0" marR="91450" marT="45742" marB="4574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Факт</a:t>
                      </a: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2024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0" marR="91450" marT="45742" marB="4574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863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Объ</a:t>
                      </a: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ё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м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финансирования</a:t>
                      </a: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</a:p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тыс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 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руб</a:t>
                      </a: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.)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, в т</a:t>
                      </a: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.ч.: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0" marR="91450" marT="45742" marB="4574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124 766,800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0" marR="91450" marT="45742" marB="457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104 328,067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0" marR="91450" marT="45742" marB="457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19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-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О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бластной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бюджет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0" marR="91450" marT="45742" marB="4574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121 567,800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0" marR="91450" marT="45742" marB="4574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102 458,928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0" marR="91450" marT="45742" marB="4574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19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- 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М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естный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бюджет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0" marR="91450" marT="45742" marB="4574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3 199,000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0" marR="91450" marT="45742" marB="4574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1 869,138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50" marR="91450" marT="45742" marB="45742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340" name="Рисунок 7" descr="\\share\public\Диана\ФОТО ОМАНОВО\image-21-11-24-12-36-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836613"/>
            <a:ext cx="1600200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1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908300"/>
            <a:ext cx="3367088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2" name="Рисунок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83275" y="835025"/>
            <a:ext cx="16605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43" name="Номер слайда 9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F8C928F-FC91-4CF8-A9B8-EE382A69167A}" type="slidenum">
              <a:rPr lang="ru-RU" altLang="ru-RU"/>
              <a:pPr/>
              <a:t>18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1296988"/>
            <a:ext cx="5334000" cy="1979612"/>
          </a:xfrm>
        </p:spPr>
        <p:txBody>
          <a:bodyPr/>
          <a:lstStyle/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1800" b="1" smtClean="0"/>
              <a:t>Региональный проект: </a:t>
            </a:r>
            <a:r>
              <a:rPr lang="ru-RU" altLang="ru-RU" sz="1800" smtClean="0"/>
              <a:t>«Формирование комфортной городской среды».</a:t>
            </a:r>
          </a:p>
          <a:p>
            <a:pPr marL="0" indent="0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ru-RU" altLang="ru-RU" sz="1800" b="1" smtClean="0"/>
              <a:t>Мероприятие: </a:t>
            </a:r>
            <a:r>
              <a:rPr lang="ru-RU" altLang="ru-RU" sz="1800" smtClean="0"/>
              <a:t>благоустройство общественных пространств</a:t>
            </a:r>
            <a:r>
              <a:rPr lang="en-US" altLang="ru-RU" sz="1800" smtClean="0"/>
              <a:t>. </a:t>
            </a:r>
            <a:r>
              <a:rPr lang="ru-RU" altLang="ru-RU" sz="1800" smtClean="0"/>
              <a:t>Благоустройство общественного пространства «Сквер «Аллея ветеранов».</a:t>
            </a:r>
          </a:p>
        </p:txBody>
      </p:sp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577850" y="609600"/>
            <a:ext cx="8534400" cy="3810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defRPr/>
            </a:pPr>
            <a:r>
              <a:rPr lang="ru-RU" sz="2400" dirty="0">
                <a:solidFill>
                  <a:srgbClr val="C00000"/>
                </a:solidFill>
                <a:ea typeface="+mn-ea"/>
                <a:cs typeface="+mn-cs"/>
              </a:rPr>
              <a:t>Национальный проект «Жилье и городская среда»</a:t>
            </a:r>
          </a:p>
        </p:txBody>
      </p:sp>
      <p:graphicFrame>
        <p:nvGraphicFramePr>
          <p:cNvPr id="14375" name="Group 39"/>
          <p:cNvGraphicFramePr>
            <a:graphicFrameLocks noGrp="1"/>
          </p:cNvGraphicFramePr>
          <p:nvPr/>
        </p:nvGraphicFramePr>
        <p:xfrm>
          <a:off x="233363" y="3581400"/>
          <a:ext cx="5105400" cy="2478089"/>
        </p:xfrm>
        <a:graphic>
          <a:graphicData uri="http://schemas.openxmlformats.org/drawingml/2006/table">
            <a:tbl>
              <a:tblPr/>
              <a:tblGrid>
                <a:gridCol w="2597303"/>
                <a:gridCol w="1254049"/>
                <a:gridCol w="1254048"/>
              </a:tblGrid>
              <a:tr h="528396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Показатель</a:t>
                      </a:r>
                      <a:endParaRPr kumimoji="0" lang="en-US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План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2024</a:t>
                      </a:r>
                      <a:endParaRPr kumimoji="0" lang="en-US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Факт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2024</a:t>
                      </a:r>
                      <a:endParaRPr kumimoji="0" lang="en-US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41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Объем финансирования (</a:t>
                      </a:r>
                      <a:r>
                        <a:rPr kumimoji="0" lang="ru-RU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тыс.руб</a:t>
                      </a: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.), в т.ч.</a:t>
                      </a:r>
                    </a:p>
                  </a:txBody>
                  <a:tcPr marL="90000" marR="90000" marT="46774" marB="4677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34 235,2</a:t>
                      </a:r>
                      <a:endParaRPr kumimoji="0" lang="en-US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34 235,2</a:t>
                      </a:r>
                      <a:endParaRPr kumimoji="0" lang="en-US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3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- федеральный бюджет</a:t>
                      </a:r>
                    </a:p>
                  </a:txBody>
                  <a:tcPr marL="90000" marR="90000" marT="46774" marB="4677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29 579,2</a:t>
                      </a:r>
                      <a:endParaRPr kumimoji="0" lang="en-US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29 579,2</a:t>
                      </a:r>
                      <a:endParaRPr kumimoji="0" lang="en-US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7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- областной бюджет</a:t>
                      </a:r>
                    </a:p>
                  </a:txBody>
                  <a:tcPr marL="90000" marR="90000" marT="46774" marB="4677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1 232,5</a:t>
                      </a:r>
                      <a:endParaRPr kumimoji="0" lang="en-US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1 232,5</a:t>
                      </a:r>
                      <a:endParaRPr kumimoji="0" lang="en-US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7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- местный бюджет</a:t>
                      </a:r>
                    </a:p>
                  </a:txBody>
                  <a:tcPr marL="90000" marR="90000" marT="46774" marB="4677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3 423,5</a:t>
                      </a:r>
                      <a:endParaRPr kumimoji="0" lang="en-US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3 423,5</a:t>
                      </a:r>
                      <a:endParaRPr kumimoji="0" lang="en-US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67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419225"/>
            <a:ext cx="31877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68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25" y="3962400"/>
            <a:ext cx="3205163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9" name="Номер слайда 7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52E761E-2B7B-4A6D-BF8E-D4366A94CB52}" type="slidenum">
              <a:rPr lang="ru-RU" altLang="ru-RU"/>
              <a:pPr/>
              <a:t>19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 descr="Карта Борского района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-12000"/>
          </a:blip>
          <a:srcRect/>
          <a:stretch>
            <a:fillRect/>
          </a:stretch>
        </p:blipFill>
        <p:spPr bwMode="auto">
          <a:xfrm>
            <a:off x="468313" y="1773238"/>
            <a:ext cx="3671887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герб Бо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773238"/>
            <a:ext cx="86518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8" name="Rectangle 6"/>
          <p:cNvSpPr>
            <a:spLocks noGrp="1" noChangeArrowheads="1"/>
          </p:cNvSpPr>
          <p:nvPr>
            <p:ph idx="1"/>
          </p:nvPr>
        </p:nvSpPr>
        <p:spPr>
          <a:xfrm>
            <a:off x="468313" y="476250"/>
            <a:ext cx="8423275" cy="431800"/>
          </a:xfrm>
        </p:spPr>
        <p:txBody>
          <a:bodyPr lIns="92075" tIns="46038" rIns="92075" bIns="46038" rtlCol="0">
            <a:norm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/>
              </a:rPr>
              <a:t>ГОРОДСКОЙ ОКРУГ ГОРОД БОР В 2024 ГОДУ</a:t>
            </a:r>
          </a:p>
        </p:txBody>
      </p:sp>
      <p:sp>
        <p:nvSpPr>
          <p:cNvPr id="18437" name="AutoShape 13"/>
          <p:cNvSpPr>
            <a:spLocks noChangeAspect="1" noChangeArrowheads="1"/>
          </p:cNvSpPr>
          <p:nvPr/>
        </p:nvSpPr>
        <p:spPr bwMode="auto">
          <a:xfrm>
            <a:off x="4284663" y="1125538"/>
            <a:ext cx="4464050" cy="503237"/>
          </a:xfrm>
          <a:prstGeom prst="flowChartAlternateProcess">
            <a:avLst/>
          </a:prstGeom>
          <a:noFill/>
          <a:ln w="38100" algn="ctr">
            <a:solidFill>
              <a:srgbClr val="0070C0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eaLnBrk="1" hangingPunct="1"/>
            <a:r>
              <a:rPr lang="ru-RU" altLang="ru-RU" sz="2000" dirty="0">
                <a:solidFill>
                  <a:schemeClr val="tx1"/>
                </a:solidFill>
              </a:rPr>
              <a:t>Площадь - 358,4 тыс. га</a:t>
            </a:r>
          </a:p>
        </p:txBody>
      </p:sp>
      <p:sp>
        <p:nvSpPr>
          <p:cNvPr id="18438" name="AutoShape 15"/>
          <p:cNvSpPr>
            <a:spLocks noChangeAspect="1" noChangeArrowheads="1"/>
          </p:cNvSpPr>
          <p:nvPr/>
        </p:nvSpPr>
        <p:spPr bwMode="auto">
          <a:xfrm>
            <a:off x="4284663" y="1844675"/>
            <a:ext cx="4464050" cy="720725"/>
          </a:xfrm>
          <a:prstGeom prst="flowChartAlternateProcess">
            <a:avLst/>
          </a:prstGeom>
          <a:noFill/>
          <a:ln w="38100" algn="ctr">
            <a:solidFill>
              <a:srgbClr val="0070C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altLang="ru-RU" sz="2000" dirty="0">
                <a:solidFill>
                  <a:schemeClr val="tx1"/>
                </a:solidFill>
              </a:rPr>
              <a:t>Численность населения – </a:t>
            </a:r>
            <a:r>
              <a:rPr lang="ru-RU" altLang="ru-RU" sz="2000" dirty="0" smtClean="0">
                <a:solidFill>
                  <a:schemeClr val="tx1"/>
                </a:solidFill>
              </a:rPr>
              <a:t>117 552 </a:t>
            </a:r>
            <a:r>
              <a:rPr lang="ru-RU" altLang="ru-RU" sz="2000" dirty="0">
                <a:solidFill>
                  <a:schemeClr val="tx1"/>
                </a:solidFill>
              </a:rPr>
              <a:t>чел. </a:t>
            </a:r>
          </a:p>
        </p:txBody>
      </p:sp>
      <p:sp>
        <p:nvSpPr>
          <p:cNvPr id="18439" name="AutoShape 16"/>
          <p:cNvSpPr>
            <a:spLocks noChangeAspect="1" noChangeArrowheads="1"/>
          </p:cNvSpPr>
          <p:nvPr/>
        </p:nvSpPr>
        <p:spPr bwMode="auto">
          <a:xfrm>
            <a:off x="4284663" y="4652963"/>
            <a:ext cx="4464050" cy="936625"/>
          </a:xfrm>
          <a:prstGeom prst="flowChartAlternateProcess">
            <a:avLst/>
          </a:prstGeom>
          <a:noFill/>
          <a:ln w="38100" algn="ctr">
            <a:solidFill>
              <a:srgbClr val="0070C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altLang="ru-RU" sz="2000" dirty="0">
                <a:solidFill>
                  <a:schemeClr val="tx1"/>
                </a:solidFill>
              </a:rPr>
              <a:t>Количество населенных пунктов – 301 (город Бор и 300 сельских населенных пунктов)</a:t>
            </a:r>
          </a:p>
        </p:txBody>
      </p:sp>
      <p:sp>
        <p:nvSpPr>
          <p:cNvPr id="18440" name="AutoShape 17"/>
          <p:cNvSpPr>
            <a:spLocks noChangeAspect="1" noChangeArrowheads="1"/>
          </p:cNvSpPr>
          <p:nvPr/>
        </p:nvSpPr>
        <p:spPr bwMode="auto">
          <a:xfrm>
            <a:off x="4284663" y="5734050"/>
            <a:ext cx="4464050" cy="936625"/>
          </a:xfrm>
          <a:prstGeom prst="flowChartAlternateProcess">
            <a:avLst/>
          </a:prstGeom>
          <a:noFill/>
          <a:ln w="38100" algn="ctr">
            <a:solidFill>
              <a:srgbClr val="0070C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altLang="ru-RU" sz="2000" dirty="0">
                <a:solidFill>
                  <a:schemeClr val="tx1"/>
                </a:solidFill>
              </a:rPr>
              <a:t>Административный центр - город Бор (</a:t>
            </a:r>
            <a:r>
              <a:rPr lang="ru-RU" altLang="ru-RU" sz="2000" dirty="0" smtClean="0">
                <a:solidFill>
                  <a:schemeClr val="tx1"/>
                </a:solidFill>
              </a:rPr>
              <a:t>77 320 </a:t>
            </a:r>
            <a:r>
              <a:rPr lang="ru-RU" altLang="ru-RU" sz="2000" dirty="0">
                <a:solidFill>
                  <a:schemeClr val="tx1"/>
                </a:solidFill>
              </a:rPr>
              <a:t>чел.), находится в 20 км от областного центра</a:t>
            </a:r>
          </a:p>
        </p:txBody>
      </p:sp>
      <p:sp>
        <p:nvSpPr>
          <p:cNvPr id="18441" name="AutoShape 18"/>
          <p:cNvSpPr>
            <a:spLocks noChangeAspect="1" noChangeArrowheads="1"/>
          </p:cNvSpPr>
          <p:nvPr/>
        </p:nvSpPr>
        <p:spPr bwMode="auto">
          <a:xfrm>
            <a:off x="4284663" y="2781300"/>
            <a:ext cx="4464050" cy="720725"/>
          </a:xfrm>
          <a:prstGeom prst="flowChartAlternateProcess">
            <a:avLst/>
          </a:prstGeom>
          <a:noFill/>
          <a:ln w="38100" algn="ctr">
            <a:solidFill>
              <a:srgbClr val="0070C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altLang="ru-RU" sz="2000" dirty="0">
                <a:solidFill>
                  <a:schemeClr val="tx1"/>
                </a:solidFill>
              </a:rPr>
              <a:t>Валовой внутренний продукт – </a:t>
            </a:r>
            <a:r>
              <a:rPr lang="ru-RU" altLang="ru-RU" sz="2000" dirty="0" smtClean="0">
                <a:solidFill>
                  <a:schemeClr val="tx1"/>
                </a:solidFill>
              </a:rPr>
              <a:t>108,4 </a:t>
            </a:r>
            <a:r>
              <a:rPr lang="ru-RU" altLang="ru-RU" sz="2000" dirty="0">
                <a:solidFill>
                  <a:schemeClr val="tx1"/>
                </a:solidFill>
              </a:rPr>
              <a:t>млрд. руб.</a:t>
            </a:r>
          </a:p>
        </p:txBody>
      </p:sp>
      <p:sp>
        <p:nvSpPr>
          <p:cNvPr id="18442" name="AutoShape 19"/>
          <p:cNvSpPr>
            <a:spLocks noChangeAspect="1" noChangeArrowheads="1"/>
          </p:cNvSpPr>
          <p:nvPr/>
        </p:nvSpPr>
        <p:spPr bwMode="auto">
          <a:xfrm>
            <a:off x="4284663" y="3716338"/>
            <a:ext cx="4464050" cy="720725"/>
          </a:xfrm>
          <a:prstGeom prst="flowChartAlternateProcess">
            <a:avLst/>
          </a:prstGeom>
          <a:noFill/>
          <a:ln w="38100" algn="ctr">
            <a:solidFill>
              <a:srgbClr val="0070C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just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altLang="ru-RU" sz="2000" dirty="0">
                <a:solidFill>
                  <a:schemeClr val="tx1"/>
                </a:solidFill>
              </a:rPr>
              <a:t>Инвестиции в основной капитал – </a:t>
            </a:r>
            <a:r>
              <a:rPr lang="ru-RU" altLang="ru-RU" sz="2000" dirty="0" smtClean="0">
                <a:solidFill>
                  <a:schemeClr val="tx1"/>
                </a:solidFill>
              </a:rPr>
              <a:t>9,6 </a:t>
            </a:r>
            <a:r>
              <a:rPr lang="ru-RU" altLang="ru-RU" sz="2000" dirty="0">
                <a:solidFill>
                  <a:schemeClr val="tx1"/>
                </a:solidFill>
              </a:rPr>
              <a:t>млрд. руб.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359B89-7C1C-4259-AEA3-CE9F97111162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06375" y="1119188"/>
            <a:ext cx="5334000" cy="5076825"/>
          </a:xfrm>
        </p:spPr>
        <p:txBody>
          <a:bodyPr/>
          <a:lstStyle/>
          <a:p>
            <a:pPr marL="0" indent="0"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r>
              <a:rPr lang="ru-RU" altLang="ru-RU" sz="1500" b="1" dirty="0">
                <a:cs typeface="Times New Roman" panose="02020603050405020304" pitchFamily="18" charset="0"/>
              </a:rPr>
              <a:t>Реализация проекта по благоустройству </a:t>
            </a:r>
            <a:r>
              <a:rPr lang="ru-RU" altLang="ru-RU" sz="1500" b="1" dirty="0">
                <a:solidFill>
                  <a:srgbClr val="C00000"/>
                </a:solidFill>
                <a:cs typeface="Times New Roman" panose="02020603050405020304" pitchFamily="18" charset="0"/>
              </a:rPr>
              <a:t>Сквера «Аллея ветеранов»</a:t>
            </a:r>
            <a:r>
              <a:rPr lang="ru-RU" altLang="ru-RU" sz="1500" b="1" dirty="0">
                <a:cs typeface="Times New Roman" panose="02020603050405020304" pitchFamily="18" charset="0"/>
              </a:rPr>
              <a:t> позволила улучшить вопросы социальной направленности по следующим направлениям: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500" b="1" dirty="0">
                <a:cs typeface="Times New Roman" panose="02020603050405020304" pitchFamily="18" charset="0"/>
              </a:rPr>
              <a:t>- повышение уровня комфортности проживания населения и привлекательности общественного пространства;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500" b="1" dirty="0">
                <a:cs typeface="Times New Roman" panose="02020603050405020304" pitchFamily="18" charset="0"/>
              </a:rPr>
              <a:t>- связанность и неразрывность прогулочных зон; 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500" b="1" dirty="0">
                <a:cs typeface="Times New Roman" panose="02020603050405020304" pitchFamily="18" charset="0"/>
              </a:rPr>
              <a:t>- создание условий пребывания в вечернее время, формирование зон с привлекательной световой средой;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500" b="1" dirty="0">
                <a:cs typeface="Times New Roman" panose="02020603050405020304" pitchFamily="18" charset="0"/>
              </a:rPr>
              <a:t>- переход на энергоэффективные светодиодные источники света; 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500" b="1" dirty="0">
                <a:cs typeface="Times New Roman" panose="02020603050405020304" pitchFamily="18" charset="0"/>
              </a:rPr>
              <a:t>- патриотическое воспитание молодежи;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500" b="1" dirty="0">
                <a:cs typeface="Times New Roman" panose="02020603050405020304" pitchFamily="18" charset="0"/>
              </a:rPr>
              <a:t>- обеспечение условий для безопасного движения пешеходов;</a:t>
            </a:r>
          </a:p>
          <a:p>
            <a:pPr>
              <a:spcBef>
                <a:spcPct val="0"/>
              </a:spcBef>
              <a:spcAft>
                <a:spcPts val="12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ru-RU" altLang="ru-RU" sz="1500" b="1" dirty="0">
                <a:cs typeface="Times New Roman" panose="02020603050405020304" pitchFamily="18" charset="0"/>
              </a:rPr>
              <a:t>- организация удобной среды для маломобильных групп населения </a:t>
            </a:r>
          </a:p>
        </p:txBody>
      </p:sp>
      <p:sp>
        <p:nvSpPr>
          <p:cNvPr id="367619" name="Rectangle 3"/>
          <p:cNvSpPr>
            <a:spLocks noChangeArrowheads="1"/>
          </p:cNvSpPr>
          <p:nvPr/>
        </p:nvSpPr>
        <p:spPr bwMode="auto">
          <a:xfrm>
            <a:off x="577850" y="609600"/>
            <a:ext cx="8534400" cy="38100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ctr">
              <a:defRPr/>
            </a:pPr>
            <a:r>
              <a:rPr lang="ru-RU" sz="2400" dirty="0">
                <a:solidFill>
                  <a:srgbClr val="C00000"/>
                </a:solidFill>
                <a:ea typeface="+mn-ea"/>
                <a:cs typeface="+mn-cs"/>
              </a:rPr>
              <a:t>Национальный проект «Жилье и городская среда»</a:t>
            </a:r>
          </a:p>
        </p:txBody>
      </p:sp>
      <p:pic>
        <p:nvPicPr>
          <p:cNvPr id="15365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5613" y="3886200"/>
            <a:ext cx="3368675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9738" y="1363663"/>
            <a:ext cx="3384550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Номер слайда 6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D23D190-E207-4395-846C-6C8ABA6A4D17}" type="slidenum">
              <a:rPr lang="ru-RU" altLang="ru-RU"/>
              <a:pPr/>
              <a:t>20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Прямоугольник 4"/>
          <p:cNvSpPr>
            <a:spLocks noChangeArrowheads="1"/>
          </p:cNvSpPr>
          <p:nvPr/>
        </p:nvSpPr>
        <p:spPr bwMode="auto">
          <a:xfrm>
            <a:off x="571472" y="534988"/>
            <a:ext cx="800105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2400" dirty="0">
                <a:solidFill>
                  <a:srgbClr val="990000"/>
                </a:solidFill>
                <a:latin typeface="Times New Roman Cyr"/>
                <a:cs typeface="Times New Roman" panose="02020603050405020304" pitchFamily="18" charset="0"/>
              </a:rPr>
              <a:t>Содержание и развитие объектов благоустройства</a:t>
            </a:r>
          </a:p>
        </p:txBody>
      </p:sp>
      <p:sp>
        <p:nvSpPr>
          <p:cNvPr id="5125" name="Прямоугольник 2"/>
          <p:cNvSpPr>
            <a:spLocks noChangeArrowheads="1"/>
          </p:cNvSpPr>
          <p:nvPr/>
        </p:nvSpPr>
        <p:spPr bwMode="auto">
          <a:xfrm>
            <a:off x="458640" y="1182351"/>
            <a:ext cx="8191822" cy="159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15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Приобретено 201 контейнеров </a:t>
            </a:r>
            <a:r>
              <a:rPr lang="ru-RU" altLang="ru-RU" sz="15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15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ТКО, 16 контейнеров для крупногабаритных отходов </a:t>
            </a:r>
            <a:endParaRPr lang="ru-RU" altLang="ru-RU" sz="1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15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Обустроено 38 контейнерных площадок</a:t>
            </a:r>
            <a:endParaRPr lang="ru-RU" altLang="ru-RU" sz="1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15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Ликвидировано 30 несанкционированных свалок в объеме  5,0 тыс. куб. м.</a:t>
            </a:r>
            <a:endParaRPr lang="ru-RU" altLang="ru-RU" sz="15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altLang="ru-RU" sz="1500" b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41182308"/>
              </p:ext>
            </p:extLst>
          </p:nvPr>
        </p:nvGraphicFramePr>
        <p:xfrm>
          <a:off x="611560" y="4005064"/>
          <a:ext cx="4993135" cy="1541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8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0161"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Показатель</a:t>
                      </a:r>
                      <a:endParaRPr kumimoji="0" lang="en-US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План</a:t>
                      </a: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2024</a:t>
                      </a:r>
                      <a:endParaRPr kumimoji="0" lang="en-US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2024</a:t>
                      </a:r>
                      <a:endParaRPr kumimoji="0" lang="en-US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41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Объем финансирования (тыс.руб.), в т.ч.</a:t>
                      </a:r>
                    </a:p>
                  </a:txBody>
                  <a:tcPr marL="90000" marR="90000" marT="46788" marB="467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18 359,7</a:t>
                      </a:r>
                      <a:endParaRPr kumimoji="0" lang="en-US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Arial Unicode MS" pitchFamily="34" charset="-128"/>
                          <a:cs typeface="Times New Roman" panose="02020603050405020304" pitchFamily="18" charset="0"/>
                        </a:rPr>
                        <a:t>18 176,2</a:t>
                      </a:r>
                      <a:endParaRPr kumimoji="0" lang="en-US" alt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 Unicode MS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0161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областной бюджет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10163,8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9980,3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0161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местный бюджет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8195,9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8195,9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5" marB="4571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Рисунок 4"/>
          <p:cNvPicPr>
            <a:picLocks noChangeAspect="1" noChangeArrowheads="1"/>
          </p:cNvPicPr>
          <p:nvPr/>
        </p:nvPicPr>
        <p:blipFill>
          <a:blip r:embed="rId2" cstate="print"/>
          <a:srcRect l="5411" t="95" r="3757" b="43237"/>
          <a:stretch>
            <a:fillRect/>
          </a:stretch>
        </p:blipFill>
        <p:spPr bwMode="auto">
          <a:xfrm>
            <a:off x="6130218" y="3351008"/>
            <a:ext cx="2520244" cy="158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6"/>
          <p:cNvPicPr>
            <a:picLocks noChangeAspect="1" noChangeArrowheads="1"/>
          </p:cNvPicPr>
          <p:nvPr/>
        </p:nvPicPr>
        <p:blipFill>
          <a:blip r:embed="rId3" cstate="print"/>
          <a:srcRect l="12498" r="11668" b="46667"/>
          <a:stretch>
            <a:fillRect/>
          </a:stretch>
        </p:blipFill>
        <p:spPr bwMode="auto">
          <a:xfrm>
            <a:off x="6130219" y="5106987"/>
            <a:ext cx="2520244" cy="1431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E8FBD-1D53-4ED6-970A-95B11DFCFBC0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969051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571472" y="444180"/>
            <a:ext cx="781159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dirty="0" smtClean="0">
                <a:solidFill>
                  <a:srgbClr val="990000"/>
                </a:solidFill>
                <a:latin typeface="Times New Roman Cyr"/>
                <a:cs typeface="Times New Roman" panose="02020603050405020304" pitchFamily="18" charset="0"/>
              </a:rPr>
              <a:t>Благоустройство </a:t>
            </a:r>
            <a:r>
              <a:rPr lang="ru-RU" altLang="ru-RU" dirty="0">
                <a:solidFill>
                  <a:srgbClr val="990000"/>
                </a:solidFill>
                <a:latin typeface="Times New Roman Cyr"/>
                <a:cs typeface="Times New Roman" panose="02020603050405020304" pitchFamily="18" charset="0"/>
              </a:rPr>
              <a:t>сельских </a:t>
            </a:r>
            <a:r>
              <a:rPr lang="ru-RU" altLang="ru-RU" dirty="0" smtClean="0">
                <a:solidFill>
                  <a:srgbClr val="990000"/>
                </a:solidFill>
                <a:latin typeface="Times New Roman Cyr"/>
                <a:cs typeface="Times New Roman" panose="02020603050405020304" pitchFamily="18" charset="0"/>
              </a:rPr>
              <a:t>территорий 2024 год</a:t>
            </a:r>
            <a:endParaRPr lang="ru-RU" altLang="ru-RU" dirty="0">
              <a:solidFill>
                <a:srgbClr val="990000"/>
              </a:solidFill>
              <a:latin typeface="Times New Roman Cyr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785786" y="2000240"/>
          <a:ext cx="7818663" cy="2612028"/>
        </p:xfrm>
        <a:graphic>
          <a:graphicData uri="http://schemas.openxmlformats.org/drawingml/2006/table">
            <a:tbl>
              <a:tblPr/>
              <a:tblGrid>
                <a:gridCol w="4133930"/>
                <a:gridCol w="1326233"/>
                <a:gridCol w="1179250"/>
                <a:gridCol w="1179250"/>
              </a:tblGrid>
              <a:tr h="5646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Показатель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6793" marR="6793" marT="6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2022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6793" marR="6793" marT="6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2023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6793" marR="6793" marT="6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2024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6793" marR="6793" marT="6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20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Количество проектов на территориях (шт.)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6793" marR="6793" marT="67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4  (4 ТО)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1" u="none" strike="noStrike" dirty="0" smtClean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12</a:t>
                      </a:r>
                      <a:r>
                        <a:rPr lang="ru-RU" sz="1400" b="0" i="1" u="none" strike="noStrike" baseline="0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 (</a:t>
                      </a:r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6 ТО)</a:t>
                      </a:r>
                    </a:p>
                    <a:p>
                      <a:pPr algn="ctr" fontAlgn="ctr"/>
                      <a:endParaRPr lang="ru-RU" sz="1400" b="0" i="1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13 (6 ТО)</a:t>
                      </a:r>
                      <a:endParaRPr lang="ru-RU" sz="1400" b="0" i="1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66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Объем финансирования (тыс.руб.),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 в т.ч.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6 068,3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13 731,5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20 516,3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88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-федеральный бюджет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2 279,7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6 316,9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1 943,1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788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-областной бюджет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1 415,9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1 497,1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7 326,9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31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-местный бюджет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2 042,3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4 495,5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8 843,0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49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-средства населения и спонсоров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330,4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1422,0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 Cyr"/>
                        </a:rPr>
                        <a:t>2 403,3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 Cyr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71472" y="4500570"/>
            <a:ext cx="6715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rgbClr val="0000CC"/>
                </a:solidFill>
                <a:latin typeface="Times New Roman Cyr"/>
              </a:rPr>
              <a:t>д. </a:t>
            </a:r>
            <a:r>
              <a:rPr lang="ru-RU" sz="1600" b="0" dirty="0" err="1" smtClean="0">
                <a:solidFill>
                  <a:srgbClr val="0000CC"/>
                </a:solidFill>
                <a:latin typeface="Times New Roman Cyr"/>
              </a:rPr>
              <a:t>Шерстнево</a:t>
            </a:r>
            <a:endParaRPr lang="ru-RU" sz="1600" b="0" dirty="0" smtClean="0">
              <a:solidFill>
                <a:srgbClr val="0000CC"/>
              </a:solidFill>
              <a:latin typeface="Times New Roman Cyr"/>
            </a:endParaRPr>
          </a:p>
          <a:p>
            <a:r>
              <a:rPr lang="ru-RU" sz="1600" b="0" dirty="0" smtClean="0">
                <a:solidFill>
                  <a:srgbClr val="990000"/>
                </a:solidFill>
                <a:latin typeface="Times New Roman Cyr"/>
              </a:rPr>
              <a:t>до                                                                   после</a:t>
            </a:r>
            <a:endParaRPr lang="ru-RU" sz="1600" dirty="0">
              <a:solidFill>
                <a:srgbClr val="99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E8FBD-1D53-4ED6-970A-95B11DFCFBC0}" type="slidenum">
              <a:rPr lang="ru-RU" altLang="ru-RU" smtClean="0"/>
              <a:pPr>
                <a:defRPr/>
              </a:pPr>
              <a:t>22</a:t>
            </a:fld>
            <a:endParaRPr lang="ru-RU" alt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811102"/>
            <a:ext cx="2928958" cy="191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786322"/>
            <a:ext cx="3000396" cy="1929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785786" y="857232"/>
            <a:ext cx="77867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50000"/>
              </a:lnSpc>
            </a:pPr>
            <a:r>
              <a:rPr lang="ru-RU" sz="1600" b="0" dirty="0" smtClean="0">
                <a:solidFill>
                  <a:srgbClr val="000000"/>
                </a:solidFill>
                <a:latin typeface="Times New Roman Cyr"/>
              </a:rPr>
              <a:t>Реализовано 13 проектов на территории 6 территориальных отделов (ТО):</a:t>
            </a:r>
          </a:p>
          <a:p>
            <a:pPr fontAlgn="ctr">
              <a:lnSpc>
                <a:spcPct val="150000"/>
              </a:lnSpc>
            </a:pPr>
            <a:r>
              <a:rPr lang="ru-RU" sz="1600" b="0" dirty="0" smtClean="0">
                <a:solidFill>
                  <a:srgbClr val="000000"/>
                </a:solidFill>
                <a:latin typeface="Times New Roman Cyr"/>
              </a:rPr>
              <a:t>-монтаж уличного освещения, протяженностью 750 м.</a:t>
            </a:r>
          </a:p>
          <a:p>
            <a:pPr fontAlgn="ctr">
              <a:lnSpc>
                <a:spcPct val="150000"/>
              </a:lnSpc>
            </a:pPr>
            <a:r>
              <a:rPr lang="ru-RU" sz="1600" b="0" dirty="0" smtClean="0">
                <a:solidFill>
                  <a:srgbClr val="000000"/>
                </a:solidFill>
                <a:latin typeface="Times New Roman Cyr"/>
              </a:rPr>
              <a:t>-ремонт автомобильных дорог, общей площадью 7 453 кв.м.</a:t>
            </a:r>
            <a:endParaRPr lang="ru-RU" sz="1600" b="0" dirty="0">
              <a:solidFill>
                <a:srgbClr val="000000"/>
              </a:solidFill>
              <a:latin typeface="Times New Roman Cyr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66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714348" y="444180"/>
            <a:ext cx="7668719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dirty="0" smtClean="0">
                <a:solidFill>
                  <a:srgbClr val="990000"/>
                </a:solidFill>
                <a:latin typeface="Times New Roman Cyr"/>
                <a:cs typeface="Times New Roman" panose="02020603050405020304" pitchFamily="18" charset="0"/>
              </a:rPr>
              <a:t>Благоустройство </a:t>
            </a:r>
            <a:r>
              <a:rPr lang="ru-RU" altLang="ru-RU" dirty="0">
                <a:solidFill>
                  <a:srgbClr val="990000"/>
                </a:solidFill>
                <a:latin typeface="Times New Roman Cyr"/>
                <a:cs typeface="Times New Roman" panose="02020603050405020304" pitchFamily="18" charset="0"/>
              </a:rPr>
              <a:t>сельских </a:t>
            </a:r>
            <a:r>
              <a:rPr lang="ru-RU" altLang="ru-RU" dirty="0" smtClean="0">
                <a:solidFill>
                  <a:srgbClr val="990000"/>
                </a:solidFill>
                <a:latin typeface="Times New Roman Cyr"/>
                <a:cs typeface="Times New Roman" panose="02020603050405020304" pitchFamily="18" charset="0"/>
              </a:rPr>
              <a:t>территорий 2024 год</a:t>
            </a:r>
            <a:endParaRPr lang="ru-RU" altLang="ru-RU" dirty="0">
              <a:solidFill>
                <a:srgbClr val="990000"/>
              </a:solidFill>
              <a:latin typeface="Times New Roman Cyr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728" y="928670"/>
            <a:ext cx="6500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rgbClr val="0000CC"/>
                </a:solidFill>
                <a:latin typeface="Times New Roman Cyr"/>
              </a:rPr>
              <a:t>с. Линда </a:t>
            </a:r>
          </a:p>
          <a:p>
            <a:r>
              <a:rPr lang="ru-RU" sz="1600" b="0" dirty="0" smtClean="0">
                <a:solidFill>
                  <a:srgbClr val="0000CC"/>
                </a:solidFill>
                <a:latin typeface="Times New Roman Cyr"/>
              </a:rPr>
              <a:t>ул. Тихая                                                                   ул. М.Горького     </a:t>
            </a:r>
          </a:p>
          <a:p>
            <a:endParaRPr lang="ru-RU" sz="1600" dirty="0">
              <a:solidFill>
                <a:srgbClr val="99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E8FBD-1D53-4ED6-970A-95B11DFCFBC0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71612"/>
            <a:ext cx="2609863" cy="202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3643314"/>
            <a:ext cx="2086022" cy="2843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571612"/>
            <a:ext cx="183808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970" y="3714752"/>
            <a:ext cx="186249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066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Прямоугольник 4"/>
          <p:cNvSpPr>
            <a:spLocks noChangeArrowheads="1"/>
          </p:cNvSpPr>
          <p:nvPr/>
        </p:nvSpPr>
        <p:spPr bwMode="auto">
          <a:xfrm>
            <a:off x="571472" y="444180"/>
            <a:ext cx="7811595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dirty="0" smtClean="0">
                <a:solidFill>
                  <a:srgbClr val="990000"/>
                </a:solidFill>
                <a:latin typeface="Times New Roman Cyr"/>
                <a:cs typeface="Times New Roman" panose="02020603050405020304" pitchFamily="18" charset="0"/>
              </a:rPr>
              <a:t>Благоустройство </a:t>
            </a:r>
            <a:r>
              <a:rPr lang="ru-RU" altLang="ru-RU" dirty="0">
                <a:solidFill>
                  <a:srgbClr val="990000"/>
                </a:solidFill>
                <a:latin typeface="Times New Roman Cyr"/>
                <a:cs typeface="Times New Roman" panose="02020603050405020304" pitchFamily="18" charset="0"/>
              </a:rPr>
              <a:t>сельских </a:t>
            </a:r>
            <a:r>
              <a:rPr lang="ru-RU" altLang="ru-RU" dirty="0" smtClean="0">
                <a:solidFill>
                  <a:srgbClr val="990000"/>
                </a:solidFill>
                <a:latin typeface="Times New Roman Cyr"/>
                <a:cs typeface="Times New Roman" panose="02020603050405020304" pitchFamily="18" charset="0"/>
              </a:rPr>
              <a:t>территорий 2024 год</a:t>
            </a:r>
            <a:endParaRPr lang="ru-RU" altLang="ru-RU" dirty="0">
              <a:solidFill>
                <a:srgbClr val="990000"/>
              </a:solidFill>
              <a:latin typeface="Times New Roman Cyr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6248" y="1142984"/>
            <a:ext cx="15001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rgbClr val="0000CC"/>
                </a:solidFill>
                <a:latin typeface="Times New Roman Cyr"/>
              </a:rPr>
              <a:t>д. </a:t>
            </a:r>
            <a:r>
              <a:rPr lang="ru-RU" sz="1600" b="0" dirty="0" err="1" smtClean="0">
                <a:solidFill>
                  <a:srgbClr val="0000CC"/>
                </a:solidFill>
                <a:latin typeface="Times New Roman Cyr"/>
              </a:rPr>
              <a:t>Варначево</a:t>
            </a:r>
            <a:r>
              <a:rPr lang="ru-RU" sz="1600" b="0" dirty="0" smtClean="0">
                <a:solidFill>
                  <a:srgbClr val="990000"/>
                </a:solidFill>
                <a:latin typeface="Times New Roman Cyr"/>
              </a:rPr>
              <a:t>                                                         </a:t>
            </a:r>
            <a:endParaRPr lang="ru-RU" sz="1600" dirty="0">
              <a:solidFill>
                <a:srgbClr val="99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4810" y="3786190"/>
            <a:ext cx="1428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0" dirty="0" smtClean="0">
                <a:solidFill>
                  <a:srgbClr val="0000CC"/>
                </a:solidFill>
                <a:latin typeface="Times New Roman Cyr"/>
              </a:rPr>
              <a:t>д. Савино</a:t>
            </a:r>
            <a:r>
              <a:rPr lang="ru-RU" sz="1600" b="0" dirty="0" smtClean="0">
                <a:solidFill>
                  <a:srgbClr val="990000"/>
                </a:solidFill>
                <a:latin typeface="Times New Roman Cyr"/>
              </a:rPr>
              <a:t>                                                         </a:t>
            </a:r>
            <a:endParaRPr lang="ru-RU" sz="1600" dirty="0">
              <a:solidFill>
                <a:srgbClr val="990000"/>
              </a:solidFill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E8FBD-1D53-4ED6-970A-95B11DFCFBC0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5" y="1714488"/>
            <a:ext cx="291411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9972" y="1714487"/>
            <a:ext cx="2903928" cy="1938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42" y="4429132"/>
            <a:ext cx="292895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4429132"/>
            <a:ext cx="285752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066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Прямоугольник 4"/>
          <p:cNvSpPr>
            <a:spLocks noChangeArrowheads="1"/>
          </p:cNvSpPr>
          <p:nvPr/>
        </p:nvSpPr>
        <p:spPr bwMode="auto">
          <a:xfrm>
            <a:off x="571472" y="534988"/>
            <a:ext cx="8001055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2400" dirty="0">
                <a:solidFill>
                  <a:srgbClr val="990000"/>
                </a:solidFill>
                <a:latin typeface="Times New Roman Cyr"/>
                <a:cs typeface="Times New Roman" panose="02020603050405020304" pitchFamily="18" charset="0"/>
              </a:rPr>
              <a:t>Содержание и развитие объектов </a:t>
            </a:r>
            <a:r>
              <a:rPr lang="ru-RU" altLang="ru-RU" sz="2400" dirty="0" smtClean="0">
                <a:solidFill>
                  <a:srgbClr val="990000"/>
                </a:solidFill>
                <a:latin typeface="Times New Roman Cyr"/>
                <a:cs typeface="Times New Roman" panose="02020603050405020304" pitchFamily="18" charset="0"/>
              </a:rPr>
              <a:t>дорожного хозяйства</a:t>
            </a:r>
            <a:endParaRPr lang="ru-RU" altLang="ru-RU" sz="2400" dirty="0">
              <a:solidFill>
                <a:srgbClr val="990000"/>
              </a:solidFill>
              <a:latin typeface="Times New Roman Cyr"/>
              <a:cs typeface="Times New Roman" panose="02020603050405020304" pitchFamily="18" charset="0"/>
            </a:endParaRPr>
          </a:p>
        </p:txBody>
      </p:sp>
      <p:sp>
        <p:nvSpPr>
          <p:cNvPr id="5125" name="Прямоугольник 2"/>
          <p:cNvSpPr>
            <a:spLocks noChangeArrowheads="1"/>
          </p:cNvSpPr>
          <p:nvPr/>
        </p:nvSpPr>
        <p:spPr bwMode="auto">
          <a:xfrm>
            <a:off x="500034" y="1124745"/>
            <a:ext cx="8191822" cy="1458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ru-RU" altLang="ru-RU" sz="1400" b="0" dirty="0" smtClean="0">
                <a:latin typeface="Times New Roman Cyr"/>
                <a:cs typeface="Times New Roman" panose="02020603050405020304" pitchFamily="18" charset="0"/>
              </a:rPr>
              <a:t>В рамках МП «Содержание и развитие дорожного хозяйства городского округа г.Бор:</a:t>
            </a:r>
          </a:p>
          <a:p>
            <a:pPr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1400" b="0" dirty="0" smtClean="0">
                <a:latin typeface="Times New Roman Cyr"/>
                <a:cs typeface="Times New Roman" panose="02020603050405020304" pitchFamily="18" charset="0"/>
              </a:rPr>
              <a:t>Содержится 1 198,2 км дорог</a:t>
            </a:r>
            <a:endParaRPr lang="ru-RU" altLang="ru-RU" sz="1400" b="0" dirty="0">
              <a:latin typeface="Times New Roman Cyr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1400" b="0" dirty="0" smtClean="0">
                <a:latin typeface="Times New Roman Cyr"/>
                <a:cs typeface="Times New Roman" panose="02020603050405020304" pitchFamily="18" charset="0"/>
              </a:rPr>
              <a:t>Отремонтировано 181,2 тыс.кв.м. дорог общего пользования</a:t>
            </a:r>
            <a:endParaRPr lang="ru-RU" altLang="ru-RU" sz="1400" b="0" dirty="0">
              <a:latin typeface="Times New Roman Cyr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altLang="ru-RU" sz="1400" b="0" dirty="0" smtClean="0">
                <a:latin typeface="Times New Roman Cyr"/>
                <a:cs typeface="Times New Roman" panose="02020603050405020304" pitchFamily="18" charset="0"/>
              </a:rPr>
              <a:t>Выполнено 12  мероприятий по совершенствованию организации движения и проведено 8 мероприятий по профилактике детского дорожно-транспортного травматизма</a:t>
            </a:r>
            <a:endParaRPr lang="ru-RU" altLang="ru-RU" sz="1400" b="0" dirty="0">
              <a:latin typeface="Times New Roman Cyr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E8FBD-1D53-4ED6-970A-95B11DFCFBC0}" type="slidenum">
              <a:rPr lang="ru-RU" altLang="ru-RU" smtClean="0"/>
              <a:pPr>
                <a:defRPr/>
              </a:pPr>
              <a:t>25</a:t>
            </a:fld>
            <a:endParaRPr lang="ru-RU" alt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11561" y="2564903"/>
          <a:ext cx="7603776" cy="1970704"/>
        </p:xfrm>
        <a:graphic>
          <a:graphicData uri="http://schemas.openxmlformats.org/drawingml/2006/table">
            <a:tbl>
              <a:tblPr/>
              <a:tblGrid>
                <a:gridCol w="3584638"/>
                <a:gridCol w="1412130"/>
                <a:gridCol w="1303504"/>
                <a:gridCol w="1303504"/>
              </a:tblGrid>
              <a:tr h="382783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Мероприятия по ремонту дорог общего пользования, тротуаров и дворовых территорий</a:t>
                      </a:r>
                    </a:p>
                  </a:txBody>
                  <a:tcPr marL="9108" marR="9108" marT="9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7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Показатель</a:t>
                      </a:r>
                    </a:p>
                  </a:txBody>
                  <a:tcPr marL="9108" marR="9108" marT="9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2022 год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2023 год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 год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3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Площадь отремонтированных дорог (тыс. кв.м.)</a:t>
                      </a:r>
                    </a:p>
                  </a:txBody>
                  <a:tcPr marL="9108" marR="9108" marT="9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100,5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165,9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181,2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7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Объем финансирования (</a:t>
                      </a:r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тыс.руб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),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в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том числе:</a:t>
                      </a:r>
                    </a:p>
                  </a:txBody>
                  <a:tcPr marL="9108" marR="9108" marT="9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100 429,2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191 960,1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252 759,6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7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Областной бюджет</a:t>
                      </a:r>
                    </a:p>
                  </a:txBody>
                  <a:tcPr marL="9108" marR="9108" marT="9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48 607,7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99 758,0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130 069,0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7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Местный бюджет</a:t>
                      </a:r>
                    </a:p>
                  </a:txBody>
                  <a:tcPr marL="9108" marR="9108" marT="91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51 821,5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92 202,1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122 690,6</a:t>
                      </a:r>
                    </a:p>
                  </a:txBody>
                  <a:tcPr marL="9108" marR="9108" marT="91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266" name="Picture 2" descr="D:\obmen_lapteva\2025\фото иниц дороги 2024 год\7-я жр Пичугино 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4786321"/>
            <a:ext cx="2958774" cy="1771381"/>
          </a:xfrm>
          <a:prstGeom prst="rect">
            <a:avLst/>
          </a:prstGeom>
          <a:noFill/>
        </p:spPr>
      </p:pic>
      <p:pic>
        <p:nvPicPr>
          <p:cNvPr id="11267" name="Picture 3" descr="D:\obmen_lapteva\2025\фото иниц дороги 2024 год\дороги Пичугино ул.7-я 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4786322"/>
            <a:ext cx="2783169" cy="179647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03848" y="4581128"/>
            <a:ext cx="31541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srgbClr val="0000CC"/>
                </a:solidFill>
                <a:latin typeface="Times New Roman Cyr"/>
              </a:rPr>
              <a:t>ж.р. </a:t>
            </a:r>
            <a:r>
              <a:rPr lang="ru-RU" sz="1200" dirty="0" err="1" smtClean="0">
                <a:solidFill>
                  <a:srgbClr val="0000CC"/>
                </a:solidFill>
                <a:latin typeface="Times New Roman Cyr"/>
              </a:rPr>
              <a:t>Пичугино</a:t>
            </a:r>
            <a:r>
              <a:rPr lang="ru-RU" sz="1200" dirty="0" smtClean="0">
                <a:solidFill>
                  <a:srgbClr val="0000CC"/>
                </a:solidFill>
                <a:latin typeface="Times New Roman Cyr"/>
              </a:rPr>
              <a:t>, 7-я улица</a:t>
            </a:r>
            <a:endParaRPr lang="ru-RU" sz="1200" dirty="0">
              <a:solidFill>
                <a:srgbClr val="0000CC"/>
              </a:solidFill>
              <a:latin typeface="Times New Roman Cyr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9051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E8FBD-1D53-4ED6-970A-95B11DFCFBC0}" type="slidenum">
              <a:rPr lang="ru-RU" altLang="ru-RU" smtClean="0"/>
              <a:pPr>
                <a:defRPr/>
              </a:pPr>
              <a:t>26</a:t>
            </a:fld>
            <a:endParaRPr lang="ru-RU" alt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5537" y="1340772"/>
          <a:ext cx="8352927" cy="5007542"/>
        </p:xfrm>
        <a:graphic>
          <a:graphicData uri="http://schemas.openxmlformats.org/drawingml/2006/table">
            <a:tbl>
              <a:tblPr/>
              <a:tblGrid>
                <a:gridCol w="2639461"/>
                <a:gridCol w="1126599"/>
                <a:gridCol w="1126599"/>
                <a:gridCol w="1211341"/>
                <a:gridCol w="1170612"/>
                <a:gridCol w="1078315"/>
              </a:tblGrid>
              <a:tr h="10482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расходов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Фактические расходы за 2023 год, тыс.рублей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Первоначальный бюджет 2024, тыс.рублей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Фактические расходы за 2024год, тыс.рублей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Темп роста расходов бюджета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2024г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к расходам 2023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г,%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Темп роста расходов бюджета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2024г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к первоначальному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плану,%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Итого расходов: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6 487 382,6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6 065 691,0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6 990 589,6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107,8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115,2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</a:tr>
              <a:tr h="246656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7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ОБЩЕГОСУДАРСТВЕННЫЕ ВОПРОСЫ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316 282,2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340 611,0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362 726,0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114,7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106,5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9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114 264,0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121 942,1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127 238,4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111,4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104,3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6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НАЦИОНАЛЬНАЯ ЭКОНОМИКА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607 579,3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293 751,0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445 907,7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73,4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151,8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ЖИЛИЩНО-КОММУНАЛЬНОЕ ХОЗЯЙСТВО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1 148 381,0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639 883,6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833 109,7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72,5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130,2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6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3 572 862,5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3 965 525,5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4 403 058,4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123,2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111,0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6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КУЛЬТУРА, КИНЕМАТОГРАФИЯ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285 272,1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273 374,3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329 696,9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115,6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120,6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6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СОЦИАЛЬНАЯ ПОЛИТИКА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164 033,4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163 929,2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174 995,6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106,7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106,8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6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ФИЗИЧЕСКАЯ КУЛЬТУРА И СПОРТ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258 730,4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223 515,5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286 228,1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110,6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128,1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9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СРЕДСТВА МАССОВОЙ ИНФОРМАЦИИ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19 800,8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26 158,8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27 451,7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138,6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104,9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9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ОБСЛУЖИВАНИЕ ГОСУДАРСТВЕННОГО (МУНИЦИПАЛЬНОГО) ДОЛГА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177,0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17 000,0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177,0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F1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100,0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142976" y="428604"/>
            <a:ext cx="7000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990000"/>
                </a:solidFill>
                <a:latin typeface="Times New Roman Cyr"/>
                <a:cs typeface="Arial" pitchFamily="34" charset="0"/>
              </a:rPr>
              <a:t>Сведения о расходах бюджета в разрезе функциональной структуры</a:t>
            </a:r>
            <a:endParaRPr lang="ru-RU" dirty="0">
              <a:solidFill>
                <a:srgbClr val="990000"/>
              </a:solidFill>
              <a:latin typeface="Times New Roman Cyr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idx="1"/>
          </p:nvPr>
        </p:nvSpPr>
        <p:spPr>
          <a:xfrm>
            <a:off x="468312" y="457852"/>
            <a:ext cx="8423275" cy="358775"/>
          </a:xfrm>
        </p:spPr>
        <p:txBody>
          <a:bodyPr lIns="92075" tIns="46038" rIns="92075" bIns="46038" rtlCol="0">
            <a:normAutofit lnSpcReduction="10000"/>
          </a:bodyPr>
          <a:lstStyle/>
          <a:p>
            <a:pPr marL="0" indent="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 Cyr"/>
              </a:rPr>
              <a:t>МУНИЦИПАЛЬНЫЙ ДОЛГ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="" xmlns:p14="http://schemas.microsoft.com/office/powerpoint/2010/main" val="2184245435"/>
              </p:ext>
            </p:extLst>
          </p:nvPr>
        </p:nvGraphicFramePr>
        <p:xfrm>
          <a:off x="107504" y="1124744"/>
          <a:ext cx="4426074" cy="5617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2984737164"/>
              </p:ext>
            </p:extLst>
          </p:nvPr>
        </p:nvGraphicFramePr>
        <p:xfrm>
          <a:off x="4679950" y="1196752"/>
          <a:ext cx="4361688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359B89-7C1C-4259-AEA3-CE9F97111162}" type="slidenum">
              <a:rPr lang="ru-RU" altLang="ru-RU" smtClean="0"/>
              <a:pPr>
                <a:defRPr/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583398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23850" y="1052513"/>
            <a:ext cx="8497888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altLang="ru-RU" sz="2800" dirty="0">
                <a:solidFill>
                  <a:srgbClr val="990000"/>
                </a:solidFill>
                <a:latin typeface="Times New Roman Cyr"/>
              </a:rPr>
              <a:t>Исполнение бюджета городского округа город Бор за </a:t>
            </a:r>
            <a:r>
              <a:rPr lang="ru-RU" altLang="ru-RU" sz="2800" dirty="0" smtClean="0">
                <a:solidFill>
                  <a:srgbClr val="990000"/>
                </a:solidFill>
                <a:latin typeface="Times New Roman Cyr"/>
              </a:rPr>
              <a:t>2024 </a:t>
            </a:r>
            <a:r>
              <a:rPr lang="ru-RU" altLang="ru-RU" sz="2800" dirty="0">
                <a:solidFill>
                  <a:srgbClr val="990000"/>
                </a:solidFill>
                <a:latin typeface="Times New Roman Cyr"/>
              </a:rPr>
              <a:t>год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4500563" y="2636838"/>
            <a:ext cx="439261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r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altLang="ru-RU" sz="2000">
                <a:solidFill>
                  <a:schemeClr val="tx1"/>
                </a:solidFill>
              </a:rPr>
              <a:t>тыс. руб.</a:t>
            </a:r>
            <a:r>
              <a:rPr lang="ru-RU" altLang="ru-RU" sz="1800" b="0">
                <a:solidFill>
                  <a:schemeClr val="tx1"/>
                </a:solidFill>
              </a:rPr>
              <a:t> </a:t>
            </a:r>
            <a:endParaRPr lang="ru-RU" altLang="ru-RU" sz="1800">
              <a:solidFill>
                <a:schemeClr val="tx1"/>
              </a:solidFill>
            </a:endParaRPr>
          </a:p>
        </p:txBody>
      </p:sp>
      <p:graphicFrame>
        <p:nvGraphicFramePr>
          <p:cNvPr id="393220" name="Group 4"/>
          <p:cNvGraphicFramePr>
            <a:graphicFrameLocks noGrp="1"/>
          </p:cNvGraphicFramePr>
          <p:nvPr>
            <p:ph/>
            <p:extLst>
              <p:ext uri="{D42A27DB-BD31-4B8C-83A1-F6EECF244321}">
                <p14:modId xmlns="" xmlns:p14="http://schemas.microsoft.com/office/powerpoint/2010/main" val="2338713614"/>
              </p:ext>
            </p:extLst>
          </p:nvPr>
        </p:nvGraphicFramePr>
        <p:xfrm>
          <a:off x="468313" y="3284538"/>
          <a:ext cx="8424862" cy="3013075"/>
        </p:xfrm>
        <a:graphic>
          <a:graphicData uri="http://schemas.openxmlformats.org/drawingml/2006/table">
            <a:tbl>
              <a:tblPr/>
              <a:tblGrid>
                <a:gridCol w="42132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116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92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7 432 962,4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04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 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6 990 589,6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0338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Профицит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(превышение доходов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над расходами)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5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442 372,8</a:t>
                      </a:r>
                      <a:endParaRPr lang="ru-RU" sz="25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F4B942-9DED-46AC-B8E1-7680155ACB2D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500034" y="428604"/>
            <a:ext cx="82915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dirty="0">
                <a:solidFill>
                  <a:srgbClr val="990000"/>
                </a:solidFill>
                <a:latin typeface="Times New Roman Cyr"/>
              </a:rPr>
              <a:t>ДОХОДЫ</a:t>
            </a:r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3214678" y="928670"/>
            <a:ext cx="19431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r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altLang="ru-RU" sz="1800" dirty="0">
                <a:solidFill>
                  <a:schemeClr val="tx2"/>
                </a:solidFill>
              </a:rPr>
              <a:t>тыс. руб.</a:t>
            </a:r>
            <a:r>
              <a:rPr lang="ru-RU" altLang="ru-RU" sz="1800" b="0" dirty="0">
                <a:solidFill>
                  <a:schemeClr val="tx2"/>
                </a:solidFill>
              </a:rPr>
              <a:t> </a:t>
            </a:r>
            <a:endParaRPr lang="ru-RU" altLang="ru-RU" sz="1800" dirty="0">
              <a:solidFill>
                <a:schemeClr val="tx2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="" xmlns:p14="http://schemas.microsoft.com/office/powerpoint/2010/main" val="2016703527"/>
              </p:ext>
            </p:extLst>
          </p:nvPr>
        </p:nvGraphicFramePr>
        <p:xfrm>
          <a:off x="504738" y="920094"/>
          <a:ext cx="8286808" cy="5786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F4B942-9DED-46AC-B8E1-7680155ACB2D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 txBox="1">
            <a:spLocks noChangeArrowheads="1"/>
          </p:cNvSpPr>
          <p:nvPr/>
        </p:nvSpPr>
        <p:spPr bwMode="auto">
          <a:xfrm>
            <a:off x="714348" y="404813"/>
            <a:ext cx="8001055" cy="431800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ru-RU" altLang="ru-RU" sz="2400" kern="0" dirty="0" smtClean="0">
                <a:solidFill>
                  <a:srgbClr val="990000"/>
                </a:solidFill>
                <a:latin typeface="Times New Roman Cyr"/>
              </a:rPr>
              <a:t>Динамика изменения доходной части (в тыс. руб.)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3663212665"/>
              </p:ext>
            </p:extLst>
          </p:nvPr>
        </p:nvGraphicFramePr>
        <p:xfrm>
          <a:off x="357158" y="928670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F4B942-9DED-46AC-B8E1-7680155ACB2D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357159" y="333375"/>
            <a:ext cx="867889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eaLnBrk="1" hangingPunct="1"/>
            <a:r>
              <a:rPr lang="ru-RU" altLang="ru-RU" dirty="0">
                <a:solidFill>
                  <a:srgbClr val="990000"/>
                </a:solidFill>
                <a:latin typeface="Times New Roman Cyr"/>
              </a:rPr>
              <a:t>Структура налоговых и неналоговых доходов бюджета городского округа город Бор в </a:t>
            </a:r>
            <a:r>
              <a:rPr lang="ru-RU" altLang="ru-RU" dirty="0" smtClean="0">
                <a:solidFill>
                  <a:srgbClr val="990000"/>
                </a:solidFill>
                <a:latin typeface="Times New Roman Cyr"/>
              </a:rPr>
              <a:t>2024 </a:t>
            </a:r>
            <a:r>
              <a:rPr lang="ru-RU" altLang="ru-RU" dirty="0">
                <a:solidFill>
                  <a:srgbClr val="990000"/>
                </a:solidFill>
                <a:latin typeface="Times New Roman Cyr"/>
              </a:rPr>
              <a:t>году, в тыс. руб.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3148517917"/>
              </p:ext>
            </p:extLst>
          </p:nvPr>
        </p:nvGraphicFramePr>
        <p:xfrm>
          <a:off x="214282" y="1214422"/>
          <a:ext cx="8786874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F4B942-9DED-46AC-B8E1-7680155ACB2D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5" name="Line 22"/>
          <p:cNvSpPr>
            <a:spLocks noChangeShapeType="1"/>
          </p:cNvSpPr>
          <p:nvPr/>
        </p:nvSpPr>
        <p:spPr bwMode="auto">
          <a:xfrm rot="-360000" flipV="1">
            <a:off x="2168826" y="2786058"/>
            <a:ext cx="45719" cy="500066"/>
          </a:xfrm>
          <a:prstGeom prst="line">
            <a:avLst/>
          </a:prstGeom>
          <a:noFill/>
          <a:ln w="3810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14481" y="928670"/>
            <a:ext cx="6000792" cy="6429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Всего расходов за </a:t>
            </a:r>
            <a:r>
              <a:rPr lang="ru-RU" alt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20</a:t>
            </a:r>
            <a:r>
              <a:rPr lang="en-US" alt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  <a:r>
              <a:rPr lang="ru-RU" alt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4 </a:t>
            </a:r>
            <a:r>
              <a:rPr lang="ru-RU" alt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год </a:t>
            </a:r>
          </a:p>
          <a:p>
            <a:pPr algn="ctr" eaLnBrk="1" hangingPunct="1">
              <a:defRPr/>
            </a:pPr>
            <a:r>
              <a:rPr lang="ru-RU" alt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6</a:t>
            </a:r>
            <a:r>
              <a:rPr lang="ru-RU" alt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990 589,6 </a:t>
            </a:r>
            <a:r>
              <a:rPr lang="ru-RU" alt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2" name="Скругленный прямоугольник 10"/>
          <p:cNvSpPr/>
          <p:nvPr/>
        </p:nvSpPr>
        <p:spPr>
          <a:xfrm>
            <a:off x="785786" y="1857364"/>
            <a:ext cx="3286148" cy="10001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Программные расходы</a:t>
            </a:r>
          </a:p>
          <a:p>
            <a:pPr algn="ctr" eaLnBrk="1" hangingPunct="1"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муниципальных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программы)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10"/>
          <p:cNvSpPr/>
          <p:nvPr/>
        </p:nvSpPr>
        <p:spPr>
          <a:xfrm>
            <a:off x="5500694" y="1857364"/>
            <a:ext cx="3079896" cy="92869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Непрограммные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расходы</a:t>
            </a:r>
          </a:p>
        </p:txBody>
      </p:sp>
      <p:sp>
        <p:nvSpPr>
          <p:cNvPr id="21515" name="Line 12"/>
          <p:cNvSpPr>
            <a:spLocks noChangeShapeType="1"/>
          </p:cNvSpPr>
          <p:nvPr/>
        </p:nvSpPr>
        <p:spPr bwMode="auto">
          <a:xfrm>
            <a:off x="2143108" y="1714488"/>
            <a:ext cx="4968875" cy="0"/>
          </a:xfrm>
          <a:prstGeom prst="line">
            <a:avLst/>
          </a:prstGeom>
          <a:noFill/>
          <a:ln w="3810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16" name="Line 13"/>
          <p:cNvSpPr>
            <a:spLocks noChangeShapeType="1"/>
          </p:cNvSpPr>
          <p:nvPr/>
        </p:nvSpPr>
        <p:spPr bwMode="auto">
          <a:xfrm rot="1020000" flipH="1" flipV="1">
            <a:off x="4617717" y="1571610"/>
            <a:ext cx="45719" cy="142877"/>
          </a:xfrm>
          <a:prstGeom prst="line">
            <a:avLst/>
          </a:prstGeom>
          <a:noFill/>
          <a:ln w="3810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17" name="Line 14"/>
          <p:cNvSpPr>
            <a:spLocks noChangeShapeType="1"/>
          </p:cNvSpPr>
          <p:nvPr/>
        </p:nvSpPr>
        <p:spPr bwMode="auto">
          <a:xfrm rot="1500000" flipH="1" flipV="1">
            <a:off x="7099412" y="1722838"/>
            <a:ext cx="71439" cy="144000"/>
          </a:xfrm>
          <a:prstGeom prst="line">
            <a:avLst/>
          </a:prstGeom>
          <a:noFill/>
          <a:ln w="3810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18" name="Line 15"/>
          <p:cNvSpPr>
            <a:spLocks noChangeShapeType="1"/>
          </p:cNvSpPr>
          <p:nvPr/>
        </p:nvSpPr>
        <p:spPr bwMode="auto">
          <a:xfrm rot="-1800000" flipV="1">
            <a:off x="2122222" y="1717610"/>
            <a:ext cx="80320" cy="130872"/>
          </a:xfrm>
          <a:prstGeom prst="line">
            <a:avLst/>
          </a:prstGeom>
          <a:noFill/>
          <a:ln w="3810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10"/>
          <p:cNvSpPr/>
          <p:nvPr/>
        </p:nvSpPr>
        <p:spPr>
          <a:xfrm>
            <a:off x="785786" y="3286124"/>
            <a:ext cx="3286148" cy="64294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6 666 586,0 </a:t>
            </a:r>
            <a:r>
              <a:rPr lang="ru-RU" altLang="ru-RU" sz="1800" dirty="0">
                <a:solidFill>
                  <a:schemeClr val="tx1"/>
                </a:solidFill>
                <a:cs typeface="Times New Roman" panose="02020603050405020304" pitchFamily="18" charset="0"/>
              </a:rPr>
              <a:t>тыс. руб.</a:t>
            </a:r>
          </a:p>
          <a:p>
            <a:pPr algn="ctr" eaLnBrk="1" hangingPunct="1">
              <a:defRPr/>
            </a:pPr>
            <a:r>
              <a:rPr lang="ru-RU" altLang="ru-RU" sz="1800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ru-RU" alt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95,4%)</a:t>
            </a:r>
            <a:endParaRPr lang="ru-RU" altLang="ru-RU" sz="18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5572132" y="3286124"/>
            <a:ext cx="3000396" cy="64294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CC00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324 003,6 </a:t>
            </a:r>
            <a:r>
              <a:rPr lang="ru-RU" altLang="ru-RU" sz="1800" dirty="0">
                <a:solidFill>
                  <a:schemeClr val="tx1"/>
                </a:solidFill>
                <a:cs typeface="Times New Roman" panose="02020603050405020304" pitchFamily="18" charset="0"/>
              </a:rPr>
              <a:t>тыс. руб.</a:t>
            </a:r>
          </a:p>
          <a:p>
            <a:pPr algn="ctr" eaLnBrk="1" hangingPunct="1">
              <a:defRPr/>
            </a:pPr>
            <a:r>
              <a:rPr lang="ru-RU" altLang="ru-RU" sz="18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(4,6%)</a:t>
            </a:r>
            <a:endParaRPr lang="ru-RU" altLang="ru-RU" sz="18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21527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857496"/>
            <a:ext cx="360360" cy="36036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1528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857496"/>
            <a:ext cx="357190" cy="35719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6409" name="Rectangle 26"/>
          <p:cNvSpPr>
            <a:spLocks noGrp="1" noChangeArrowheads="1"/>
          </p:cNvSpPr>
          <p:nvPr>
            <p:ph type="title"/>
          </p:nvPr>
        </p:nvSpPr>
        <p:spPr>
          <a:xfrm>
            <a:off x="709133" y="550920"/>
            <a:ext cx="7772400" cy="287337"/>
          </a:xfrm>
        </p:spPr>
        <p:txBody>
          <a:bodyPr lIns="92075" tIns="46038" rIns="92075" bIns="46038"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rgbClr val="990000"/>
                </a:solidFill>
                <a:latin typeface="Times New Roman Cyr"/>
              </a:rPr>
              <a:t>РАСХОДЫ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8596" y="4057233"/>
            <a:ext cx="87154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 smtClean="0">
                <a:solidFill>
                  <a:schemeClr val="tx1"/>
                </a:solidFill>
              </a:rPr>
              <a:t>Результаты оценки эффективности реализации муниципальных программ</a:t>
            </a:r>
            <a:endParaRPr lang="ru-RU" sz="1400" dirty="0" smtClean="0">
              <a:solidFill>
                <a:schemeClr val="tx1"/>
              </a:solidFill>
            </a:endParaRPr>
          </a:p>
          <a:p>
            <a:r>
              <a:rPr lang="ru-RU" sz="1400" dirty="0" smtClean="0">
                <a:solidFill>
                  <a:schemeClr val="tx1"/>
                </a:solidFill>
              </a:rPr>
              <a:t> 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Оценка эффективности всех 24 муниципальных программ выполнена на основании следующих критериев:</a:t>
            </a:r>
          </a:p>
          <a:p>
            <a:pPr marL="288000"/>
            <a:r>
              <a:rPr lang="ru-RU" sz="1200" dirty="0" smtClean="0">
                <a:solidFill>
                  <a:schemeClr val="tx1"/>
                </a:solidFill>
              </a:rPr>
              <a:t>-оценки степени реализации мероприятий (достижения ожидаемых непосредственных результатов) подпрограмм;</a:t>
            </a:r>
          </a:p>
          <a:p>
            <a:pPr marL="288000"/>
            <a:r>
              <a:rPr lang="ru-RU" sz="1200" dirty="0" smtClean="0">
                <a:solidFill>
                  <a:schemeClr val="tx1"/>
                </a:solidFill>
              </a:rPr>
              <a:t>-оценки степени достижения плановых значений индикаторов целей (далее - индикаторов) подпрограмм, входящих в муниципальную программу;</a:t>
            </a:r>
          </a:p>
          <a:p>
            <a:pPr marL="288000"/>
            <a:r>
              <a:rPr lang="ru-RU" sz="1200" dirty="0" smtClean="0">
                <a:solidFill>
                  <a:schemeClr val="tx1"/>
                </a:solidFill>
              </a:rPr>
              <a:t>-оценки степени достижения плановых значений индикаторов целей муниципальной программы;</a:t>
            </a:r>
          </a:p>
          <a:p>
            <a:pPr marL="288000"/>
            <a:r>
              <a:rPr lang="ru-RU" sz="1200" dirty="0" smtClean="0">
                <a:solidFill>
                  <a:schemeClr val="tx1"/>
                </a:solidFill>
              </a:rPr>
              <a:t>-оценки степени соответствия запланированному уровню затрат из всех источников финансирования подпрограмм;</a:t>
            </a:r>
          </a:p>
          <a:p>
            <a:pPr marL="288000"/>
            <a:r>
              <a:rPr lang="ru-RU" sz="1200" dirty="0" smtClean="0">
                <a:solidFill>
                  <a:schemeClr val="tx1"/>
                </a:solidFill>
              </a:rPr>
              <a:t>-оценки эффективности использования средств из всех источников финансирования подпрограмм.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Высокую оценку получили 23 муниципальные программы;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Средняя оценка – 1 муниципальная программа;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Удовлетворительная оценка - нет;</a:t>
            </a:r>
          </a:p>
          <a:p>
            <a:r>
              <a:rPr lang="ru-RU" sz="1200" dirty="0" smtClean="0">
                <a:solidFill>
                  <a:schemeClr val="tx1"/>
                </a:solidFill>
              </a:rPr>
              <a:t>Неудовлетворительная оценка - нет.</a:t>
            </a:r>
          </a:p>
          <a:p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359B89-7C1C-4259-AEA3-CE9F97111162}" type="slidenum">
              <a:rPr lang="ru-RU" altLang="ru-RU" smtClean="0"/>
              <a:pPr>
                <a:defRPr/>
              </a:pPr>
              <a:t>7</a:t>
            </a:fld>
            <a:endParaRPr lang="ru-RU" altLang="ru-RU"/>
          </a:p>
        </p:txBody>
      </p:sp>
      <p:sp>
        <p:nvSpPr>
          <p:cNvPr id="18" name="Line 22"/>
          <p:cNvSpPr>
            <a:spLocks noChangeShapeType="1"/>
          </p:cNvSpPr>
          <p:nvPr/>
        </p:nvSpPr>
        <p:spPr bwMode="auto">
          <a:xfrm rot="-360000" flipV="1">
            <a:off x="7098341" y="2787078"/>
            <a:ext cx="45719" cy="500066"/>
          </a:xfrm>
          <a:prstGeom prst="line">
            <a:avLst/>
          </a:prstGeom>
          <a:noFill/>
          <a:ln w="3810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7918450" y="767317"/>
            <a:ext cx="122555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r" eaLnBrk="1" hangingPunct="1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altLang="ru-RU" sz="1600">
                <a:solidFill>
                  <a:schemeClr val="tx2"/>
                </a:solidFill>
              </a:rPr>
              <a:t>тыс. руб.</a:t>
            </a:r>
            <a:r>
              <a:rPr lang="ru-RU" altLang="ru-RU" sz="1800" b="0">
                <a:solidFill>
                  <a:schemeClr val="tx2"/>
                </a:solidFill>
              </a:rPr>
              <a:t> </a:t>
            </a:r>
            <a:endParaRPr lang="ru-RU" altLang="ru-RU" sz="1800">
              <a:solidFill>
                <a:schemeClr val="tx2"/>
              </a:solidFill>
            </a:endParaRPr>
          </a:p>
        </p:txBody>
      </p:sp>
      <p:sp>
        <p:nvSpPr>
          <p:cNvPr id="2560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404813"/>
            <a:ext cx="8315325" cy="647700"/>
          </a:xfrm>
        </p:spPr>
        <p:txBody>
          <a:bodyPr lIns="92075" tIns="46038" rIns="92075" bIns="46038"/>
          <a:lstStyle/>
          <a:p>
            <a:pPr marL="0" indent="0" algn="ctr" eaLnBrk="1" hangingPunct="1">
              <a:lnSpc>
                <a:spcPct val="80000"/>
              </a:lnSpc>
              <a:buNone/>
            </a:pPr>
            <a:r>
              <a:rPr lang="ru-RU" altLang="ru-RU" sz="2000" b="1" dirty="0" smtClean="0">
                <a:solidFill>
                  <a:srgbClr val="990000"/>
                </a:solidFill>
                <a:latin typeface="Times New Roman Cyr"/>
              </a:rPr>
              <a:t>Всего расходы бюджета городского округа на 20</a:t>
            </a:r>
            <a:r>
              <a:rPr lang="en-US" altLang="ru-RU" sz="2000" b="1" dirty="0" smtClean="0">
                <a:solidFill>
                  <a:srgbClr val="990000"/>
                </a:solidFill>
                <a:latin typeface="Times New Roman Cyr"/>
              </a:rPr>
              <a:t>2</a:t>
            </a:r>
            <a:r>
              <a:rPr lang="ru-RU" altLang="ru-RU" sz="2000" b="1" dirty="0" smtClean="0">
                <a:solidFill>
                  <a:srgbClr val="990000"/>
                </a:solidFill>
                <a:latin typeface="Times New Roman Cyr"/>
              </a:rPr>
              <a:t>4 год исполнены в сумме 6 990 589</a:t>
            </a:r>
            <a:r>
              <a:rPr lang="ru-RU" sz="2000" b="1" dirty="0" smtClean="0">
                <a:solidFill>
                  <a:srgbClr val="990000"/>
                </a:solidFill>
                <a:latin typeface="Times New Roman Cyr"/>
              </a:rPr>
              <a:t>,6 </a:t>
            </a:r>
            <a:r>
              <a:rPr lang="ru-RU" altLang="ru-RU" sz="2000" b="1" dirty="0" smtClean="0">
                <a:solidFill>
                  <a:srgbClr val="990000"/>
                </a:solidFill>
                <a:latin typeface="Times New Roman Cyr"/>
              </a:rPr>
              <a:t>тыс. руб.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23850" y="6497638"/>
            <a:ext cx="85693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just"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ru-RU" altLang="ru-RU" sz="1100">
                <a:solidFill>
                  <a:schemeClr val="tx2"/>
                </a:solidFill>
              </a:rPr>
              <a:t>Прочие расходы – расходы на средства массовой информации и обслуживание муниципального долга.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713920469"/>
              </p:ext>
            </p:extLst>
          </p:nvPr>
        </p:nvGraphicFramePr>
        <p:xfrm>
          <a:off x="196819" y="908720"/>
          <a:ext cx="8858312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41AC56-287E-494B-AF5C-26BC1C9659EF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Скругленный прямоугольник 11"/>
          <p:cNvSpPr>
            <a:spLocks noChangeArrowheads="1"/>
          </p:cNvSpPr>
          <p:nvPr/>
        </p:nvSpPr>
        <p:spPr bwMode="auto">
          <a:xfrm>
            <a:off x="611188" y="1412875"/>
            <a:ext cx="865187" cy="785813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0070C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4400" b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484" name="Скругленный прямоугольник 11"/>
          <p:cNvSpPr>
            <a:spLocks noChangeArrowheads="1"/>
          </p:cNvSpPr>
          <p:nvPr/>
        </p:nvSpPr>
        <p:spPr bwMode="auto">
          <a:xfrm>
            <a:off x="1692275" y="1412875"/>
            <a:ext cx="6985000" cy="785813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0070C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800" dirty="0">
                <a:solidFill>
                  <a:schemeClr val="tx1"/>
                </a:solidFill>
              </a:rPr>
              <a:t>Обеспечение сбалансированности и </a:t>
            </a:r>
            <a:r>
              <a:rPr lang="ru-RU" altLang="ru-RU" sz="1800" dirty="0">
                <a:solidFill>
                  <a:schemeClr val="tx1"/>
                </a:solidFill>
                <a:cs typeface="Times New Roman" pitchFamily="18" charset="0"/>
              </a:rPr>
              <a:t>долгосрочной</a:t>
            </a:r>
            <a:r>
              <a:rPr lang="ru-RU" altLang="ru-RU" sz="1800" dirty="0">
                <a:cs typeface="Times New Roman" pitchFamily="18" charset="0"/>
              </a:rPr>
              <a:t> </a:t>
            </a:r>
          </a:p>
          <a:p>
            <a:pPr algn="ctr"/>
            <a:r>
              <a:rPr lang="ru-RU" altLang="ru-RU" sz="1800" dirty="0">
                <a:solidFill>
                  <a:schemeClr val="tx1"/>
                </a:solidFill>
              </a:rPr>
              <a:t>устойчивости бюджета городского округа город Бор</a:t>
            </a:r>
          </a:p>
        </p:txBody>
      </p:sp>
      <p:sp>
        <p:nvSpPr>
          <p:cNvPr id="20485" name="Скругленный прямоугольник 11"/>
          <p:cNvSpPr>
            <a:spLocks noChangeArrowheads="1"/>
          </p:cNvSpPr>
          <p:nvPr/>
        </p:nvSpPr>
        <p:spPr bwMode="auto">
          <a:xfrm>
            <a:off x="611188" y="2349500"/>
            <a:ext cx="865187" cy="785813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0070C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4400" b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486" name="Скругленный прямоугольник 11"/>
          <p:cNvSpPr>
            <a:spLocks noChangeArrowheads="1"/>
          </p:cNvSpPr>
          <p:nvPr/>
        </p:nvSpPr>
        <p:spPr bwMode="auto">
          <a:xfrm>
            <a:off x="1692275" y="2349500"/>
            <a:ext cx="6985000" cy="785813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0070C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800">
                <a:solidFill>
                  <a:schemeClr val="tx1"/>
                </a:solidFill>
              </a:rPr>
              <a:t>Повышение эффективности и оптимизация бюджетных расходов</a:t>
            </a:r>
          </a:p>
        </p:txBody>
      </p:sp>
      <p:sp>
        <p:nvSpPr>
          <p:cNvPr id="20487" name="Скругленный прямоугольник 11"/>
          <p:cNvSpPr>
            <a:spLocks noChangeArrowheads="1"/>
          </p:cNvSpPr>
          <p:nvPr/>
        </p:nvSpPr>
        <p:spPr bwMode="auto">
          <a:xfrm>
            <a:off x="611188" y="3284538"/>
            <a:ext cx="865187" cy="785812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0070C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4400" b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488" name="Скругленный прямоугольник 11"/>
          <p:cNvSpPr>
            <a:spLocks noChangeArrowheads="1"/>
          </p:cNvSpPr>
          <p:nvPr/>
        </p:nvSpPr>
        <p:spPr bwMode="auto">
          <a:xfrm>
            <a:off x="1692275" y="3284538"/>
            <a:ext cx="6985000" cy="785812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0070C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800">
                <a:solidFill>
                  <a:schemeClr val="tx1"/>
                </a:solidFill>
              </a:rPr>
              <a:t>Повышение эффективности муниципального управления</a:t>
            </a:r>
          </a:p>
        </p:txBody>
      </p:sp>
      <p:sp>
        <p:nvSpPr>
          <p:cNvPr id="20489" name="Скругленный прямоугольник 11"/>
          <p:cNvSpPr>
            <a:spLocks noChangeArrowheads="1"/>
          </p:cNvSpPr>
          <p:nvPr/>
        </p:nvSpPr>
        <p:spPr bwMode="auto">
          <a:xfrm>
            <a:off x="611188" y="4221163"/>
            <a:ext cx="865187" cy="785812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0070C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4400" b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490" name="Скругленный прямоугольник 11"/>
          <p:cNvSpPr>
            <a:spLocks noChangeArrowheads="1"/>
          </p:cNvSpPr>
          <p:nvPr/>
        </p:nvSpPr>
        <p:spPr bwMode="auto">
          <a:xfrm>
            <a:off x="1692275" y="4221163"/>
            <a:ext cx="6985000" cy="785812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0070C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800">
                <a:solidFill>
                  <a:schemeClr val="tx1"/>
                </a:solidFill>
              </a:rPr>
              <a:t>Развитие и совершенствование систем финансового контроля и контроля в сфере закупок</a:t>
            </a:r>
            <a:r>
              <a:rPr lang="ru-RU" altLang="ru-RU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0491" name="Скругленный прямоугольник 11"/>
          <p:cNvSpPr>
            <a:spLocks noChangeArrowheads="1"/>
          </p:cNvSpPr>
          <p:nvPr/>
        </p:nvSpPr>
        <p:spPr bwMode="auto">
          <a:xfrm>
            <a:off x="611188" y="476250"/>
            <a:ext cx="8064500" cy="785813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0070C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800" dirty="0">
                <a:solidFill>
                  <a:srgbClr val="990000"/>
                </a:solidFill>
                <a:latin typeface="Times New Roman Cyr"/>
              </a:rPr>
              <a:t>ПРИОРИТЕТНЫЕ НАПРАВЛЕНИЯ ДЕЯТЕЛЬНОСТИ В </a:t>
            </a:r>
            <a:r>
              <a:rPr lang="ru-RU" altLang="ru-RU" sz="1800" dirty="0" smtClean="0">
                <a:solidFill>
                  <a:srgbClr val="990000"/>
                </a:solidFill>
                <a:latin typeface="Times New Roman Cyr"/>
              </a:rPr>
              <a:t>2024 </a:t>
            </a:r>
            <a:r>
              <a:rPr lang="ru-RU" altLang="ru-RU" sz="1800" dirty="0">
                <a:solidFill>
                  <a:srgbClr val="990000"/>
                </a:solidFill>
                <a:latin typeface="Times New Roman Cyr"/>
              </a:rPr>
              <a:t>ГОДУ</a:t>
            </a:r>
          </a:p>
        </p:txBody>
      </p:sp>
      <p:sp>
        <p:nvSpPr>
          <p:cNvPr id="20492" name="Скругленный прямоугольник 11"/>
          <p:cNvSpPr>
            <a:spLocks noChangeArrowheads="1"/>
          </p:cNvSpPr>
          <p:nvPr/>
        </p:nvSpPr>
        <p:spPr bwMode="auto">
          <a:xfrm>
            <a:off x="611188" y="5157788"/>
            <a:ext cx="865187" cy="785812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0070C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4400" b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0493" name="Скругленный прямоугольник 11"/>
          <p:cNvSpPr>
            <a:spLocks noChangeArrowheads="1"/>
          </p:cNvSpPr>
          <p:nvPr/>
        </p:nvSpPr>
        <p:spPr bwMode="auto">
          <a:xfrm>
            <a:off x="1692275" y="5157788"/>
            <a:ext cx="6985000" cy="785812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0070C0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1700">
                <a:solidFill>
                  <a:schemeClr val="tx1"/>
                </a:solidFill>
              </a:rPr>
              <a:t>Реализация принципов открытости и прозрачности управления муниципальными финансами, раскрытие финансовой и иной информации о бюджете и бюджетном процессе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359B89-7C1C-4259-AEA3-CE9F97111162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26966</TotalTime>
  <Words>1988</Words>
  <Application>Microsoft Office PowerPoint</Application>
  <PresentationFormat>Экран (4:3)</PresentationFormat>
  <Paragraphs>539</Paragraphs>
  <Slides>27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ГОРОДСКОЙ ОКРУГ ГОРОД БОР</vt:lpstr>
      <vt:lpstr>Слайд 2</vt:lpstr>
      <vt:lpstr>Слайд 3</vt:lpstr>
      <vt:lpstr>Слайд 4</vt:lpstr>
      <vt:lpstr>Слайд 5</vt:lpstr>
      <vt:lpstr>Слайд 6</vt:lpstr>
      <vt:lpstr>РАСХОДЫ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Департамент финансов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Прытков Алексей</dc:creator>
  <cp:lastModifiedBy>User</cp:lastModifiedBy>
  <cp:revision>2524</cp:revision>
  <cp:lastPrinted>2023-05-31T12:23:00Z</cp:lastPrinted>
  <dcterms:created xsi:type="dcterms:W3CDTF">2000-01-24T06:21:12Z</dcterms:created>
  <dcterms:modified xsi:type="dcterms:W3CDTF">2025-05-20T13:38:41Z</dcterms:modified>
</cp:coreProperties>
</file>