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4.xml" ContentType="application/vnd.openxmlformats-officedocument.drawingml.chartshapes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5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6.xml" ContentType="application/vnd.openxmlformats-officedocument.drawingml.chartshapes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5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5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6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6.xml" ContentType="application/vnd.openxmlformats-officedocument.presentationml.notesSlide+xml"/>
  <Override PartName="/ppt/charts/chart3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62"/>
  </p:notesMasterIdLst>
  <p:handoutMasterIdLst>
    <p:handoutMasterId r:id="rId63"/>
  </p:handoutMasterIdLst>
  <p:sldIdLst>
    <p:sldId id="572" r:id="rId2"/>
    <p:sldId id="731" r:id="rId3"/>
    <p:sldId id="732" r:id="rId4"/>
    <p:sldId id="730" r:id="rId5"/>
    <p:sldId id="734" r:id="rId6"/>
    <p:sldId id="733" r:id="rId7"/>
    <p:sldId id="578" r:id="rId8"/>
    <p:sldId id="735" r:id="rId9"/>
    <p:sldId id="580" r:id="rId10"/>
    <p:sldId id="738" r:id="rId11"/>
    <p:sldId id="632" r:id="rId12"/>
    <p:sldId id="633" r:id="rId13"/>
    <p:sldId id="726" r:id="rId14"/>
    <p:sldId id="635" r:id="rId15"/>
    <p:sldId id="637" r:id="rId16"/>
    <p:sldId id="722" r:id="rId17"/>
    <p:sldId id="688" r:id="rId18"/>
    <p:sldId id="721" r:id="rId19"/>
    <p:sldId id="720" r:id="rId20"/>
    <p:sldId id="645" r:id="rId21"/>
    <p:sldId id="718" r:id="rId22"/>
    <p:sldId id="724" r:id="rId23"/>
    <p:sldId id="723" r:id="rId24"/>
    <p:sldId id="486" r:id="rId25"/>
    <p:sldId id="719" r:id="rId26"/>
    <p:sldId id="484" r:id="rId27"/>
    <p:sldId id="737" r:id="rId28"/>
    <p:sldId id="492" r:id="rId29"/>
    <p:sldId id="494" r:id="rId30"/>
    <p:sldId id="704" r:id="rId31"/>
    <p:sldId id="706" r:id="rId32"/>
    <p:sldId id="707" r:id="rId33"/>
    <p:sldId id="708" r:id="rId34"/>
    <p:sldId id="742" r:id="rId35"/>
    <p:sldId id="745" r:id="rId36"/>
    <p:sldId id="755" r:id="rId37"/>
    <p:sldId id="497" r:id="rId38"/>
    <p:sldId id="694" r:id="rId39"/>
    <p:sldId id="695" r:id="rId40"/>
    <p:sldId id="501" r:id="rId41"/>
    <p:sldId id="503" r:id="rId42"/>
    <p:sldId id="505" r:id="rId43"/>
    <p:sldId id="507" r:id="rId44"/>
    <p:sldId id="516" r:id="rId45"/>
    <p:sldId id="740" r:id="rId46"/>
    <p:sldId id="659" r:id="rId47"/>
    <p:sldId id="685" r:id="rId48"/>
    <p:sldId id="750" r:id="rId49"/>
    <p:sldId id="751" r:id="rId50"/>
    <p:sldId id="752" r:id="rId51"/>
    <p:sldId id="753" r:id="rId52"/>
    <p:sldId id="754" r:id="rId53"/>
    <p:sldId id="729" r:id="rId54"/>
    <p:sldId id="666" r:id="rId55"/>
    <p:sldId id="703" r:id="rId56"/>
    <p:sldId id="739" r:id="rId57"/>
    <p:sldId id="657" r:id="rId58"/>
    <p:sldId id="643" r:id="rId59"/>
    <p:sldId id="748" r:id="rId60"/>
    <p:sldId id="317" r:id="rId61"/>
  </p:sldIdLst>
  <p:sldSz cx="9144000" cy="6858000" type="screen4x3"/>
  <p:notesSz cx="9874250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5E7"/>
    <a:srgbClr val="DEE8F2"/>
    <a:srgbClr val="93B4D3"/>
    <a:srgbClr val="151588"/>
    <a:srgbClr val="6192BF"/>
    <a:srgbClr val="79A3C9"/>
    <a:srgbClr val="FFD9CD"/>
    <a:srgbClr val="FFE8E1"/>
    <a:srgbClr val="FF9A7C"/>
    <a:srgbClr val="FAF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5698" autoAdjust="0"/>
  </p:normalViewPr>
  <p:slideViewPr>
    <p:cSldViewPr>
      <p:cViewPr varScale="1">
        <p:scale>
          <a:sx n="106" d="100"/>
          <a:sy n="106" d="100"/>
        </p:scale>
        <p:origin x="166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213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796553217442961E-2"/>
          <c:y val="0"/>
          <c:w val="0.96040689356511411"/>
          <c:h val="0.84600082749426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3B4D3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9A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5E-4A05-BE80-D3B560E5F0F5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b" anchorCtr="0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69.2</c:v>
                </c:pt>
                <c:pt idx="1">
                  <c:v>67.900000000000006</c:v>
                </c:pt>
                <c:pt idx="2">
                  <c:v>68.900000000000006</c:v>
                </c:pt>
                <c:pt idx="3">
                  <c:v>74.2</c:v>
                </c:pt>
                <c:pt idx="4">
                  <c:v>79.8</c:v>
                </c:pt>
                <c:pt idx="5">
                  <c:v>85.5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E-4A05-BE80-D3B560E5F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-27"/>
        <c:axId val="601198048"/>
        <c:axId val="601192800"/>
      </c:barChart>
      <c:catAx>
        <c:axId val="60119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192800"/>
        <c:crosses val="autoZero"/>
        <c:auto val="1"/>
        <c:lblAlgn val="ctr"/>
        <c:lblOffset val="100"/>
        <c:noMultiLvlLbl val="0"/>
      </c:catAx>
      <c:valAx>
        <c:axId val="6011928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60119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sz="1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8029264109543384"/>
          <c:y val="2.5711805579970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852157520416597E-2"/>
          <c:y val="8.5298110508046546E-2"/>
          <c:w val="0.95108796883074687"/>
          <c:h val="0.560088260235501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FF9A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1012.2</c:v>
                </c:pt>
                <c:pt idx="1">
                  <c:v>1179.7</c:v>
                </c:pt>
                <c:pt idx="2">
                  <c:v>1274.3</c:v>
                </c:pt>
                <c:pt idx="3">
                  <c:v>1386.4</c:v>
                </c:pt>
                <c:pt idx="4">
                  <c:v>1476.5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17-4C8F-9454-9965A6881E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имущество физ. лиц</c:v>
                </c:pt>
              </c:strCache>
            </c:strRef>
          </c:tx>
          <c:spPr>
            <a:solidFill>
              <a:srgbClr val="FFB0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98.5</c:v>
                </c:pt>
                <c:pt idx="1">
                  <c:v>99.2</c:v>
                </c:pt>
                <c:pt idx="2">
                  <c:v>128.9</c:v>
                </c:pt>
                <c:pt idx="3">
                  <c:v>139.4</c:v>
                </c:pt>
                <c:pt idx="4">
                  <c:v>150.6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17-4C8F-9454-9965A6881E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FFD0C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Лист1!$D$2:$D$6</c:f>
              <c:numCache>
                <c:formatCode>#\ ##0.0</c:formatCode>
                <c:ptCount val="5"/>
                <c:pt idx="0">
                  <c:v>135.9</c:v>
                </c:pt>
                <c:pt idx="1">
                  <c:v>135.5</c:v>
                </c:pt>
                <c:pt idx="2">
                  <c:v>149.6</c:v>
                </c:pt>
                <c:pt idx="3">
                  <c:v>153.1</c:v>
                </c:pt>
                <c:pt idx="4">
                  <c:v>156.30000000000001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17-4C8F-9454-9965A6881EB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налоговые</c:v>
                </c:pt>
              </c:strCache>
            </c:strRef>
          </c:tx>
          <c:spPr>
            <a:solidFill>
              <a:srgbClr val="FFE8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Лист1!$E$2:$E$6</c:f>
              <c:numCache>
                <c:formatCode>#\ ##0.0</c:formatCode>
                <c:ptCount val="5"/>
                <c:pt idx="0">
                  <c:v>263</c:v>
                </c:pt>
                <c:pt idx="1">
                  <c:v>246.1</c:v>
                </c:pt>
                <c:pt idx="2">
                  <c:v>266.2</c:v>
                </c:pt>
                <c:pt idx="3">
                  <c:v>284</c:v>
                </c:pt>
                <c:pt idx="4">
                  <c:v>299.60000000000002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17-4C8F-9454-9965A6881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531498632"/>
        <c:axId val="531498960"/>
      </c:barChart>
      <c:lineChart>
        <c:grouping val="standard"/>
        <c:varyColors val="0"/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spPr>
            <a:ln w="28575" cap="rnd">
              <a:solidFill>
                <a:schemeClr val="bg1">
                  <a:alpha val="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alpha val="47000"/>
                </a:schemeClr>
              </a:solidFill>
              <a:ln w="9525">
                <a:solidFill>
                  <a:schemeClr val="bg2">
                    <a:alpha val="44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Лист1!$F$2:$F$6</c:f>
              <c:numCache>
                <c:formatCode>#\ ##0.0</c:formatCode>
                <c:ptCount val="5"/>
                <c:pt idx="0">
                  <c:v>1509.6000000000001</c:v>
                </c:pt>
                <c:pt idx="1">
                  <c:v>1660.5</c:v>
                </c:pt>
                <c:pt idx="2">
                  <c:v>1819</c:v>
                </c:pt>
                <c:pt idx="3">
                  <c:v>1962.9</c:v>
                </c:pt>
                <c:pt idx="4">
                  <c:v>2083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E17-4C8F-9454-9965A6881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498632"/>
        <c:axId val="531498960"/>
      </c:lineChart>
      <c:catAx>
        <c:axId val="53149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1498960"/>
        <c:crosses val="autoZero"/>
        <c:auto val="1"/>
        <c:lblAlgn val="ctr"/>
        <c:lblOffset val="100"/>
        <c:noMultiLvlLbl val="0"/>
      </c:catAx>
      <c:valAx>
        <c:axId val="5314989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531498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1400" b="1" baseline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</a:t>
            </a:r>
            <a:endParaRPr lang="ru-RU" sz="1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6A3B"/>
            </a:solidFill>
            <a:ln w="0">
              <a:solidFill>
                <a:schemeClr val="bg1">
                  <a:alpha val="8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0"/>
              <a:bevelB w="12700"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279</c:v>
                </c:pt>
                <c:pt idx="1">
                  <c:v>137.30000000000001</c:v>
                </c:pt>
                <c:pt idx="2">
                  <c:v>201.9</c:v>
                </c:pt>
                <c:pt idx="3">
                  <c:v>192.9</c:v>
                </c:pt>
                <c:pt idx="4">
                  <c:v>185.4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E-42CE-B451-2DBE834CAE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-100"/>
        <c:axId val="601887408"/>
        <c:axId val="601888392"/>
      </c:barChart>
      <c:catAx>
        <c:axId val="60188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888392"/>
        <c:crosses val="autoZero"/>
        <c:auto val="1"/>
        <c:lblAlgn val="ctr"/>
        <c:lblOffset val="100"/>
        <c:noMultiLvlLbl val="0"/>
      </c:catAx>
      <c:valAx>
        <c:axId val="6018883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60188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1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7588805325485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9593106434885922E-2"/>
          <c:y val="8.6683630896803435E-2"/>
          <c:w val="0.92081378713022821"/>
          <c:h val="0.487628443175344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DEE8F2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576.79999999999995</c:v>
                </c:pt>
                <c:pt idx="1">
                  <c:v>557.4</c:v>
                </c:pt>
                <c:pt idx="2">
                  <c:v>633.1</c:v>
                </c:pt>
                <c:pt idx="3">
                  <c:v>641.20000000000005</c:v>
                </c:pt>
                <c:pt idx="4" formatCode="General">
                  <c:v>601.5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A-4D59-A175-1B22D7E69E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DDDEB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1495.2</c:v>
                </c:pt>
                <c:pt idx="1">
                  <c:v>1226.3</c:v>
                </c:pt>
                <c:pt idx="2">
                  <c:v>1021.6</c:v>
                </c:pt>
                <c:pt idx="3">
                  <c:v>1084.3</c:v>
                </c:pt>
                <c:pt idx="4" formatCode="General">
                  <c:v>1151.8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EA-4D59-A175-1B22D7E69E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3B4D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Лист1!$D$2:$D$6</c:f>
              <c:numCache>
                <c:formatCode>#\ ##0.0</c:formatCode>
                <c:ptCount val="5"/>
                <c:pt idx="0">
                  <c:v>1614.3</c:v>
                </c:pt>
                <c:pt idx="1">
                  <c:v>1998.5</c:v>
                </c:pt>
                <c:pt idx="2">
                  <c:v>2292.6999999999998</c:v>
                </c:pt>
                <c:pt idx="3">
                  <c:v>2291.3000000000002</c:v>
                </c:pt>
                <c:pt idx="4" formatCode="General">
                  <c:v>2297.1999999999998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EA-4D59-A175-1B22D7E69E9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
трансферты</c:v>
                </c:pt>
              </c:strCache>
            </c:strRef>
          </c:tx>
          <c:spPr>
            <a:solidFill>
              <a:srgbClr val="6192BF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Лист1!$E$2:$E$6</c:f>
              <c:numCache>
                <c:formatCode>#\ ##0.0</c:formatCode>
                <c:ptCount val="5"/>
                <c:pt idx="0">
                  <c:v>69.3</c:v>
                </c:pt>
                <c:pt idx="1">
                  <c:v>30.2</c:v>
                </c:pt>
                <c:pt idx="2">
                  <c:v>9</c:v>
                </c:pt>
                <c:pt idx="3">
                  <c:v>9</c:v>
                </c:pt>
                <c:pt idx="4" formatCode="General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EA-4D59-A175-1B22D7E69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100"/>
        <c:axId val="601887408"/>
        <c:axId val="601888392"/>
      </c:barChart>
      <c:lineChart>
        <c:grouping val="standard"/>
        <c:varyColors val="0"/>
        <c:ser>
          <c:idx val="4"/>
          <c:order val="4"/>
          <c:tx>
            <c:strRef>
              <c:f>Лист1!$F$1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alpha val="0"/>
                </a:schemeClr>
              </a:solidFill>
              <a:round/>
            </a:ln>
            <a:effectLst/>
          </c:spPr>
          <c:marker>
            <c:symbol val="square"/>
            <c:size val="2"/>
            <c:spPr>
              <a:solidFill>
                <a:schemeClr val="bg2">
                  <a:alpha val="0"/>
                </a:schemeClr>
              </a:solidFill>
              <a:ln w="63500">
                <a:solidFill>
                  <a:schemeClr val="bg2">
                    <a:alpha val="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Лист1!$F$2:$F$6</c:f>
              <c:numCache>
                <c:formatCode>#\ ##0.0</c:formatCode>
                <c:ptCount val="5"/>
                <c:pt idx="0">
                  <c:v>3755.6000000000004</c:v>
                </c:pt>
                <c:pt idx="1">
                  <c:v>3812.3999999999996</c:v>
                </c:pt>
                <c:pt idx="2">
                  <c:v>3956.3999999999996</c:v>
                </c:pt>
                <c:pt idx="3">
                  <c:v>4025.8</c:v>
                </c:pt>
                <c:pt idx="4">
                  <c:v>4059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8EA-4D59-A175-1B22D7E69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887408"/>
        <c:axId val="601888392"/>
      </c:lineChart>
      <c:catAx>
        <c:axId val="60188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888392"/>
        <c:crosses val="autoZero"/>
        <c:auto val="1"/>
        <c:lblAlgn val="ctr"/>
        <c:lblOffset val="100"/>
        <c:noMultiLvlLbl val="0"/>
      </c:catAx>
      <c:valAx>
        <c:axId val="6018883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60188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994580562036547E-2"/>
          <c:y val="5.9904192343079275E-2"/>
          <c:w val="0.52642880312856566"/>
          <c:h val="0.85819889888498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9A7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97-46F1-8304-2D1DC2701AEE}"/>
              </c:ext>
            </c:extLst>
          </c:dPt>
          <c:dPt>
            <c:idx val="1"/>
            <c:bubble3D val="0"/>
            <c:spPr>
              <a:solidFill>
                <a:srgbClr val="FFB0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97-46F1-8304-2D1DC2701AEE}"/>
              </c:ext>
            </c:extLst>
          </c:dPt>
          <c:dPt>
            <c:idx val="2"/>
            <c:bubble3D val="0"/>
            <c:spPr>
              <a:solidFill>
                <a:srgbClr val="FFD0C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97-46F1-8304-2D1DC2701AEE}"/>
              </c:ext>
            </c:extLst>
          </c:dPt>
          <c:dPt>
            <c:idx val="3"/>
            <c:bubble3D val="0"/>
            <c:spPr>
              <a:solidFill>
                <a:srgbClr val="FFE8E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F97-46F1-8304-2D1DC2701AEE}"/>
              </c:ext>
            </c:extLst>
          </c:dPt>
          <c:dPt>
            <c:idx val="4"/>
            <c:bubble3D val="0"/>
            <c:spPr>
              <a:solidFill>
                <a:srgbClr val="FF6A3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F97-46F1-8304-2D1DC2701AEE}"/>
              </c:ext>
            </c:extLst>
          </c:dPt>
          <c:dPt>
            <c:idx val="5"/>
            <c:bubble3D val="0"/>
            <c:spPr>
              <a:solidFill>
                <a:srgbClr val="DEE8F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8F97-46F1-8304-2D1DC2701AEE}"/>
              </c:ext>
            </c:extLst>
          </c:dPt>
          <c:dPt>
            <c:idx val="6"/>
            <c:bubble3D val="0"/>
            <c:spPr>
              <a:solidFill>
                <a:srgbClr val="CDDDE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8F97-46F1-8304-2D1DC2701AEE}"/>
              </c:ext>
            </c:extLst>
          </c:dPt>
          <c:dPt>
            <c:idx val="7"/>
            <c:bubble3D val="0"/>
            <c:spPr>
              <a:solidFill>
                <a:srgbClr val="93B4D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F97-46F1-8304-2D1DC2701AEE}"/>
              </c:ext>
            </c:extLst>
          </c:dPt>
          <c:dPt>
            <c:idx val="8"/>
            <c:bubble3D val="0"/>
            <c:spPr>
              <a:solidFill>
                <a:schemeClr val="tx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8F97-46F1-8304-2D1DC2701AEE}"/>
              </c:ext>
            </c:extLst>
          </c:dPt>
          <c:dLbls>
            <c:dLbl>
              <c:idx val="1"/>
              <c:layout>
                <c:manualLayout>
                  <c:x val="1.1523429082140726E-2"/>
                  <c:y val="-1.33951361241156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97-46F1-8304-2D1DC2701AEE}"/>
                </c:ext>
              </c:extLst>
            </c:dLbl>
            <c:dLbl>
              <c:idx val="2"/>
              <c:layout>
                <c:manualLayout>
                  <c:x val="1.1523429082140726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97-46F1-8304-2D1DC2701AEE}"/>
                </c:ext>
              </c:extLst>
            </c:dLbl>
            <c:dLbl>
              <c:idx val="4"/>
              <c:layout>
                <c:manualLayout>
                  <c:x val="2.3046858164281453E-2"/>
                  <c:y val="2.232522687352600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97-46F1-8304-2D1DC2701AEE}"/>
                </c:ext>
              </c:extLst>
            </c:dLbl>
            <c:dLbl>
              <c:idx val="8"/>
              <c:layout>
                <c:manualLayout>
                  <c:x val="-2.8808572705351816E-3"/>
                  <c:y val="-1.33951361241156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97-46F1-8304-2D1DC2701AE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НДФЛ - 21,3%</c:v>
                </c:pt>
                <c:pt idx="1">
                  <c:v>Налог на имущество физ. лиц - 2,1%</c:v>
                </c:pt>
                <c:pt idx="2">
                  <c:v>Земельный налог - 2,5%</c:v>
                </c:pt>
                <c:pt idx="3">
                  <c:v>Прочие налоговые - 4,5%</c:v>
                </c:pt>
                <c:pt idx="4">
                  <c:v>Неналоговые доходы - 3,4%</c:v>
                </c:pt>
                <c:pt idx="5">
                  <c:v>Дотации - 11%</c:v>
                </c:pt>
                <c:pt idx="6">
                  <c:v>Субсидии - 17%</c:v>
                </c:pt>
                <c:pt idx="7">
                  <c:v>Субвенции 38%</c:v>
                </c:pt>
                <c:pt idx="8">
                  <c:v>Иные межбюджетные трансферты - 0,2%</c:v>
                </c:pt>
              </c:strCache>
            </c:strRef>
          </c:cat>
          <c:val>
            <c:numRef>
              <c:f>Лист1!$B$2:$B$10</c:f>
              <c:numCache>
                <c:formatCode>#\ ##0.0</c:formatCode>
                <c:ptCount val="9"/>
                <c:pt idx="0">
                  <c:v>1274.3</c:v>
                </c:pt>
                <c:pt idx="1">
                  <c:v>128.9</c:v>
                </c:pt>
                <c:pt idx="2">
                  <c:v>149.6</c:v>
                </c:pt>
                <c:pt idx="3">
                  <c:v>266.2</c:v>
                </c:pt>
                <c:pt idx="4">
                  <c:v>201.9</c:v>
                </c:pt>
                <c:pt idx="5">
                  <c:v>633.1</c:v>
                </c:pt>
                <c:pt idx="6">
                  <c:v>1021.6</c:v>
                </c:pt>
                <c:pt idx="7">
                  <c:v>2292.6999999999998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7-46F1-8304-2D1DC2701AEE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702709140030064"/>
          <c:y val="5.4861421331810746E-2"/>
          <c:w val="0.26433033678809364"/>
          <c:h val="0.918455879960120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80514249281994E-2"/>
          <c:y val="1.8351863857602319E-2"/>
          <c:w val="0.60902627535232245"/>
          <c:h val="0.879298793386350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rgbClr val="FF9A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277.8</c:v>
                </c:pt>
                <c:pt idx="1">
                  <c:v>313</c:v>
                </c:pt>
                <c:pt idx="2">
                  <c:v>340.6</c:v>
                </c:pt>
                <c:pt idx="3">
                  <c:v>325.7</c:v>
                </c:pt>
                <c:pt idx="4">
                  <c:v>319.7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2-4F5F-BD46-3F7BD968EF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rgbClr val="FFB0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108</c:v>
                </c:pt>
                <c:pt idx="1">
                  <c:v>108.8</c:v>
                </c:pt>
                <c:pt idx="2">
                  <c:v>121.9</c:v>
                </c:pt>
                <c:pt idx="3">
                  <c:v>120.8</c:v>
                </c:pt>
                <c:pt idx="4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2-4F5F-BD46-3F7BD968EFE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rgbClr val="FFD0C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Лист1!$D$2:$D$6</c:f>
              <c:numCache>
                <c:formatCode>#\ ##0.0</c:formatCode>
                <c:ptCount val="5"/>
                <c:pt idx="0">
                  <c:v>626.79999999999995</c:v>
                </c:pt>
                <c:pt idx="1">
                  <c:v>742.7</c:v>
                </c:pt>
                <c:pt idx="2">
                  <c:v>293.8</c:v>
                </c:pt>
                <c:pt idx="3">
                  <c:v>276.5</c:v>
                </c:pt>
                <c:pt idx="4">
                  <c:v>281.2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2-4F5F-BD46-3F7BD968EFE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E8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Лист1!$E$2:$E$6</c:f>
              <c:numCache>
                <c:formatCode>#\ ##0.0</c:formatCode>
                <c:ptCount val="5"/>
                <c:pt idx="0">
                  <c:v>1005.5</c:v>
                </c:pt>
                <c:pt idx="1">
                  <c:v>822.6</c:v>
                </c:pt>
                <c:pt idx="2">
                  <c:v>639.9</c:v>
                </c:pt>
                <c:pt idx="3">
                  <c:v>1327.7</c:v>
                </c:pt>
                <c:pt idx="4">
                  <c:v>1397.1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F2-4F5F-BD46-3F7BD968EFE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Отрасли соцсферы:</c:v>
                </c:pt>
              </c:strCache>
            </c:strRef>
          </c:tx>
          <c:spPr>
            <a:solidFill>
              <a:srgbClr val="C3D5E7"/>
            </a:solidFill>
            <a:ln>
              <a:solidFill>
                <a:schemeClr val="bg1">
                  <a:alpha val="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Лист1!$F$2:$F$6</c:f>
              <c:numCache>
                <c:formatCode>#\ ##0.0</c:formatCode>
                <c:ptCount val="5"/>
                <c:pt idx="0">
                  <c:v>3470.2</c:v>
                </c:pt>
                <c:pt idx="1">
                  <c:v>3676.1</c:v>
                </c:pt>
                <c:pt idx="2">
                  <c:v>4626.3</c:v>
                </c:pt>
                <c:pt idx="3">
                  <c:v>4003</c:v>
                </c:pt>
                <c:pt idx="4">
                  <c:v>3998.9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F2-4F5F-BD46-3F7BD968EFE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расходы</c:v>
                </c:pt>
              </c:strCache>
            </c:strRef>
          </c:tx>
          <c:spPr>
            <a:solidFill>
              <a:srgbClr val="79A3C9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2849233341741982E-3"/>
                  <c:y val="2.9497144261938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80-493F-8B09-CF6BEA7EB896}"/>
                </c:ext>
              </c:extLst>
            </c:dLbl>
            <c:dLbl>
              <c:idx val="1"/>
              <c:layout>
                <c:manualLayout>
                  <c:x val="1.4283077780580921E-3"/>
                  <c:y val="3.1766155359011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80-493F-8B09-CF6BEA7EB896}"/>
                </c:ext>
              </c:extLst>
            </c:dLbl>
            <c:dLbl>
              <c:idx val="2"/>
              <c:layout>
                <c:manualLayout>
                  <c:x val="1.7139693336696793E-2"/>
                  <c:y val="3.1766155359011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493F-8B09-CF6BEA7EB896}"/>
                </c:ext>
              </c:extLst>
            </c:dLbl>
            <c:dLbl>
              <c:idx val="3"/>
              <c:layout>
                <c:manualLayout>
                  <c:x val="-5.7132311122322643E-3"/>
                  <c:y val="2.0421099873650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80-493F-8B09-CF6BEA7EB8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Лист1!$G$2:$G$6</c:f>
              <c:numCache>
                <c:formatCode>#\ ##0.0</c:formatCode>
                <c:ptCount val="5"/>
                <c:pt idx="0">
                  <c:v>10.9</c:v>
                </c:pt>
                <c:pt idx="1">
                  <c:v>25.4</c:v>
                </c:pt>
                <c:pt idx="2">
                  <c:v>43.2</c:v>
                </c:pt>
                <c:pt idx="3">
                  <c:v>127.9</c:v>
                </c:pt>
                <c:pt idx="4">
                  <c:v>208.6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F2-4F5F-BD46-3F7BD968E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531498632"/>
        <c:axId val="531498960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итого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Лист1!$H$2:$H$6</c:f>
              <c:numCache>
                <c:formatCode>#\ ##0.0</c:formatCode>
                <c:ptCount val="5"/>
                <c:pt idx="0">
                  <c:v>5499.1999999999989</c:v>
                </c:pt>
                <c:pt idx="1">
                  <c:v>5688.5999999999995</c:v>
                </c:pt>
                <c:pt idx="2">
                  <c:v>6065.7</c:v>
                </c:pt>
                <c:pt idx="3">
                  <c:v>6181.5999999999995</c:v>
                </c:pt>
                <c:pt idx="4">
                  <c:v>6327.5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CF2-4F5F-BD46-3F7BD968E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498632"/>
        <c:axId val="531498960"/>
      </c:lineChart>
      <c:catAx>
        <c:axId val="531498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1498960"/>
        <c:crosses val="autoZero"/>
        <c:auto val="1"/>
        <c:lblAlgn val="ctr"/>
        <c:lblOffset val="100"/>
        <c:noMultiLvlLbl val="0"/>
      </c:catAx>
      <c:valAx>
        <c:axId val="531498960"/>
        <c:scaling>
          <c:orientation val="minMax"/>
          <c:max val="65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1498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756974781145578"/>
          <c:y val="1.628935572948528E-2"/>
          <c:w val="0.26442273141706912"/>
          <c:h val="0.98371064427051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76804494588774E-2"/>
          <c:y val="0.19649585979792106"/>
          <c:w val="0.50293835169543044"/>
          <c:h val="0.755007355800394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9A7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97-46F1-8304-2D1DC2701AEE}"/>
              </c:ext>
            </c:extLst>
          </c:dPt>
          <c:dPt>
            <c:idx val="1"/>
            <c:bubble3D val="0"/>
            <c:spPr>
              <a:solidFill>
                <a:srgbClr val="FFB0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97-46F1-8304-2D1DC2701AEE}"/>
              </c:ext>
            </c:extLst>
          </c:dPt>
          <c:dPt>
            <c:idx val="2"/>
            <c:bubble3D val="0"/>
            <c:spPr>
              <a:solidFill>
                <a:srgbClr val="FFD0C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97-46F1-8304-2D1DC2701AEE}"/>
              </c:ext>
            </c:extLst>
          </c:dPt>
          <c:dPt>
            <c:idx val="3"/>
            <c:bubble3D val="0"/>
            <c:spPr>
              <a:solidFill>
                <a:srgbClr val="FFE8E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F97-46F1-8304-2D1DC2701AEE}"/>
              </c:ext>
            </c:extLst>
          </c:dPt>
          <c:dPt>
            <c:idx val="4"/>
            <c:bubble3D val="0"/>
            <c:spPr>
              <a:solidFill>
                <a:srgbClr val="FF6A3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F97-46F1-8304-2D1DC2701AEE}"/>
              </c:ext>
            </c:extLst>
          </c:dPt>
          <c:dPt>
            <c:idx val="5"/>
            <c:bubble3D val="0"/>
            <c:spPr>
              <a:solidFill>
                <a:srgbClr val="FF470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8F97-46F1-8304-2D1DC2701AEE}"/>
              </c:ext>
            </c:extLst>
          </c:dPt>
          <c:dPt>
            <c:idx val="6"/>
            <c:bubble3D val="0"/>
            <c:spPr>
              <a:solidFill>
                <a:srgbClr val="CDDDE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8F97-46F1-8304-2D1DC2701AEE}"/>
              </c:ext>
            </c:extLst>
          </c:dPt>
          <c:dPt>
            <c:idx val="7"/>
            <c:bubble3D val="0"/>
            <c:spPr>
              <a:solidFill>
                <a:srgbClr val="93B4D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F97-46F1-8304-2D1DC2701AEE}"/>
              </c:ext>
            </c:extLst>
          </c:dPt>
          <c:dPt>
            <c:idx val="8"/>
            <c:bubble3D val="0"/>
            <c:spPr>
              <a:solidFill>
                <a:srgbClr val="79A3C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8F97-46F1-8304-2D1DC2701AEE}"/>
              </c:ext>
            </c:extLst>
          </c:dPt>
          <c:dPt>
            <c:idx val="9"/>
            <c:bubble3D val="0"/>
            <c:spPr>
              <a:solidFill>
                <a:srgbClr val="6192B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532B-4C06-B02C-B7946A3ADA9C}"/>
              </c:ext>
            </c:extLst>
          </c:dPt>
          <c:dLbls>
            <c:dLbl>
              <c:idx val="1"/>
              <c:layout>
                <c:manualLayout>
                  <c:x val="1.1427454391691018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97-46F1-8304-2D1DC2701AEE}"/>
                </c:ext>
              </c:extLst>
            </c:dLbl>
            <c:dLbl>
              <c:idx val="4"/>
              <c:layout>
                <c:manualLayout>
                  <c:x val="2.1426476984420652E-2"/>
                  <c:y val="-2.14435131431008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97-46F1-8304-2D1DC2701AEE}"/>
                </c:ext>
              </c:extLst>
            </c:dLbl>
            <c:dLbl>
              <c:idx val="5"/>
              <c:layout>
                <c:manualLayout>
                  <c:x val="0"/>
                  <c:y val="6.6474890743612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97-46F1-8304-2D1DC2701AEE}"/>
                </c:ext>
              </c:extLst>
            </c:dLbl>
            <c:dLbl>
              <c:idx val="7"/>
              <c:layout>
                <c:manualLayout>
                  <c:x val="-3.9996090370918745E-2"/>
                  <c:y val="5.78974854863717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97-46F1-8304-2D1DC2701AEE}"/>
                </c:ext>
              </c:extLst>
            </c:dLbl>
            <c:dLbl>
              <c:idx val="8"/>
              <c:layout>
                <c:manualLayout>
                  <c:x val="4.285295396884152E-3"/>
                  <c:y val="1.07217565715503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97-46F1-8304-2D1DC2701AE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- 5,6%</c:v>
                </c:pt>
                <c:pt idx="1">
                  <c:v>Национальная безопасность и правоохранительная деят-ть -  2% </c:v>
                </c:pt>
                <c:pt idx="2">
                  <c:v>Национальная экономика - 4,8%</c:v>
                </c:pt>
                <c:pt idx="3">
                  <c:v>Жилищно-коммунальное хозяйство -  10,5%</c:v>
                </c:pt>
                <c:pt idx="4">
                  <c:v>Средства массовой информации - 0,4%</c:v>
                </c:pt>
                <c:pt idx="5">
                  <c:v>Обслуживание государственного и муниципального долга - 0,3%</c:v>
                </c:pt>
                <c:pt idx="6">
                  <c:v>Образование - 65,4%</c:v>
                </c:pt>
                <c:pt idx="7">
                  <c:v>Культура, кинематография - 4,5%</c:v>
                </c:pt>
                <c:pt idx="8">
                  <c:v>Социальная политика - 2,7%</c:v>
                </c:pt>
                <c:pt idx="9">
                  <c:v>Физическая культура и спорт - 3,7%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340.61099999999999</c:v>
                </c:pt>
                <c:pt idx="1">
                  <c:v>121.94210000000001</c:v>
                </c:pt>
                <c:pt idx="2">
                  <c:v>293.75099999999998</c:v>
                </c:pt>
                <c:pt idx="3">
                  <c:v>639.88360000000011</c:v>
                </c:pt>
                <c:pt idx="4">
                  <c:v>26.158800000000003</c:v>
                </c:pt>
                <c:pt idx="5">
                  <c:v>17</c:v>
                </c:pt>
                <c:pt idx="6">
                  <c:v>3965.5255000000002</c:v>
                </c:pt>
                <c:pt idx="7">
                  <c:v>273.37430000000001</c:v>
                </c:pt>
                <c:pt idx="8">
                  <c:v>163.92920000000001</c:v>
                </c:pt>
                <c:pt idx="9">
                  <c:v>223.5155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7-46F1-8304-2D1DC2701AE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91528749174943"/>
          <c:y val="0"/>
          <c:w val="0.33644217927918291"/>
          <c:h val="0.99983387921735845"/>
        </c:manualLayout>
      </c:layout>
      <c:overlay val="0"/>
      <c:spPr>
        <a:noFill/>
        <a:ln>
          <a:noFill/>
        </a:ln>
        <a:effectLst>
          <a:softEdge rad="0"/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94350987225697"/>
          <c:y val="2.8646149851386148E-2"/>
          <c:w val="0.63511569958863845"/>
          <c:h val="0.7285469818680043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79A3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D1-40E3-84E6-13B1EAE3D9BA}"/>
              </c:ext>
            </c:extLst>
          </c:dPt>
          <c:dPt>
            <c:idx val="1"/>
            <c:bubble3D val="0"/>
            <c:spPr>
              <a:solidFill>
                <a:srgbClr val="6192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D1-40E3-84E6-13B1EAE3D9BA}"/>
              </c:ext>
            </c:extLst>
          </c:dPt>
          <c:dPt>
            <c:idx val="2"/>
            <c:bubble3D val="0"/>
            <c:spPr>
              <a:solidFill>
                <a:srgbClr val="DEE8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5D1-40E3-84E6-13B1EAE3D9BA}"/>
              </c:ext>
            </c:extLst>
          </c:dPt>
          <c:dPt>
            <c:idx val="3"/>
            <c:bubble3D val="0"/>
            <c:spPr>
              <a:solidFill>
                <a:srgbClr val="C3D5E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5D1-40E3-84E6-13B1EAE3D9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спорт</c:v>
                </c:pt>
                <c:pt idx="2">
                  <c:v>культура</c:v>
                </c:pt>
                <c:pt idx="3">
                  <c:v>соц.политика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3965.5</c:v>
                </c:pt>
                <c:pt idx="1">
                  <c:v>223.5</c:v>
                </c:pt>
                <c:pt idx="2">
                  <c:v>273.39999999999998</c:v>
                </c:pt>
                <c:pt idx="3">
                  <c:v>163.9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1-40E3-84E6-13B1EAE3D9B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algn="ctr">
              <a:defRPr sz="1600" b="1" i="1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расходы по отраслям социальной сферы,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c:rich>
      </c:tx>
      <c:layout>
        <c:manualLayout>
          <c:xMode val="edge"/>
          <c:yMode val="edge"/>
          <c:x val="0.136149958255011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ctr">
            <a:defRPr sz="1600" b="1" i="1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7983564813701973E-2"/>
          <c:y val="0.34730892898577953"/>
          <c:w val="0.94403287037259609"/>
          <c:h val="0.53388078295747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3378">
                  <a:schemeClr val="bg1"/>
                </a:gs>
                <a:gs pos="100000">
                  <a:srgbClr val="79A3C9"/>
                </a:gs>
              </a:gsLst>
              <a:lin ang="5400000" scaled="1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3"/>
              <c:layout>
                <c:manualLayout>
                  <c:x val="7.6318813128278271E-3"/>
                  <c:y val="8.7700822072196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8B-4D2D-81EB-2BD9CF35B1CC}"/>
                </c:ext>
              </c:extLst>
            </c:dLbl>
            <c:dLbl>
              <c:idx val="4"/>
              <c:layout>
                <c:manualLayout>
                  <c:x val="1.5263762625655528E-2"/>
                  <c:y val="-4.38521374982040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8B-4D2D-81EB-2BD9CF35B1C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3470.2</c:v>
                </c:pt>
                <c:pt idx="1">
                  <c:v>3676.1</c:v>
                </c:pt>
                <c:pt idx="2">
                  <c:v>4626.3</c:v>
                </c:pt>
                <c:pt idx="3">
                  <c:v>4003</c:v>
                </c:pt>
                <c:pt idx="4">
                  <c:v>3998.9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B-4D2D-81EB-2BD9CF35B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2269824"/>
        <c:axId val="222271360"/>
      </c:barChart>
      <c:catAx>
        <c:axId val="22226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271360"/>
        <c:crosses val="autoZero"/>
        <c:auto val="1"/>
        <c:lblAlgn val="ctr"/>
        <c:lblOffset val="100"/>
        <c:noMultiLvlLbl val="0"/>
      </c:catAx>
      <c:valAx>
        <c:axId val="2222713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226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670866907363571"/>
          <c:y val="0.18304272498250945"/>
          <c:w val="0.80329133092636429"/>
          <c:h val="0.764523161090209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numFmt formatCode="_-* #,##0.0_-;\-* #,##0.0_-;_-* &quot;-&quot;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19050" rIns="0" bIns="19050" anchor="ctr" anchorCtr="1">
                <a:no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2834</c:v>
                </c:pt>
                <c:pt idx="1">
                  <c:v>3080.2</c:v>
                </c:pt>
                <c:pt idx="2">
                  <c:v>3965.5</c:v>
                </c:pt>
                <c:pt idx="3">
                  <c:v>3329.8</c:v>
                </c:pt>
                <c:pt idx="4">
                  <c:v>3315.3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3-4FDA-8E36-81CB52402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2"/>
        <c:axId val="222332416"/>
        <c:axId val="222333952"/>
      </c:barChart>
      <c:catAx>
        <c:axId val="2223324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333952"/>
        <c:crosses val="autoZero"/>
        <c:auto val="1"/>
        <c:lblAlgn val="ctr"/>
        <c:lblOffset val="100"/>
        <c:noMultiLvlLbl val="0"/>
      </c:catAx>
      <c:valAx>
        <c:axId val="222333952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out"/>
        <c:minorTickMark val="none"/>
        <c:tickLblPos val="nextTo"/>
        <c:crossAx val="22233241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</a:t>
            </a:r>
          </a:p>
        </c:rich>
      </c:tx>
      <c:layout>
        <c:manualLayout>
          <c:xMode val="edge"/>
          <c:yMode val="edge"/>
          <c:x val="0.15995157850839734"/>
          <c:y val="1.72477720745739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311710666449858"/>
          <c:y val="0.24194952607719192"/>
          <c:w val="0.86688289333550161"/>
          <c:h val="0.684338252716494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Физическая культуа и спорт</c:v>
                </c:pt>
              </c:strCache>
            </c:strRef>
          </c:tx>
          <c:spPr>
            <a:solidFill>
              <a:srgbClr val="6192BF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029-49B2-A43C-82FA3FF2059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029-49B2-A43C-82FA3FF2059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029-49B2-A43C-82FA3FF2059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029-49B2-A43C-82FA3FF2059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029-49B2-A43C-82FA3FF205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0" rIns="0" bIns="0" anchor="t" anchorCtr="0">
                <a:noAutofit/>
              </a:bodyPr>
              <a:lstStyle/>
              <a:p>
                <a:pPr algn="just"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210.4</c:v>
                </c:pt>
                <c:pt idx="1">
                  <c:v>189.5</c:v>
                </c:pt>
                <c:pt idx="2">
                  <c:v>223.5</c:v>
                </c:pt>
                <c:pt idx="3">
                  <c:v>221.4</c:v>
                </c:pt>
                <c:pt idx="4">
                  <c:v>223.7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A6-45A6-A056-EBE6D9665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22462720"/>
        <c:axId val="222464256"/>
      </c:barChart>
      <c:catAx>
        <c:axId val="22246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one"/>
        <c:crossAx val="222464256"/>
        <c:crosses val="autoZero"/>
        <c:auto val="1"/>
        <c:lblAlgn val="ctr"/>
        <c:lblOffset val="100"/>
        <c:noMultiLvlLbl val="0"/>
      </c:catAx>
      <c:valAx>
        <c:axId val="222464256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246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65993314658675E-2"/>
          <c:y val="0.11898517916622506"/>
          <c:w val="0.89974751996272262"/>
          <c:h val="0.58922404652704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ВРП на одного жителя, тыс.руб.</c:v>
                </c:pt>
              </c:strCache>
            </c:strRef>
          </c:tx>
          <c:spPr>
            <a:solidFill>
              <a:srgbClr val="FF9A7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93B4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5E-4A05-BE80-D3B560E5F0F5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589.94032395566933</c:v>
                </c:pt>
                <c:pt idx="1">
                  <c:v>584.84065460809654</c:v>
                </c:pt>
                <c:pt idx="2">
                  <c:v>584.88964346349746</c:v>
                </c:pt>
                <c:pt idx="3">
                  <c:v>633.64645602049541</c:v>
                </c:pt>
                <c:pt idx="4">
                  <c:v>684.39108061749573</c:v>
                </c:pt>
                <c:pt idx="5">
                  <c:v>732.64781491002577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E-4A05-BE80-D3B560E5F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axId val="601198048"/>
        <c:axId val="60119280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населения, тыс.чел.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117.3</c:v>
                </c:pt>
                <c:pt idx="1">
                  <c:v>116.1</c:v>
                </c:pt>
                <c:pt idx="2">
                  <c:v>117.8</c:v>
                </c:pt>
                <c:pt idx="3">
                  <c:v>117.1</c:v>
                </c:pt>
                <c:pt idx="4">
                  <c:v>116.6</c:v>
                </c:pt>
                <c:pt idx="5">
                  <c:v>116.7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B9-4201-8655-043D0CDBA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247976"/>
        <c:axId val="495247648"/>
      </c:lineChart>
      <c:catAx>
        <c:axId val="601198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192800"/>
        <c:crosses val="autoZero"/>
        <c:auto val="1"/>
        <c:lblAlgn val="ctr"/>
        <c:lblOffset val="100"/>
        <c:noMultiLvlLbl val="0"/>
      </c:catAx>
      <c:valAx>
        <c:axId val="60119280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198048"/>
        <c:crosses val="autoZero"/>
        <c:crossBetween val="between"/>
      </c:valAx>
      <c:valAx>
        <c:axId val="495247648"/>
        <c:scaling>
          <c:orientation val="minMax"/>
          <c:max val="120"/>
          <c:min val="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247976"/>
        <c:crosses val="max"/>
        <c:crossBetween val="between"/>
      </c:valAx>
      <c:catAx>
        <c:axId val="49524797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95247648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167358107006946"/>
          <c:y val="5.720085155703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9784965363770878E-2"/>
          <c:y val="0.2068764131312737"/>
          <c:w val="0.97021522698194829"/>
          <c:h val="0.750222948200950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rgbClr val="DEE8F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BA4-40DD-B9A7-8CDD9FEBC66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BA4-40DD-B9A7-8CDD9FEBC66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DBA4-40DD-B9A7-8CDD9FEBC66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BA4-40DD-B9A7-8CDD9FEBC66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DBA4-40DD-B9A7-8CDD9FEBC6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1080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267.3</c:v>
                </c:pt>
                <c:pt idx="1">
                  <c:v>240.9</c:v>
                </c:pt>
                <c:pt idx="2">
                  <c:v>273.39999999999998</c:v>
                </c:pt>
                <c:pt idx="3">
                  <c:v>278.7</c:v>
                </c:pt>
                <c:pt idx="4">
                  <c:v>281.2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F3-418A-8B06-586B494E7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22412800"/>
        <c:axId val="222414336"/>
      </c:barChart>
      <c:catAx>
        <c:axId val="2224128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one"/>
        <c:crossAx val="222414336"/>
        <c:crosses val="autoZero"/>
        <c:auto val="1"/>
        <c:lblAlgn val="ctr"/>
        <c:lblOffset val="100"/>
        <c:noMultiLvlLbl val="0"/>
      </c:catAx>
      <c:valAx>
        <c:axId val="222414336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241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71059589299095"/>
          <c:y val="7.8108956869573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3887206530772039E-2"/>
          <c:y val="0.26817408525220204"/>
          <c:w val="0.8498560907495859"/>
          <c:h val="0.68409266332750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rgbClr val="C3D5E7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19B-4937-9E96-9EBE7A45E31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19B-4937-9E96-9EBE7A45E31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19B-4937-9E96-9EBE7A45E31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19B-4937-9E96-9EBE7A45E31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19B-4937-9E96-9EBE7A45E3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0" rIns="0" bIns="0" anchor="ctr" anchorCtr="0">
                <a:spAutoFit/>
              </a:bodyPr>
              <a:lstStyle/>
              <a:p>
                <a:pPr algn="r"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158.6</c:v>
                </c:pt>
                <c:pt idx="1">
                  <c:v>165.4</c:v>
                </c:pt>
                <c:pt idx="2">
                  <c:v>163.9</c:v>
                </c:pt>
                <c:pt idx="3">
                  <c:v>173.1</c:v>
                </c:pt>
                <c:pt idx="4">
                  <c:v>178.7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EC-4939-A641-C33FF477E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22522368"/>
        <c:axId val="222528256"/>
      </c:barChart>
      <c:catAx>
        <c:axId val="22252236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one"/>
        <c:crossAx val="222528256"/>
        <c:crosses val="autoZero"/>
        <c:auto val="1"/>
        <c:lblAlgn val="ctr"/>
        <c:lblOffset val="100"/>
        <c:noMultiLvlLbl val="0"/>
      </c:catAx>
      <c:valAx>
        <c:axId val="222528256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252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785757008908636"/>
          <c:w val="0.99956955337538145"/>
          <c:h val="0.63950490345331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_-* #,##0.0_-;\-* #,##0.0_-;_-* &quot;-&quot;?_-;_-@_-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405-411A-B228-67F7C8FA566E}"/>
                </c:ext>
              </c:extLst>
            </c:dLbl>
            <c:dLbl>
              <c:idx val="2"/>
              <c:layout>
                <c:manualLayout>
                  <c:x val="3.919317606685681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79936797145997"/>
                      <c:h val="0.18409459970999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5F0-4A2A-901F-D5CDD97F63E4}"/>
                </c:ext>
              </c:extLst>
            </c:dLbl>
            <c:numFmt formatCode="_-* #,##0.0_-;\-* #,##0.0_-;_-* &quot;-&quot;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2753.9</c:v>
                </c:pt>
                <c:pt idx="1">
                  <c:v>3224.4</c:v>
                </c:pt>
                <c:pt idx="2">
                  <c:v>3217.7</c:v>
                </c:pt>
                <c:pt idx="3">
                  <c:v>3225.6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000448"/>
        <c:axId val="223001984"/>
      </c:barChart>
      <c:catAx>
        <c:axId val="22300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001984"/>
        <c:crosses val="autoZero"/>
        <c:auto val="1"/>
        <c:lblAlgn val="ctr"/>
        <c:lblOffset val="100"/>
        <c:noMultiLvlLbl val="0"/>
      </c:catAx>
      <c:valAx>
        <c:axId val="22300198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300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40435594302174E-2"/>
          <c:y val="0.12395541880850351"/>
          <c:w val="0.92391912881139548"/>
          <c:h val="0.551379916154643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2734895717123711E-3"/>
                  <c:y val="-1.02538599540802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81409473021519"/>
                      <c:h val="0.18409459970999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0A5-4DDB-8CDF-A14D942FB2C4}"/>
                </c:ext>
              </c:extLst>
            </c:dLbl>
            <c:dLbl>
              <c:idx val="1"/>
              <c:layout>
                <c:manualLayout>
                  <c:x val="0"/>
                  <c:y val="1.8095799447246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10501302324432"/>
                      <c:h val="0.18409459970999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A5-4DDB-8CDF-A14D942FB2C4}"/>
                </c:ext>
              </c:extLst>
            </c:dLbl>
            <c:dLbl>
              <c:idx val="2"/>
              <c:layout>
                <c:manualLayout>
                  <c:x val="1.383302182110472E-2"/>
                  <c:y val="1.18052779817623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6637780987299"/>
                      <c:h val="0.18409459970999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A5-4DDB-8CDF-A14D942FB2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 счет федерального бюджета</c:v>
                </c:pt>
                <c:pt idx="1">
                  <c:v>за счет областного бюджета</c:v>
                </c:pt>
                <c:pt idx="2">
                  <c:v>за счет местного бюджета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401.1</c:v>
                </c:pt>
                <c:pt idx="1">
                  <c:v>353.8</c:v>
                </c:pt>
                <c:pt idx="2">
                  <c:v>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824512"/>
        <c:axId val="223863168"/>
      </c:barChart>
      <c:catAx>
        <c:axId val="22382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863168"/>
        <c:crosses val="autoZero"/>
        <c:auto val="1"/>
        <c:lblAlgn val="ctr"/>
        <c:lblOffset val="100"/>
        <c:noMultiLvlLbl val="0"/>
      </c:catAx>
      <c:valAx>
        <c:axId val="223863168"/>
        <c:scaling>
          <c:orientation val="minMax"/>
        </c:scaling>
        <c:delete val="1"/>
        <c:axPos val="l"/>
        <c:majorGridlines>
          <c:spPr>
            <a:ln>
              <a:noFill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382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51952774362339E-2"/>
          <c:y val="6.6351264639905483E-2"/>
          <c:w val="0.93674693135457476"/>
          <c:h val="0.68457169237520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369.9</c:v>
                </c:pt>
                <c:pt idx="1">
                  <c:v>369.7</c:v>
                </c:pt>
                <c:pt idx="2">
                  <c:v>379.9</c:v>
                </c:pt>
                <c:pt idx="3">
                  <c:v>378.1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135424"/>
        <c:axId val="224145408"/>
      </c:barChart>
      <c:catAx>
        <c:axId val="22413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4145408"/>
        <c:crosses val="autoZero"/>
        <c:auto val="1"/>
        <c:lblAlgn val="ctr"/>
        <c:lblOffset val="100"/>
        <c:noMultiLvlLbl val="0"/>
      </c:catAx>
      <c:valAx>
        <c:axId val="2241454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413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12493673542522E-2"/>
          <c:y val="0.15841153191220486"/>
          <c:w val="0.9137750126529196"/>
          <c:h val="0.69359175244961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9A3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012-483A-BCC6-65206A20B6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324.8</c:v>
                </c:pt>
                <c:pt idx="1">
                  <c:v>412.7</c:v>
                </c:pt>
                <c:pt idx="2">
                  <c:v>376.9</c:v>
                </c:pt>
                <c:pt idx="3">
                  <c:v>380.7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558912"/>
        <c:axId val="225560448"/>
      </c:barChart>
      <c:catAx>
        <c:axId val="22555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560448"/>
        <c:crosses val="autoZero"/>
        <c:auto val="1"/>
        <c:lblAlgn val="ctr"/>
        <c:lblOffset val="100"/>
        <c:noMultiLvlLbl val="0"/>
      </c:catAx>
      <c:valAx>
        <c:axId val="22556044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one"/>
        <c:crossAx val="22555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12493673542522E-2"/>
          <c:y val="0.15683026187614157"/>
          <c:w val="0.9137750126529196"/>
          <c:h val="0.61443027406497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2495707104668695E-4"/>
                  <c:y val="-2.41272576409632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068683726499527"/>
                      <c:h val="0.212324046847697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0AC-4112-9453-F9E5888AED70}"/>
                </c:ext>
              </c:extLst>
            </c:dLbl>
            <c:dLbl>
              <c:idx val="1"/>
              <c:layout>
                <c:manualLayout>
                  <c:x val="1.5430384271104865E-7"/>
                  <c:y val="2.3747768303474012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21980273796736"/>
                      <c:h val="0.212324046847697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0AC-4112-9453-F9E5888AED7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188.9</c:v>
                </c:pt>
                <c:pt idx="1">
                  <c:v>223.5</c:v>
                </c:pt>
                <c:pt idx="2">
                  <c:v>221.4</c:v>
                </c:pt>
                <c:pt idx="3">
                  <c:v>223.6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738112"/>
        <c:axId val="225744000"/>
      </c:barChart>
      <c:catAx>
        <c:axId val="22573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744000"/>
        <c:crosses val="autoZero"/>
        <c:auto val="1"/>
        <c:lblAlgn val="ctr"/>
        <c:lblOffset val="100"/>
        <c:noMultiLvlLbl val="0"/>
      </c:catAx>
      <c:valAx>
        <c:axId val="2257440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2573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49348539817417E-2"/>
          <c:y val="0.1398790269093535"/>
          <c:w val="0.93310130292036519"/>
          <c:h val="0.67571339022034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825-40C1-9EBE-BDA749C2C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#\ ##0.0\ _₽</c:formatCode>
                <c:ptCount val="4"/>
                <c:pt idx="0">
                  <c:v>144.80000000000001</c:v>
                </c:pt>
                <c:pt idx="1">
                  <c:v>183.7</c:v>
                </c:pt>
                <c:pt idx="2">
                  <c:v>182</c:v>
                </c:pt>
                <c:pt idx="3">
                  <c:v>183.8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772288"/>
        <c:axId val="225773824"/>
      </c:barChart>
      <c:catAx>
        <c:axId val="22577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773824"/>
        <c:crosses val="autoZero"/>
        <c:auto val="1"/>
        <c:lblAlgn val="ctr"/>
        <c:lblOffset val="100"/>
        <c:noMultiLvlLbl val="0"/>
      </c:catAx>
      <c:valAx>
        <c:axId val="225773824"/>
        <c:scaling>
          <c:orientation val="minMax"/>
        </c:scaling>
        <c:delete val="1"/>
        <c:axPos val="l"/>
        <c:numFmt formatCode="#\ ##0.0\ _₽" sourceLinked="1"/>
        <c:majorTickMark val="none"/>
        <c:minorTickMark val="none"/>
        <c:tickLblPos val="none"/>
        <c:crossAx val="22577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3.3000786753291433E-2"/>
          <c:y val="2.962942224959638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объектов, ед</c:v>
                </c:pt>
              </c:strCache>
            </c:strRef>
          </c:tx>
          <c:spPr>
            <a:solidFill>
              <a:srgbClr val="FF9A7C"/>
            </a:solidFill>
          </c:spPr>
          <c:invertIfNegative val="0"/>
          <c:dLbls>
            <c:dLbl>
              <c:idx val="2"/>
              <c:layout>
                <c:manualLayout>
                  <c:x val="0"/>
                  <c:y val="-2.9629422249596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A0B-40A6-AC1A-FD7468F21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</c:v>
                </c:pt>
                <c:pt idx="1">
                  <c:v>20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8-48A9-9967-4C2E623AE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99584"/>
        <c:axId val="226101120"/>
      </c:barChart>
      <c:catAx>
        <c:axId val="22609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101120"/>
        <c:crosses val="autoZero"/>
        <c:auto val="1"/>
        <c:lblAlgn val="ctr"/>
        <c:lblOffset val="100"/>
        <c:noMultiLvlLbl val="0"/>
      </c:catAx>
      <c:valAx>
        <c:axId val="2261011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2609958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финансирование, млн.руб 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2.1300331213422688E-2"/>
          <c:y val="6.654804297102202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финансирование, млн.руб </c:v>
                </c:pt>
              </c:strCache>
            </c:strRef>
          </c:tx>
          <c:spPr>
            <a:solidFill>
              <a:srgbClr val="FF6A3B"/>
            </a:solidFill>
          </c:spPr>
          <c:invertIfNegative val="0"/>
          <c:dLbls>
            <c:dLbl>
              <c:idx val="2"/>
              <c:layout>
                <c:manualLayout>
                  <c:x val="-1.088427756107622E-2"/>
                  <c:y val="4.75343164078728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0EB-4E94-8B2B-738669009B7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18.2</c:v>
                </c:pt>
                <c:pt idx="1">
                  <c:v>61.6</c:v>
                </c:pt>
                <c:pt idx="2">
                  <c:v>195.6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EB-4E94-8B2B-738669009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995776"/>
        <c:axId val="226018048"/>
      </c:barChart>
      <c:catAx>
        <c:axId val="225995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018048"/>
        <c:crosses val="autoZero"/>
        <c:auto val="1"/>
        <c:lblAlgn val="ctr"/>
        <c:lblOffset val="100"/>
        <c:noMultiLvlLbl val="0"/>
      </c:catAx>
      <c:valAx>
        <c:axId val="226018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995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7313779999814E-2"/>
          <c:y val="1.5858453003429727E-3"/>
          <c:w val="0.81924834592888829"/>
          <c:h val="0.75704424418792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 2023</c:v>
                </c:pt>
              </c:strCache>
            </c:strRef>
          </c:tx>
          <c:spPr>
            <a:solidFill>
              <a:srgbClr val="93B4D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городской округ
город Дзержинск</c:v>
                </c:pt>
                <c:pt idx="1">
                  <c:v>Кстовский
муниципальный округ</c:v>
                </c:pt>
                <c:pt idx="2">
                  <c:v>городской округ
город Бор</c:v>
                </c:pt>
                <c:pt idx="3">
                  <c:v>Балахнинский
муниципальный округ</c:v>
                </c:pt>
                <c:pt idx="4">
                  <c:v>Городецкий
муниципальный округ</c:v>
                </c:pt>
                <c:pt idx="5">
                  <c:v>городской округ
город Арзамас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220.6</c:v>
                </c:pt>
                <c:pt idx="1">
                  <c:v>250.8</c:v>
                </c:pt>
                <c:pt idx="2">
                  <c:v>68.900000000000006</c:v>
                </c:pt>
                <c:pt idx="3">
                  <c:v>46.6</c:v>
                </c:pt>
                <c:pt idx="4">
                  <c:v>52.5</c:v>
                </c:pt>
                <c:pt idx="5" formatCode="General">
                  <c:v>123.4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08-4F38-A86E-17E21B3003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 2024</c:v>
                </c:pt>
              </c:strCache>
            </c:strRef>
          </c:tx>
          <c:spPr>
            <a:solidFill>
              <a:srgbClr val="FF9A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городской округ
город Дзержинск</c:v>
                </c:pt>
                <c:pt idx="1">
                  <c:v>Кстовский
муниципальный округ</c:v>
                </c:pt>
                <c:pt idx="2">
                  <c:v>городской округ
город Бор</c:v>
                </c:pt>
                <c:pt idx="3">
                  <c:v>Балахнинский
муниципальный округ</c:v>
                </c:pt>
                <c:pt idx="4">
                  <c:v>Городецкий
муниципальный округ</c:v>
                </c:pt>
                <c:pt idx="5">
                  <c:v>городской округ
город Арзамас</c:v>
                </c:pt>
              </c:strCache>
            </c:str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237.1</c:v>
                </c:pt>
                <c:pt idx="1">
                  <c:v>268.2</c:v>
                </c:pt>
                <c:pt idx="2">
                  <c:v>74.2</c:v>
                </c:pt>
                <c:pt idx="3">
                  <c:v>46</c:v>
                </c:pt>
                <c:pt idx="4">
                  <c:v>55.1</c:v>
                </c:pt>
                <c:pt idx="5" formatCode="General">
                  <c:v>129.6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08-4F38-A86E-17E21B3003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прогноз 2025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городской округ
город Дзержинск</c:v>
                </c:pt>
                <c:pt idx="1">
                  <c:v>Кстовский
муниципальный округ</c:v>
                </c:pt>
                <c:pt idx="2">
                  <c:v>городской округ
город Бор</c:v>
                </c:pt>
                <c:pt idx="3">
                  <c:v>Балахнинский
муниципальный округ</c:v>
                </c:pt>
                <c:pt idx="4">
                  <c:v>Городецкий
муниципальный округ</c:v>
                </c:pt>
                <c:pt idx="5">
                  <c:v>городской округ
город Арзамас</c:v>
                </c:pt>
              </c:strCache>
            </c:strRef>
          </c:cat>
          <c:val>
            <c:numRef>
              <c:f>Лист1!$D$2:$D$7</c:f>
              <c:numCache>
                <c:formatCode>#\ ##0.0</c:formatCode>
                <c:ptCount val="6"/>
                <c:pt idx="0">
                  <c:v>254.6</c:v>
                </c:pt>
                <c:pt idx="1">
                  <c:v>285.7</c:v>
                </c:pt>
                <c:pt idx="2">
                  <c:v>79.8</c:v>
                </c:pt>
                <c:pt idx="3">
                  <c:v>49.5</c:v>
                </c:pt>
                <c:pt idx="4">
                  <c:v>58.2</c:v>
                </c:pt>
                <c:pt idx="5" formatCode="General">
                  <c:v>139.6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08-4F38-A86E-17E21B30031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прогноз 2026</c:v>
                </c:pt>
              </c:strCache>
            </c:strRef>
          </c:tx>
          <c:spPr>
            <a:solidFill>
              <a:srgbClr val="FFD9CD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городской округ
город Дзержинск</c:v>
                </c:pt>
                <c:pt idx="1">
                  <c:v>Кстовский
муниципальный округ</c:v>
                </c:pt>
                <c:pt idx="2">
                  <c:v>городской округ
город Бор</c:v>
                </c:pt>
                <c:pt idx="3">
                  <c:v>Балахнинский
муниципальный округ</c:v>
                </c:pt>
                <c:pt idx="4">
                  <c:v>Городецкий
муниципальный округ</c:v>
                </c:pt>
                <c:pt idx="5">
                  <c:v>городской округ
город Арзамас</c:v>
                </c:pt>
              </c:strCache>
            </c:strRef>
          </c:cat>
          <c:val>
            <c:numRef>
              <c:f>Лист1!$E$2:$E$7</c:f>
              <c:numCache>
                <c:formatCode>#\ ##0.0</c:formatCode>
                <c:ptCount val="6"/>
                <c:pt idx="0">
                  <c:v>273.10000000000002</c:v>
                </c:pt>
                <c:pt idx="1">
                  <c:v>304.60000000000002</c:v>
                </c:pt>
                <c:pt idx="2">
                  <c:v>85.5</c:v>
                </c:pt>
                <c:pt idx="3">
                  <c:v>53.1</c:v>
                </c:pt>
                <c:pt idx="4">
                  <c:v>62.1</c:v>
                </c:pt>
                <c:pt idx="5" formatCode="General">
                  <c:v>148.30000000000001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08-4F38-A86E-17E21B300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42783240"/>
        <c:axId val="442782256"/>
      </c:barChart>
      <c:lineChart>
        <c:grouping val="standard"/>
        <c:varyColors val="0"/>
        <c:ser>
          <c:idx val="4"/>
          <c:order val="4"/>
          <c:tx>
            <c:strRef>
              <c:f>Лист1!$F$1</c:f>
              <c:strCache>
                <c:ptCount val="1"/>
                <c:pt idx="0">
                  <c:v>ВРП на 1 жителя в 2024 г., тыс.руб. 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9018474810037018E-2"/>
                  <c:y val="-0.215099959055308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43-4260-8F1E-F2574CD9386D}"/>
                </c:ext>
              </c:extLst>
            </c:dLbl>
            <c:dLbl>
              <c:idx val="2"/>
              <c:layout>
                <c:manualLayout>
                  <c:x val="-1.8678777348692669E-2"/>
                  <c:y val="-5.0951906374677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43-4260-8F1E-F2574CD938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городской округ
город Дзержинск</c:v>
                </c:pt>
                <c:pt idx="1">
                  <c:v>Кстовский
муниципальный округ</c:v>
                </c:pt>
                <c:pt idx="2">
                  <c:v>городской округ
город Бор</c:v>
                </c:pt>
                <c:pt idx="3">
                  <c:v>Балахнинский
муниципальный округ</c:v>
                </c:pt>
                <c:pt idx="4">
                  <c:v>Городецкий
муниципальный округ</c:v>
                </c:pt>
                <c:pt idx="5">
                  <c:v>городской округ
город Арзамас</c:v>
                </c:pt>
              </c:strCache>
            </c:strRef>
          </c:cat>
          <c:val>
            <c:numRef>
              <c:f>Лист1!$F$2:$F$7</c:f>
              <c:numCache>
                <c:formatCode>#\ ##0.0</c:formatCode>
                <c:ptCount val="6"/>
                <c:pt idx="0">
                  <c:v>1045.9000000000001</c:v>
                </c:pt>
                <c:pt idx="1">
                  <c:v>2196.6</c:v>
                </c:pt>
                <c:pt idx="2">
                  <c:v>633.6</c:v>
                </c:pt>
                <c:pt idx="3">
                  <c:v>631</c:v>
                </c:pt>
                <c:pt idx="4">
                  <c:v>682.8</c:v>
                </c:pt>
                <c:pt idx="5">
                  <c:v>895.64616447823084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43-4260-8F1E-F2574CD93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510504"/>
        <c:axId val="85505912"/>
      </c:lineChart>
      <c:catAx>
        <c:axId val="442783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2782256"/>
        <c:crosses val="autoZero"/>
        <c:auto val="1"/>
        <c:lblAlgn val="ctr"/>
        <c:lblOffset val="100"/>
        <c:noMultiLvlLbl val="0"/>
      </c:catAx>
      <c:valAx>
        <c:axId val="442782256"/>
        <c:scaling>
          <c:orientation val="minMax"/>
          <c:max val="3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783240"/>
        <c:crosses val="autoZero"/>
        <c:crossBetween val="between"/>
      </c:valAx>
      <c:valAx>
        <c:axId val="85505912"/>
        <c:scaling>
          <c:orientation val="minMax"/>
          <c:max val="2500"/>
        </c:scaling>
        <c:delete val="0"/>
        <c:axPos val="r"/>
        <c:numFmt formatCode="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510504"/>
        <c:crosses val="max"/>
        <c:crossBetween val="between"/>
      </c:valAx>
      <c:catAx>
        <c:axId val="85510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505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997620677577367"/>
          <c:y val="3.3686587082249919E-2"/>
          <c:w val="0.16002379322422647"/>
          <c:h val="0.800865700950498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финансирование, млн.руб 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финансирование, тыс.руб </c:v>
                </c:pt>
              </c:strCache>
            </c:strRef>
          </c:tx>
          <c:spPr>
            <a:solidFill>
              <a:srgbClr val="93B4D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21.6</c:v>
                </c:pt>
                <c:pt idx="1">
                  <c:v>12.4</c:v>
                </c:pt>
                <c:pt idx="2">
                  <c:v>14.3</c:v>
                </c:pt>
                <c:pt idx="3" formatCode="#\ ##0.0">
                  <c:v>20.2</c:v>
                </c:pt>
                <c:pt idx="4" formatCode="#\ ##0.0">
                  <c:v>20.100000000000001</c:v>
                </c:pt>
                <c:pt idx="5" formatCode="#\ ##0.0">
                  <c:v>20.2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AE-455D-B0D9-7867644BD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231040"/>
        <c:axId val="226232576"/>
      </c:barChart>
      <c:catAx>
        <c:axId val="22623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232576"/>
        <c:crosses val="autoZero"/>
        <c:auto val="1"/>
        <c:lblAlgn val="ctr"/>
        <c:lblOffset val="100"/>
        <c:noMultiLvlLbl val="0"/>
      </c:catAx>
      <c:valAx>
        <c:axId val="226232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6231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12493673542522E-2"/>
          <c:y val="0.15841153191220492"/>
          <c:w val="0.91377501265291972"/>
          <c:h val="0.69359175244961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9A3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4AE-4E91-9A9C-C203395386B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4AE-4E91-9A9C-C203395386B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4AE-4E91-9A9C-C203395386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77.099999999999994</c:v>
                </c:pt>
                <c:pt idx="1">
                  <c:v>42</c:v>
                </c:pt>
                <c:pt idx="2">
                  <c:v>42.1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C-48DF-9D98-85E7F7F36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140160"/>
        <c:axId val="124158336"/>
      </c:barChart>
      <c:catAx>
        <c:axId val="12414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158336"/>
        <c:crosses val="autoZero"/>
        <c:auto val="1"/>
        <c:lblAlgn val="ctr"/>
        <c:lblOffset val="100"/>
        <c:noMultiLvlLbl val="0"/>
      </c:catAx>
      <c:valAx>
        <c:axId val="12415833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one"/>
        <c:crossAx val="12414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7803797576045E-2"/>
          <c:y val="5.3817969174596213E-2"/>
          <c:w val="0.96504392404847905"/>
          <c:h val="0.730384311653059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Бюджетный кредит</c:v>
                </c:pt>
              </c:strCache>
            </c:strRef>
          </c:tx>
          <c:spPr>
            <a:solidFill>
              <a:srgbClr val="93B4D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год (отчет)</c:v>
                </c:pt>
                <c:pt idx="1">
                  <c:v>2023 год (план)</c:v>
                </c:pt>
                <c:pt idx="2">
                  <c:v>2023 год (на 01.11)</c:v>
                </c:pt>
                <c:pt idx="3">
                  <c:v>2024 год (план)</c:v>
                </c:pt>
                <c:pt idx="4">
                  <c:v>2025 год (план)</c:v>
                </c:pt>
                <c:pt idx="5">
                  <c:v>2026 год (план)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177</c:v>
                </c:pt>
                <c:pt idx="1">
                  <c:v>177</c:v>
                </c:pt>
                <c:pt idx="2">
                  <c:v>177</c:v>
                </c:pt>
                <c:pt idx="3">
                  <c:v>177</c:v>
                </c:pt>
                <c:pt idx="4">
                  <c:v>132.69999999999999</c:v>
                </c:pt>
                <c:pt idx="5">
                  <c:v>88.5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6-4402-ACED-0D3281BFE9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Коммерческий кредит</c:v>
                </c:pt>
              </c:strCache>
            </c:strRef>
          </c:tx>
          <c:spPr>
            <a:solidFill>
              <a:srgbClr val="FF6A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год (отчет)</c:v>
                </c:pt>
                <c:pt idx="1">
                  <c:v>2023 год (план)</c:v>
                </c:pt>
                <c:pt idx="2">
                  <c:v>2023 год (на 01.11)</c:v>
                </c:pt>
                <c:pt idx="3">
                  <c:v>2024 год (план)</c:v>
                </c:pt>
                <c:pt idx="4">
                  <c:v>2025 год (план)</c:v>
                </c:pt>
                <c:pt idx="5">
                  <c:v>2026 год (план)</c:v>
                </c:pt>
              </c:strCache>
            </c:strRef>
          </c:cat>
          <c:val>
            <c:numRef>
              <c:f>Лист1!$C$2:$C$7</c:f>
              <c:numCache>
                <c:formatCode>#\ ##0.0</c:formatCode>
                <c:ptCount val="6"/>
                <c:pt idx="0">
                  <c:v>0</c:v>
                </c:pt>
                <c:pt idx="1">
                  <c:v>105.1</c:v>
                </c:pt>
                <c:pt idx="2">
                  <c:v>0</c:v>
                </c:pt>
                <c:pt idx="3">
                  <c:v>193.5</c:v>
                </c:pt>
                <c:pt idx="4">
                  <c:v>237.8</c:v>
                </c:pt>
                <c:pt idx="5">
                  <c:v>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46-4402-ACED-0D3281BFE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100"/>
        <c:axId val="438073896"/>
        <c:axId val="438074224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на обслуживание долга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год (отчет)</c:v>
                </c:pt>
                <c:pt idx="1">
                  <c:v>2023 год (план)</c:v>
                </c:pt>
                <c:pt idx="2">
                  <c:v>2023 год (на 01.11)</c:v>
                </c:pt>
                <c:pt idx="3">
                  <c:v>2024 год (план)</c:v>
                </c:pt>
                <c:pt idx="4">
                  <c:v>2025 год (план)</c:v>
                </c:pt>
                <c:pt idx="5">
                  <c:v>2026 год (план)</c:v>
                </c:pt>
              </c:strCache>
            </c:strRef>
          </c:cat>
          <c:val>
            <c:numRef>
              <c:f>Лист1!$D$2:$D$7</c:f>
              <c:numCache>
                <c:formatCode>0.0</c:formatCode>
                <c:ptCount val="6"/>
                <c:pt idx="0" formatCode="General">
                  <c:v>1.6</c:v>
                </c:pt>
                <c:pt idx="1">
                  <c:v>17</c:v>
                </c:pt>
                <c:pt idx="2">
                  <c:v>0</c:v>
                </c:pt>
                <c:pt idx="3">
                  <c:v>17</c:v>
                </c:pt>
                <c:pt idx="4" formatCode="General">
                  <c:v>31.9</c:v>
                </c:pt>
                <c:pt idx="5" formatCode="General">
                  <c:v>38.9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99-47AC-A442-C93D24A4A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325704"/>
        <c:axId val="461319800"/>
      </c:lineChart>
      <c:catAx>
        <c:axId val="43807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8074224"/>
        <c:crosses val="autoZero"/>
        <c:auto val="1"/>
        <c:lblAlgn val="ctr"/>
        <c:lblOffset val="100"/>
        <c:noMultiLvlLbl val="0"/>
      </c:catAx>
      <c:valAx>
        <c:axId val="438074224"/>
        <c:scaling>
          <c:orientation val="minMax"/>
          <c:max val="600"/>
        </c:scaling>
        <c:delete val="0"/>
        <c:axPos val="l"/>
        <c:numFmt formatCode="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8073896"/>
        <c:crosses val="autoZero"/>
        <c:crossBetween val="between"/>
      </c:valAx>
      <c:valAx>
        <c:axId val="461319800"/>
        <c:scaling>
          <c:orientation val="minMax"/>
          <c:max val="50"/>
          <c:min val="-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1325704"/>
        <c:crosses val="max"/>
        <c:crossBetween val="between"/>
      </c:valAx>
      <c:catAx>
        <c:axId val="461325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1319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214492064141915E-2"/>
          <c:y val="0.89072610550779641"/>
          <c:w val="0.89999998840219209"/>
          <c:h val="9.5478090531979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91868758915834E-2"/>
          <c:y val="0.18476392011638673"/>
          <c:w val="0.96861626248216837"/>
          <c:h val="0.5555865626239914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 cap="rnd">
              <a:solidFill>
                <a:schemeClr val="accent5">
                  <a:lumMod val="25000"/>
                </a:schemeClr>
              </a:solidFill>
              <a:round/>
              <a:headEnd type="diamond"/>
              <a:tailEnd type="diamond"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38100">
                <a:solidFill>
                  <a:schemeClr val="accent5">
                    <a:lumMod val="50000"/>
                  </a:schemeClr>
                </a:solidFill>
                <a:bevel/>
              </a:ln>
              <a:effectLst/>
            </c:spPr>
          </c:marker>
          <c:dPt>
            <c:idx val="2"/>
            <c:marker>
              <c:spPr>
                <a:solidFill>
                  <a:schemeClr val="accent1"/>
                </a:solidFill>
                <a:ln w="38100">
                  <a:solidFill>
                    <a:schemeClr val="accent5">
                      <a:lumMod val="50000"/>
                    </a:schemeClr>
                  </a:solidFill>
                  <a:bevel/>
                  <a:headEnd type="diamond" w="med" len="med"/>
                  <a:tailEnd type="diamond" w="med" len="med"/>
                </a:ln>
                <a:effectLst/>
              </c:spPr>
            </c:marker>
            <c:bubble3D val="0"/>
            <c:spPr>
              <a:ln w="38100" cap="rnd">
                <a:solidFill>
                  <a:schemeClr val="accent5">
                    <a:lumMod val="25000"/>
                  </a:schemeClr>
                </a:solidFill>
                <a:round/>
                <a:headEnd type="diamond" w="med" len="med"/>
                <a:tailEnd type="diamond" w="med" len="me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79-4975-903F-4F3A2E19E3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118156</c:v>
                </c:pt>
                <c:pt idx="1">
                  <c:v>117326</c:v>
                </c:pt>
                <c:pt idx="2">
                  <c:v>116126</c:v>
                </c:pt>
                <c:pt idx="3">
                  <c:v>115046</c:v>
                </c:pt>
                <c:pt idx="4">
                  <c:v>114651</c:v>
                </c:pt>
                <c:pt idx="5">
                  <c:v>114921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179-4975-903F-4F3A2E19E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174656"/>
        <c:axId val="163201024"/>
      </c:lineChart>
      <c:catAx>
        <c:axId val="163174656"/>
        <c:scaling>
          <c:orientation val="minMax"/>
        </c:scaling>
        <c:delete val="0"/>
        <c:axPos val="b"/>
        <c:numFmt formatCode="\О\с\н\о\в\н\о\й" sourceLinked="0"/>
        <c:majorTickMark val="none"/>
        <c:minorTickMark val="none"/>
        <c:tickLblPos val="nextTo"/>
        <c:spPr>
          <a:noFill/>
          <a:ln w="926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63201024"/>
        <c:crosses val="autoZero"/>
        <c:auto val="1"/>
        <c:lblAlgn val="ctr"/>
        <c:lblOffset val="100"/>
        <c:noMultiLvlLbl val="0"/>
      </c:catAx>
      <c:valAx>
        <c:axId val="16320102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57" b="1" i="0" u="none" strike="noStrike" kern="1200" baseline="0">
                <a:solidFill>
                  <a:srgbClr val="0000CC"/>
                </a:solidFill>
                <a:latin typeface="Times New Roman Cyr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63174656"/>
        <c:crosses val="autoZero"/>
        <c:crossBetween val="between"/>
        <c:majorUnit val="1000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557" baseline="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98714377832208E-2"/>
          <c:y val="3.1002688667663376E-2"/>
          <c:w val="0.96820257124433562"/>
          <c:h val="0.6917681421823276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среднемесячная заработная плата, руб.</c:v>
                </c:pt>
              </c:strCache>
            </c:strRef>
          </c:tx>
          <c:spPr>
            <a:gradFill rotWithShape="1">
              <a:gsLst>
                <a:gs pos="100000">
                  <a:srgbClr val="93B4D3">
                    <a:lumMod val="65000"/>
                  </a:srgbClr>
                </a:gs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rgbClr val="6699FF"/>
                </a:gs>
              </a:gsLst>
              <a:lin ang="5400000" scaled="1"/>
            </a:gra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 2024 год</c:v>
                </c:pt>
                <c:pt idx="4">
                  <c:v> 2025 год</c:v>
                </c:pt>
                <c:pt idx="5">
                  <c:v> 2026 год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33451.14</c:v>
                </c:pt>
                <c:pt idx="1">
                  <c:v>36515.279999999999</c:v>
                </c:pt>
                <c:pt idx="2">
                  <c:v>40345.83</c:v>
                </c:pt>
                <c:pt idx="3">
                  <c:v>42041.77</c:v>
                </c:pt>
                <c:pt idx="4">
                  <c:v>44862.99</c:v>
                </c:pt>
                <c:pt idx="5">
                  <c:v>48150.54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9A-4F13-B9B0-27A72FB44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4328416"/>
        <c:axId val="954323496"/>
      </c:barChar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потребительских цен, %</c:v>
                </c:pt>
              </c:strCache>
            </c:strRef>
          </c:tx>
          <c:spPr>
            <a:ln w="317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2700">
                <a:solidFill>
                  <a:schemeClr val="lt2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1.37451612484713E-2"/>
                  <c:y val="-1.0008419474182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E4-4DD9-9AF0-A779C6CA5FB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 2024 год</c:v>
                </c:pt>
                <c:pt idx="4">
                  <c:v> 2025 год</c:v>
                </c:pt>
                <c:pt idx="5">
                  <c:v> 2026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105.5</c:v>
                </c:pt>
                <c:pt idx="1">
                  <c:v>113.3</c:v>
                </c:pt>
                <c:pt idx="2">
                  <c:v>105.5</c:v>
                </c:pt>
                <c:pt idx="3">
                  <c:v>107.2</c:v>
                </c:pt>
                <c:pt idx="4">
                  <c:v>104.2</c:v>
                </c:pt>
                <c:pt idx="5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4C-4676-AAD8-1EC1ECDA0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784768"/>
        <c:axId val="601839216"/>
      </c:lineChart>
      <c:valAx>
        <c:axId val="954323496"/>
        <c:scaling>
          <c:orientation val="minMax"/>
          <c:max val="120000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54328416"/>
        <c:crosses val="max"/>
        <c:crossBetween val="between"/>
        <c:majorUnit val="10000"/>
      </c:valAx>
      <c:catAx>
        <c:axId val="95432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54323496"/>
        <c:crosses val="autoZero"/>
        <c:auto val="1"/>
        <c:lblAlgn val="ctr"/>
        <c:lblOffset val="100"/>
        <c:noMultiLvlLbl val="0"/>
      </c:catAx>
      <c:valAx>
        <c:axId val="601839216"/>
        <c:scaling>
          <c:orientation val="minMax"/>
          <c:max val="114"/>
          <c:min val="9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784768"/>
        <c:crosses val="autoZero"/>
        <c:crossBetween val="between"/>
        <c:majorUnit val="1"/>
      </c:valAx>
      <c:catAx>
        <c:axId val="601784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1839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100000">
                  <a:srgbClr val="93B4D3">
                    <a:lumMod val="65000"/>
                  </a:srgbClr>
                </a:gs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666666666666484E-3"/>
                  <c:y val="-0.38125000000000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8C-4FB2-9806-25F692737154}"/>
                </c:ext>
              </c:extLst>
            </c:dLbl>
            <c:dLbl>
              <c:idx val="1"/>
              <c:layout>
                <c:manualLayout>
                  <c:x val="8.3333333333333367E-3"/>
                  <c:y val="-0.34375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8C-4FB2-9806-25F692737154}"/>
                </c:ext>
              </c:extLst>
            </c:dLbl>
            <c:dLbl>
              <c:idx val="2"/>
              <c:layout>
                <c:manualLayout>
                  <c:x val="0"/>
                  <c:y val="-0.36562500000000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8C-4FB2-9806-25F692737154}"/>
                </c:ext>
              </c:extLst>
            </c:dLbl>
            <c:dLbl>
              <c:idx val="3"/>
              <c:layout>
                <c:manualLayout>
                  <c:x val="2.0833333333333381E-3"/>
                  <c:y val="-0.40000000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8C-4FB2-9806-25F692737154}"/>
                </c:ext>
              </c:extLst>
            </c:dLbl>
            <c:dLbl>
              <c:idx val="4"/>
              <c:layout>
                <c:manualLayout>
                  <c:x val="6.250000000000009E-3"/>
                  <c:y val="-0.43125000000000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8C-4FB2-9806-25F69273715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4632.5</c:v>
                </c:pt>
                <c:pt idx="1">
                  <c:v>4950.2</c:v>
                </c:pt>
                <c:pt idx="2">
                  <c:v>5379.4</c:v>
                </c:pt>
                <c:pt idx="3">
                  <c:v>5846.2</c:v>
                </c:pt>
                <c:pt idx="4">
                  <c:v>6390.3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8C-4FB2-9806-25F6927371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8"/>
        <c:overlap val="100"/>
        <c:axId val="201693440"/>
        <c:axId val="201695232"/>
      </c:barChart>
      <c:catAx>
        <c:axId val="20169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1695232"/>
        <c:crosses val="autoZero"/>
        <c:auto val="1"/>
        <c:lblAlgn val="ctr"/>
        <c:lblOffset val="100"/>
        <c:noMultiLvlLbl val="0"/>
      </c:catAx>
      <c:valAx>
        <c:axId val="201695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69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251148894417564E-2"/>
          <c:y val="0.1530171635346308"/>
          <c:w val="0.86882832770170071"/>
          <c:h val="0.53523124026931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Площадь, тыс.кв.м.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rgbClr val="FFD9CD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118.1</c:v>
                </c:pt>
                <c:pt idx="1">
                  <c:v>119.8</c:v>
                </c:pt>
                <c:pt idx="2">
                  <c:v>120</c:v>
                </c:pt>
                <c:pt idx="3">
                  <c:v>120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61-42E6-B6C8-296354408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8926184"/>
        <c:axId val="55891995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 cap="rnd">
              <a:solidFill>
                <a:srgbClr val="FF6A3B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6A3B"/>
              </a:solidFill>
              <a:ln w="9525">
                <a:solidFill>
                  <a:srgbClr val="FF6A3B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77.400000000000006</c:v>
                </c:pt>
                <c:pt idx="1">
                  <c:v>101.43945808636749</c:v>
                </c:pt>
                <c:pt idx="2">
                  <c:v>100.1669449081803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61-42E6-B6C8-296354408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7728384"/>
        <c:axId val="447730680"/>
      </c:lineChart>
      <c:catAx>
        <c:axId val="55892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8919952"/>
        <c:crosses val="autoZero"/>
        <c:auto val="1"/>
        <c:lblAlgn val="ctr"/>
        <c:lblOffset val="100"/>
        <c:noMultiLvlLbl val="0"/>
      </c:catAx>
      <c:valAx>
        <c:axId val="558919952"/>
        <c:scaling>
          <c:orientation val="minMax"/>
          <c:min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926184"/>
        <c:crosses val="autoZero"/>
        <c:crossBetween val="between"/>
      </c:valAx>
      <c:valAx>
        <c:axId val="447730680"/>
        <c:scaling>
          <c:orientation val="minMax"/>
          <c:max val="117"/>
          <c:min val="0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728384"/>
        <c:crosses val="max"/>
        <c:crossBetween val="between"/>
      </c:valAx>
      <c:catAx>
        <c:axId val="447728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477306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77882683468321E-2"/>
          <c:y val="6.5056204670462095E-2"/>
          <c:w val="0.92360724043844455"/>
          <c:h val="0.81539736766760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>
              <a:gsLst>
                <a:gs pos="3378">
                  <a:srgbClr val="C3D5E7"/>
                </a:gs>
                <a:gs pos="100000">
                  <a:srgbClr val="79A3C9"/>
                </a:gs>
                <a:gs pos="44000">
                  <a:srgbClr val="79A3C9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Лист1!$B$2:$B$6</c:f>
              <c:numCache>
                <c:formatCode>#\ ##0.0\ _₽</c:formatCode>
                <c:ptCount val="5"/>
                <c:pt idx="0">
                  <c:v>5544.3</c:v>
                </c:pt>
                <c:pt idx="1">
                  <c:v>5610.2</c:v>
                </c:pt>
                <c:pt idx="2">
                  <c:v>5977.3</c:v>
                </c:pt>
                <c:pt idx="3">
                  <c:v>6181.6</c:v>
                </c:pt>
                <c:pt idx="4">
                  <c:v>6327.5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AB-463C-8F71-360E0FE774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3378">
                  <a:srgbClr val="FFC2AF"/>
                </a:gs>
                <a:gs pos="100000">
                  <a:srgbClr val="FF9A7C"/>
                </a:gs>
                <a:gs pos="44000">
                  <a:srgbClr val="FF9A7C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r"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Лист1!$C$2:$C$6</c:f>
              <c:numCache>
                <c:formatCode>#\ ##0.0\ _₽</c:formatCode>
                <c:ptCount val="5"/>
                <c:pt idx="0">
                  <c:v>5499.2</c:v>
                </c:pt>
                <c:pt idx="1">
                  <c:v>5688.6</c:v>
                </c:pt>
                <c:pt idx="2">
                  <c:v>6065.7</c:v>
                </c:pt>
                <c:pt idx="3">
                  <c:v>6181.6</c:v>
                </c:pt>
                <c:pt idx="4">
                  <c:v>6327.5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AB-463C-8F71-360E0FE774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2881640"/>
        <c:axId val="442877048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Дефицит/профицит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4.1850340545965703E-2"/>
                  <c:y val="3.4260174462519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01-4EDC-9BF9-DBA8430AC8FC}"/>
                </c:ext>
              </c:extLst>
            </c:dLbl>
            <c:dLbl>
              <c:idx val="1"/>
              <c:layout>
                <c:manualLayout>
                  <c:x val="-7.4732750974938755E-3"/>
                  <c:y val="4.457579288752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01-4EDC-9BF9-DBA8430AC8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 факт</c:v>
                </c:pt>
                <c:pt idx="1">
                  <c:v>2023 год план</c:v>
                </c:pt>
                <c:pt idx="2">
                  <c:v>2024 год план</c:v>
                </c:pt>
                <c:pt idx="3">
                  <c:v>2025 год план</c:v>
                </c:pt>
                <c:pt idx="4">
                  <c:v>2026 год план</c:v>
                </c:pt>
              </c:strCache>
            </c:strRef>
          </c:cat>
          <c:val>
            <c:numRef>
              <c:f>Лист1!$D$2:$D$6</c:f>
              <c:numCache>
                <c:formatCode>#\ ##0.0\ _₽</c:formatCode>
                <c:ptCount val="5"/>
                <c:pt idx="0">
                  <c:v>45.100000000000364</c:v>
                </c:pt>
                <c:pt idx="1">
                  <c:v>-78.400000000000546</c:v>
                </c:pt>
                <c:pt idx="2">
                  <c:v>-88.399999999999636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AB-463C-8F71-360E0FE774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1591672"/>
        <c:axId val="671583472"/>
      </c:lineChart>
      <c:catAx>
        <c:axId val="442881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877048"/>
        <c:crosses val="autoZero"/>
        <c:auto val="1"/>
        <c:lblAlgn val="ctr"/>
        <c:lblOffset val="100"/>
        <c:noMultiLvlLbl val="0"/>
      </c:catAx>
      <c:valAx>
        <c:axId val="442877048"/>
        <c:scaling>
          <c:orientation val="minMax"/>
          <c:max val="7000"/>
          <c:min val="-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\ _₽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2881640"/>
        <c:crosses val="autoZero"/>
        <c:crossBetween val="between"/>
      </c:valAx>
      <c:valAx>
        <c:axId val="671583472"/>
        <c:scaling>
          <c:orientation val="minMax"/>
          <c:max val="300"/>
        </c:scaling>
        <c:delete val="0"/>
        <c:axPos val="r"/>
        <c:numFmt formatCode="#\ ##0.0\ _₽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1591672"/>
        <c:crosses val="max"/>
        <c:crossBetween val="between"/>
      </c:valAx>
      <c:catAx>
        <c:axId val="6715916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671583472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0988920519402012E-2"/>
          <c:y val="1.1969387324879224E-2"/>
          <c:w val="0.97901107948059796"/>
          <c:h val="0.729688933154397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млн.руб.</c:v>
                </c:pt>
              </c:strCache>
            </c:strRef>
          </c:tx>
          <c:spPr>
            <a:gradFill>
              <a:gsLst>
                <a:gs pos="3378">
                  <a:srgbClr val="CDDDEB"/>
                </a:gs>
                <a:gs pos="100000">
                  <a:srgbClr val="93B4D3"/>
                </a:gs>
                <a:gs pos="43000">
                  <a:srgbClr val="93B4D3"/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городской округ
город Дзержинск</c:v>
                </c:pt>
                <c:pt idx="1">
                  <c:v>городской округ
город Бор</c:v>
                </c:pt>
                <c:pt idx="2">
                  <c:v>Кстовский муниципальный округ</c:v>
                </c:pt>
                <c:pt idx="3">
                  <c:v>Балахнинский муниципальный округ</c:v>
                </c:pt>
                <c:pt idx="4">
                  <c:v>Городецкий муниципальный округ</c:v>
                </c:pt>
                <c:pt idx="5">
                  <c:v>городской округ
город Арзамас</c:v>
                </c:pt>
              </c:strCache>
            </c:strRef>
          </c:cat>
          <c:val>
            <c:numRef>
              <c:f>Лист1!$B$2:$B$7</c:f>
              <c:numCache>
                <c:formatCode>_-* #\ ##0.0\ _₽_-;\-* #\ ##0.0\ _₽_-;_-* "-"?\ _₽_-;_-@_-</c:formatCode>
                <c:ptCount val="6"/>
                <c:pt idx="0">
                  <c:v>8933</c:v>
                </c:pt>
                <c:pt idx="1">
                  <c:v>5977.3</c:v>
                </c:pt>
                <c:pt idx="2">
                  <c:v>5004</c:v>
                </c:pt>
                <c:pt idx="3">
                  <c:v>3026</c:v>
                </c:pt>
                <c:pt idx="4">
                  <c:v>4055.6</c:v>
                </c:pt>
                <c:pt idx="5">
                  <c:v>7225.5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31-4375-BD95-CF2657A038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млн.руб.</c:v>
                </c:pt>
              </c:strCache>
            </c:strRef>
          </c:tx>
          <c:spPr>
            <a:gradFill>
              <a:gsLst>
                <a:gs pos="3378">
                  <a:srgbClr val="FFC2AF"/>
                </a:gs>
                <a:gs pos="100000">
                  <a:srgbClr val="FF9A7C"/>
                </a:gs>
                <a:gs pos="44000">
                  <a:srgbClr val="FF9A7C"/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t" anchorCtr="0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городской округ
город Дзержинск</c:v>
                </c:pt>
                <c:pt idx="1">
                  <c:v>городской округ
город Бор</c:v>
                </c:pt>
                <c:pt idx="2">
                  <c:v>Кстовский муниципальный округ</c:v>
                </c:pt>
                <c:pt idx="3">
                  <c:v>Балахнинский муниципальный округ</c:v>
                </c:pt>
                <c:pt idx="4">
                  <c:v>Городецкий муниципальный округ</c:v>
                </c:pt>
                <c:pt idx="5">
                  <c:v>городской округ
город Арзамас</c:v>
                </c:pt>
              </c:strCache>
            </c:strRef>
          </c:cat>
          <c:val>
            <c:numRef>
              <c:f>Лист1!$C$2:$C$7</c:f>
              <c:numCache>
                <c:formatCode>_-* #\ ##0.0\ _₽_-;\-* #\ ##0.0\ _₽_-;_-* "-"?\ _₽_-;_-@_-</c:formatCode>
                <c:ptCount val="6"/>
                <c:pt idx="0">
                  <c:v>8933</c:v>
                </c:pt>
                <c:pt idx="1">
                  <c:v>6065.7</c:v>
                </c:pt>
                <c:pt idx="2">
                  <c:v>5004</c:v>
                </c:pt>
                <c:pt idx="3">
                  <c:v>3093.2</c:v>
                </c:pt>
                <c:pt idx="4">
                  <c:v>4105.6000000000004</c:v>
                </c:pt>
                <c:pt idx="5">
                  <c:v>7225.5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31-4375-BD95-CF2657A038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axId val="201697536"/>
        <c:axId val="201794304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на душу населения, тыс.руб на чел.</c:v>
                </c:pt>
              </c:strCache>
            </c:strRef>
          </c:tx>
          <c:spPr>
            <a:ln w="22225" cap="sq">
              <a:solidFill>
                <a:schemeClr val="bg2">
                  <a:lumMod val="75000"/>
                </a:schemeClr>
              </a:solidFill>
            </a:ln>
          </c:spPr>
          <c:marker>
            <c:symbol val="circle"/>
            <c:size val="8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dLbls>
            <c:dLbl>
              <c:idx val="2"/>
              <c:layout>
                <c:manualLayout>
                  <c:x val="-1.8490329031541245E-2"/>
                  <c:y val="-6.5005155369487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B9-4120-B901-62B110D20768}"/>
                </c:ext>
              </c:extLst>
            </c:dLbl>
            <c:dLbl>
              <c:idx val="3"/>
              <c:layout>
                <c:manualLayout>
                  <c:x val="-4.1247657070361356E-2"/>
                  <c:y val="-6.5005155369487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B2-428E-A06E-772856A07241}"/>
                </c:ext>
              </c:extLst>
            </c:dLbl>
            <c:dLbl>
              <c:idx val="4"/>
              <c:layout>
                <c:manualLayout>
                  <c:x val="-2.5601994043672568E-2"/>
                  <c:y val="-6.7605361584266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B2-428E-A06E-772856A072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городской округ
город Дзержинск</c:v>
                </c:pt>
                <c:pt idx="1">
                  <c:v>городской округ
город Бор</c:v>
                </c:pt>
                <c:pt idx="2">
                  <c:v>Кстовский муниципальный округ</c:v>
                </c:pt>
                <c:pt idx="3">
                  <c:v>Балахнинский муниципальный округ</c:v>
                </c:pt>
                <c:pt idx="4">
                  <c:v>Городецкий муниципальный округ</c:v>
                </c:pt>
                <c:pt idx="5">
                  <c:v>городской округ
город Арзамас</c:v>
                </c:pt>
              </c:strCache>
            </c:strRef>
          </c:cat>
          <c:val>
            <c:numRef>
              <c:f>Лист1!$D$2:$D$7</c:f>
              <c:numCache>
                <c:formatCode>_-* #\ ##0.00\ _₽_-;\-* #\ ##0.00\ _₽_-;_-* "-"?\ _₽_-;_-@_-</c:formatCode>
                <c:ptCount val="6"/>
                <c:pt idx="0">
                  <c:v>39.404499338332599</c:v>
                </c:pt>
                <c:pt idx="1">
                  <c:v>51.799316823228011</c:v>
                </c:pt>
                <c:pt idx="2">
                  <c:v>40.982800982800981</c:v>
                </c:pt>
                <c:pt idx="3">
                  <c:v>42.430727023319612</c:v>
                </c:pt>
                <c:pt idx="4">
                  <c:v>50.874845105328376</c:v>
                </c:pt>
                <c:pt idx="5" formatCode="0.0">
                  <c:v>49.934346924671736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B9-4120-B901-62B110D20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4198200"/>
        <c:axId val="954204760"/>
      </c:lineChart>
      <c:catAx>
        <c:axId val="2016975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01794304"/>
        <c:crosses val="autoZero"/>
        <c:auto val="1"/>
        <c:lblAlgn val="ctr"/>
        <c:lblOffset val="0"/>
        <c:noMultiLvlLbl val="0"/>
      </c:catAx>
      <c:valAx>
        <c:axId val="201794304"/>
        <c:scaling>
          <c:orientation val="minMax"/>
        </c:scaling>
        <c:delete val="0"/>
        <c:axPos val="l"/>
        <c:majorGridlines/>
        <c:numFmt formatCode="_-* #\ ##0.0\ _₽_-;\-* #\ ##0.0\ _₽_-;_-* &quot;-&quot;?\ _₽_-;_-@_-" sourceLinked="1"/>
        <c:majorTickMark val="out"/>
        <c:minorTickMark val="none"/>
        <c:tickLblPos val="nextTo"/>
        <c:txPr>
          <a:bodyPr/>
          <a:lstStyle/>
          <a:p>
            <a:pPr>
              <a:defRPr sz="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697536"/>
        <c:crosses val="autoZero"/>
        <c:crossBetween val="between"/>
      </c:valAx>
      <c:valAx>
        <c:axId val="954204760"/>
        <c:scaling>
          <c:orientation val="minMax"/>
        </c:scaling>
        <c:delete val="0"/>
        <c:axPos val="r"/>
        <c:numFmt formatCode="_-* #\ ##0.00\ _₽_-;\-* #\ ##0.00\ _₽_-;_-* &quot;-&quot;?\ _₽_-;_-@_-" sourceLinked="1"/>
        <c:majorTickMark val="out"/>
        <c:minorTickMark val="none"/>
        <c:tickLblPos val="nextTo"/>
        <c:txPr>
          <a:bodyPr/>
          <a:lstStyle/>
          <a:p>
            <a:pPr>
              <a:defRPr sz="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54198200"/>
        <c:crosses val="max"/>
        <c:crossBetween val="between"/>
      </c:valAx>
      <c:catAx>
        <c:axId val="954198200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54204760"/>
        <c:crosses val="max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sz="1500" b="0" i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B0CE0C-AA42-450F-9C2B-631088CD5238}" type="doc">
      <dgm:prSet loTypeId="urn:microsoft.com/office/officeart/2005/8/layout/vList5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174A199-2827-4FC6-93BB-7B7C98D62905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endParaRPr lang="ru-RU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58940-6B71-4AB4-A1F8-CD3B9587578F}" type="parTrans" cxnId="{CC32F8E7-CCAA-47BF-87F9-B7F68623AE49}">
      <dgm:prSet/>
      <dgm:spPr/>
      <dgm:t>
        <a:bodyPr/>
        <a:lstStyle/>
        <a:p>
          <a:endParaRPr lang="ru-RU"/>
        </a:p>
      </dgm:t>
    </dgm:pt>
    <dgm:pt modelId="{FAE47280-4BE2-43DE-BB22-B1DC57CE0118}" type="sibTrans" cxnId="{CC32F8E7-CCAA-47BF-87F9-B7F68623AE49}">
      <dgm:prSet/>
      <dgm:spPr/>
      <dgm:t>
        <a:bodyPr/>
        <a:lstStyle/>
        <a:p>
          <a:endParaRPr lang="ru-RU"/>
        </a:p>
      </dgm:t>
    </dgm:pt>
    <dgm:pt modelId="{E79EA3C1-0A15-463E-81CA-FB739AE80F0A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превышение расходов бюджета над его доходами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84EA3-8447-41D7-910F-AA93BD28E421}" type="parTrans" cxnId="{85E231E0-E07F-4C1E-AF8F-284BCBBC9A9F}">
      <dgm:prSet/>
      <dgm:spPr/>
      <dgm:t>
        <a:bodyPr/>
        <a:lstStyle/>
        <a:p>
          <a:endParaRPr lang="ru-RU"/>
        </a:p>
      </dgm:t>
    </dgm:pt>
    <dgm:pt modelId="{8702FDC9-B199-4630-9587-EF0624A28396}" type="sibTrans" cxnId="{85E231E0-E07F-4C1E-AF8F-284BCBBC9A9F}">
      <dgm:prSet/>
      <dgm:spPr/>
      <dgm:t>
        <a:bodyPr/>
        <a:lstStyle/>
        <a:p>
          <a:endParaRPr lang="ru-RU"/>
        </a:p>
      </dgm:t>
    </dgm:pt>
    <dgm:pt modelId="{B2BE52CC-3CD8-4568-8243-1C29901F89AF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  <a:endParaRPr lang="ru-RU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692BF8-AF9D-469D-9FF6-7A6AE338A243}" type="parTrans" cxnId="{60EFDF23-831E-48C6-9836-B2A8535A0FA2}">
      <dgm:prSet/>
      <dgm:spPr/>
      <dgm:t>
        <a:bodyPr/>
        <a:lstStyle/>
        <a:p>
          <a:endParaRPr lang="ru-RU"/>
        </a:p>
      </dgm:t>
    </dgm:pt>
    <dgm:pt modelId="{4E16915A-898C-4DF6-95AF-D43A07A8B6B5}" type="sibTrans" cxnId="{60EFDF23-831E-48C6-9836-B2A8535A0FA2}">
      <dgm:prSet/>
      <dgm:spPr/>
      <dgm:t>
        <a:bodyPr/>
        <a:lstStyle/>
        <a:p>
          <a:endParaRPr lang="ru-RU"/>
        </a:p>
      </dgm:t>
    </dgm:pt>
    <dgm:pt modelId="{767500FC-DFA1-4430-87C9-31E5E5B0F7F0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1996F-D999-4C93-A915-C57D52A3AC32}" type="parTrans" cxnId="{81AD104B-C7E8-4912-A9FB-CC7DD29893D8}">
      <dgm:prSet/>
      <dgm:spPr/>
      <dgm:t>
        <a:bodyPr/>
        <a:lstStyle/>
        <a:p>
          <a:endParaRPr lang="ru-RU"/>
        </a:p>
      </dgm:t>
    </dgm:pt>
    <dgm:pt modelId="{B7108318-BA47-4BB3-95D0-B2E7097CFE8A}" type="sibTrans" cxnId="{81AD104B-C7E8-4912-A9FB-CC7DD29893D8}">
      <dgm:prSet/>
      <dgm:spPr/>
      <dgm:t>
        <a:bodyPr/>
        <a:lstStyle/>
        <a:p>
          <a:endParaRPr lang="ru-RU"/>
        </a:p>
      </dgm:t>
    </dgm:pt>
    <dgm:pt modelId="{52675199-D8BF-412B-8138-06C20DF42A97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79B57-C199-4A40-9482-DA08982B46B1}" type="parTrans" cxnId="{287CA7CE-F793-4BF8-9C9D-056D445962CE}">
      <dgm:prSet/>
      <dgm:spPr/>
      <dgm:t>
        <a:bodyPr/>
        <a:lstStyle/>
        <a:p>
          <a:endParaRPr lang="ru-RU"/>
        </a:p>
      </dgm:t>
    </dgm:pt>
    <dgm:pt modelId="{CBBBF244-78EB-46A6-BFA4-6AD039FF295C}" type="sibTrans" cxnId="{287CA7CE-F793-4BF8-9C9D-056D445962CE}">
      <dgm:prSet/>
      <dgm:spPr/>
      <dgm:t>
        <a:bodyPr/>
        <a:lstStyle/>
        <a:p>
          <a:endParaRPr lang="ru-RU"/>
        </a:p>
      </dgm:t>
    </dgm:pt>
    <dgm:pt modelId="{925166FA-7653-4DC6-9508-88A1E9679E0A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7C851E-ECEF-4975-A236-0D807227AF85}" type="parTrans" cxnId="{751951B8-E4EF-4462-96D2-BA52FFD32213}">
      <dgm:prSet/>
      <dgm:spPr/>
      <dgm:t>
        <a:bodyPr/>
        <a:lstStyle/>
        <a:p>
          <a:endParaRPr lang="ru-RU"/>
        </a:p>
      </dgm:t>
    </dgm:pt>
    <dgm:pt modelId="{EBB0DAB9-A3A6-4627-B06A-30FD15837FE4}" type="sibTrans" cxnId="{751951B8-E4EF-4462-96D2-BA52FFD32213}">
      <dgm:prSet/>
      <dgm:spPr/>
      <dgm:t>
        <a:bodyPr/>
        <a:lstStyle/>
        <a:p>
          <a:endParaRPr lang="ru-RU"/>
        </a:p>
      </dgm:t>
    </dgm:pt>
    <dgm:pt modelId="{54770FB2-B34D-4066-A85A-A3C869512671}">
      <dgm:prSet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</a:t>
          </a:r>
          <a:endParaRPr lang="ru-RU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83849-CD15-4FD3-AD53-22974655CDF1}" type="parTrans" cxnId="{FB6275B3-86F6-4A60-ACDA-BD4109F763C7}">
      <dgm:prSet/>
      <dgm:spPr/>
      <dgm:t>
        <a:bodyPr/>
        <a:lstStyle/>
        <a:p>
          <a:endParaRPr lang="ru-RU"/>
        </a:p>
      </dgm:t>
    </dgm:pt>
    <dgm:pt modelId="{E5768CA8-7CD6-4627-A4BC-C44415EDEB7C}" type="sibTrans" cxnId="{FB6275B3-86F6-4A60-ACDA-BD4109F763C7}">
      <dgm:prSet/>
      <dgm:spPr/>
      <dgm:t>
        <a:bodyPr/>
        <a:lstStyle/>
        <a:p>
          <a:endParaRPr lang="ru-RU"/>
        </a:p>
      </dgm:t>
    </dgm:pt>
    <dgm:pt modelId="{88AE895D-6BCB-4108-A988-4041D3CD1C6F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превышение доходов бюджета над его расходами</a:t>
          </a:r>
          <a:endParaRPr lang="ru-RU" sz="1500" dirty="0"/>
        </a:p>
      </dgm:t>
    </dgm:pt>
    <dgm:pt modelId="{10E39AE9-2634-4E21-B66D-8069ED08D753}" type="parTrans" cxnId="{599708D4-FF32-483A-8483-F05E4150D562}">
      <dgm:prSet/>
      <dgm:spPr/>
      <dgm:t>
        <a:bodyPr/>
        <a:lstStyle/>
        <a:p>
          <a:endParaRPr lang="ru-RU"/>
        </a:p>
      </dgm:t>
    </dgm:pt>
    <dgm:pt modelId="{E90DC24A-B7E1-42CC-8FEE-E31E1A404693}" type="sibTrans" cxnId="{599708D4-FF32-483A-8483-F05E4150D562}">
      <dgm:prSet/>
      <dgm:spPr/>
      <dgm:t>
        <a:bodyPr/>
        <a:lstStyle/>
        <a:p>
          <a:endParaRPr lang="ru-RU"/>
        </a:p>
      </dgm:t>
    </dgm:pt>
    <dgm:pt modelId="{FE1FDCDE-9AE5-4D1C-9F6E-6B5BA8254279}" type="pres">
      <dgm:prSet presAssocID="{91B0CE0C-AA42-450F-9C2B-631088CD52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D548D0-FDCD-4350-8822-95EC4A2EFEF9}" type="pres">
      <dgm:prSet presAssocID="{B2BE52CC-3CD8-4568-8243-1C29901F89AF}" presName="linNode" presStyleCnt="0"/>
      <dgm:spPr/>
    </dgm:pt>
    <dgm:pt modelId="{1C7439E3-33EE-4714-9040-0E7687C3D1D2}" type="pres">
      <dgm:prSet presAssocID="{B2BE52CC-3CD8-4568-8243-1C29901F89AF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40A4A-A315-4DA8-9757-BEFB3E38053C}" type="pres">
      <dgm:prSet presAssocID="{B2BE52CC-3CD8-4568-8243-1C29901F89AF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2E6AC-15BF-40D7-A730-3C61C4B0C655}" type="pres">
      <dgm:prSet presAssocID="{4E16915A-898C-4DF6-95AF-D43A07A8B6B5}" presName="sp" presStyleCnt="0"/>
      <dgm:spPr/>
    </dgm:pt>
    <dgm:pt modelId="{79366561-7596-450E-812D-3F3D491DCDB6}" type="pres">
      <dgm:prSet presAssocID="{52675199-D8BF-412B-8138-06C20DF42A97}" presName="linNode" presStyleCnt="0"/>
      <dgm:spPr/>
    </dgm:pt>
    <dgm:pt modelId="{38EA28C0-C8E1-4C11-8CF0-D130099A2459}" type="pres">
      <dgm:prSet presAssocID="{52675199-D8BF-412B-8138-06C20DF42A9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EA342-6A36-4D37-BDB9-C940ADE12DBF}" type="pres">
      <dgm:prSet presAssocID="{52675199-D8BF-412B-8138-06C20DF42A97}" presName="descendantText" presStyleLbl="alignAccFollowNode1" presStyleIdx="1" presStyleCnt="4" custScaleY="107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E050E-AD58-4610-A7BE-B6C0ADDB31E0}" type="pres">
      <dgm:prSet presAssocID="{CBBBF244-78EB-46A6-BFA4-6AD039FF295C}" presName="sp" presStyleCnt="0"/>
      <dgm:spPr/>
    </dgm:pt>
    <dgm:pt modelId="{76BF8396-C389-4B79-B58D-8A16A7265614}" type="pres">
      <dgm:prSet presAssocID="{A174A199-2827-4FC6-93BB-7B7C98D62905}" presName="linNode" presStyleCnt="0"/>
      <dgm:spPr/>
    </dgm:pt>
    <dgm:pt modelId="{EACB69FC-E482-469D-9491-8B46E54FC19C}" type="pres">
      <dgm:prSet presAssocID="{A174A199-2827-4FC6-93BB-7B7C98D62905}" presName="parentText" presStyleLbl="node1" presStyleIdx="2" presStyleCnt="4" custScaleY="437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87444-EF1E-4BAC-975B-109C9F0B5E7C}" type="pres">
      <dgm:prSet presAssocID="{A174A199-2827-4FC6-93BB-7B7C98D62905}" presName="descendantText" presStyleLbl="alignAccFollowNode1" presStyleIdx="2" presStyleCnt="4" custScaleY="51125" custLinFactNeighborX="-1066" custLinFactNeighborY="62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C30AC-DFE4-472E-BAD6-7244FC9429F6}" type="pres">
      <dgm:prSet presAssocID="{FAE47280-4BE2-43DE-BB22-B1DC57CE0118}" presName="sp" presStyleCnt="0"/>
      <dgm:spPr/>
    </dgm:pt>
    <dgm:pt modelId="{C6E5DF8D-A3BB-41A2-992E-60EECDD08A02}" type="pres">
      <dgm:prSet presAssocID="{54770FB2-B34D-4066-A85A-A3C869512671}" presName="linNode" presStyleCnt="0"/>
      <dgm:spPr/>
    </dgm:pt>
    <dgm:pt modelId="{1B5DFCE8-9A21-4248-8001-A75DCBA9C607}" type="pres">
      <dgm:prSet presAssocID="{54770FB2-B34D-4066-A85A-A3C869512671}" presName="parentText" presStyleLbl="node1" presStyleIdx="3" presStyleCnt="4" custScaleY="436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A04F0-BF89-4228-98F5-311D4783C308}" type="pres">
      <dgm:prSet presAssocID="{54770FB2-B34D-4066-A85A-A3C869512671}" presName="descendantText" presStyleLbl="alignAccFollowNode1" presStyleIdx="3" presStyleCnt="4" custScaleY="47642" custLinFactNeighborX="-1066" custLinFactNeighborY="-60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0DC95-ACB8-421F-9B10-5B31F506DC51}" type="presOf" srcId="{B2BE52CC-3CD8-4568-8243-1C29901F89AF}" destId="{1C7439E3-33EE-4714-9040-0E7687C3D1D2}" srcOrd="0" destOrd="0" presId="urn:microsoft.com/office/officeart/2005/8/layout/vList5"/>
    <dgm:cxn modelId="{599708D4-FF32-483A-8483-F05E4150D562}" srcId="{54770FB2-B34D-4066-A85A-A3C869512671}" destId="{88AE895D-6BCB-4108-A988-4041D3CD1C6F}" srcOrd="0" destOrd="0" parTransId="{10E39AE9-2634-4E21-B66D-8069ED08D753}" sibTransId="{E90DC24A-B7E1-42CC-8FEE-E31E1A404693}"/>
    <dgm:cxn modelId="{751951B8-E4EF-4462-96D2-BA52FFD32213}" srcId="{52675199-D8BF-412B-8138-06C20DF42A97}" destId="{925166FA-7653-4DC6-9508-88A1E9679E0A}" srcOrd="0" destOrd="0" parTransId="{087C851E-ECEF-4975-A236-0D807227AF85}" sibTransId="{EBB0DAB9-A3A6-4627-B06A-30FD15837FE4}"/>
    <dgm:cxn modelId="{81AD104B-C7E8-4912-A9FB-CC7DD29893D8}" srcId="{B2BE52CC-3CD8-4568-8243-1C29901F89AF}" destId="{767500FC-DFA1-4430-87C9-31E5E5B0F7F0}" srcOrd="0" destOrd="0" parTransId="{9B91996F-D999-4C93-A915-C57D52A3AC32}" sibTransId="{B7108318-BA47-4BB3-95D0-B2E7097CFE8A}"/>
    <dgm:cxn modelId="{287CA7CE-F793-4BF8-9C9D-056D445962CE}" srcId="{91B0CE0C-AA42-450F-9C2B-631088CD5238}" destId="{52675199-D8BF-412B-8138-06C20DF42A97}" srcOrd="1" destOrd="0" parTransId="{65279B57-C199-4A40-9482-DA08982B46B1}" sibTransId="{CBBBF244-78EB-46A6-BFA4-6AD039FF295C}"/>
    <dgm:cxn modelId="{FB6275B3-86F6-4A60-ACDA-BD4109F763C7}" srcId="{91B0CE0C-AA42-450F-9C2B-631088CD5238}" destId="{54770FB2-B34D-4066-A85A-A3C869512671}" srcOrd="3" destOrd="0" parTransId="{C3083849-CD15-4FD3-AD53-22974655CDF1}" sibTransId="{E5768CA8-7CD6-4627-A4BC-C44415EDEB7C}"/>
    <dgm:cxn modelId="{85E231E0-E07F-4C1E-AF8F-284BCBBC9A9F}" srcId="{A174A199-2827-4FC6-93BB-7B7C98D62905}" destId="{E79EA3C1-0A15-463E-81CA-FB739AE80F0A}" srcOrd="0" destOrd="0" parTransId="{47A84EA3-8447-41D7-910F-AA93BD28E421}" sibTransId="{8702FDC9-B199-4630-9587-EF0624A28396}"/>
    <dgm:cxn modelId="{2D0AC2A8-CE66-414A-8DD1-76F05C9AB4A1}" type="presOf" srcId="{52675199-D8BF-412B-8138-06C20DF42A97}" destId="{38EA28C0-C8E1-4C11-8CF0-D130099A2459}" srcOrd="0" destOrd="0" presId="urn:microsoft.com/office/officeart/2005/8/layout/vList5"/>
    <dgm:cxn modelId="{32028C86-7495-490A-9B13-BF36B2CAEBA0}" type="presOf" srcId="{91B0CE0C-AA42-450F-9C2B-631088CD5238}" destId="{FE1FDCDE-9AE5-4D1C-9F6E-6B5BA8254279}" srcOrd="0" destOrd="0" presId="urn:microsoft.com/office/officeart/2005/8/layout/vList5"/>
    <dgm:cxn modelId="{CC32F8E7-CCAA-47BF-87F9-B7F68623AE49}" srcId="{91B0CE0C-AA42-450F-9C2B-631088CD5238}" destId="{A174A199-2827-4FC6-93BB-7B7C98D62905}" srcOrd="2" destOrd="0" parTransId="{8B658940-6B71-4AB4-A1F8-CD3B9587578F}" sibTransId="{FAE47280-4BE2-43DE-BB22-B1DC57CE0118}"/>
    <dgm:cxn modelId="{8A2078D6-5774-4286-A120-E733C9E63FC9}" type="presOf" srcId="{767500FC-DFA1-4430-87C9-31E5E5B0F7F0}" destId="{68340A4A-A315-4DA8-9757-BEFB3E38053C}" srcOrd="0" destOrd="0" presId="urn:microsoft.com/office/officeart/2005/8/layout/vList5"/>
    <dgm:cxn modelId="{4D642FD4-FD4F-4120-8360-82948E1D1FA5}" type="presOf" srcId="{A174A199-2827-4FC6-93BB-7B7C98D62905}" destId="{EACB69FC-E482-469D-9491-8B46E54FC19C}" srcOrd="0" destOrd="0" presId="urn:microsoft.com/office/officeart/2005/8/layout/vList5"/>
    <dgm:cxn modelId="{E6EEC3EB-74FB-427A-B79C-6166966D9AC9}" type="presOf" srcId="{925166FA-7653-4DC6-9508-88A1E9679E0A}" destId="{C55EA342-6A36-4D37-BDB9-C940ADE12DBF}" srcOrd="0" destOrd="0" presId="urn:microsoft.com/office/officeart/2005/8/layout/vList5"/>
    <dgm:cxn modelId="{C046D174-A710-441E-A9BD-6CDE8515E57A}" type="presOf" srcId="{E79EA3C1-0A15-463E-81CA-FB739AE80F0A}" destId="{45E87444-EF1E-4BAC-975B-109C9F0B5E7C}" srcOrd="0" destOrd="0" presId="urn:microsoft.com/office/officeart/2005/8/layout/vList5"/>
    <dgm:cxn modelId="{83BD08D5-4D25-462A-A1A9-9743294F8722}" type="presOf" srcId="{88AE895D-6BCB-4108-A988-4041D3CD1C6F}" destId="{E1CA04F0-BF89-4228-98F5-311D4783C308}" srcOrd="0" destOrd="0" presId="urn:microsoft.com/office/officeart/2005/8/layout/vList5"/>
    <dgm:cxn modelId="{60EFDF23-831E-48C6-9836-B2A8535A0FA2}" srcId="{91B0CE0C-AA42-450F-9C2B-631088CD5238}" destId="{B2BE52CC-3CD8-4568-8243-1C29901F89AF}" srcOrd="0" destOrd="0" parTransId="{66692BF8-AF9D-469D-9FF6-7A6AE338A243}" sibTransId="{4E16915A-898C-4DF6-95AF-D43A07A8B6B5}"/>
    <dgm:cxn modelId="{6C2BD09F-EF7F-4075-9D56-AD1956E0F706}" type="presOf" srcId="{54770FB2-B34D-4066-A85A-A3C869512671}" destId="{1B5DFCE8-9A21-4248-8001-A75DCBA9C607}" srcOrd="0" destOrd="0" presId="urn:microsoft.com/office/officeart/2005/8/layout/vList5"/>
    <dgm:cxn modelId="{8F4FE912-37BC-453D-BDA7-2EEF1FF5F6EA}" type="presParOf" srcId="{FE1FDCDE-9AE5-4D1C-9F6E-6B5BA8254279}" destId="{39D548D0-FDCD-4350-8822-95EC4A2EFEF9}" srcOrd="0" destOrd="0" presId="urn:microsoft.com/office/officeart/2005/8/layout/vList5"/>
    <dgm:cxn modelId="{D8F803F2-F119-4993-96E2-21264ECF78B6}" type="presParOf" srcId="{39D548D0-FDCD-4350-8822-95EC4A2EFEF9}" destId="{1C7439E3-33EE-4714-9040-0E7687C3D1D2}" srcOrd="0" destOrd="0" presId="urn:microsoft.com/office/officeart/2005/8/layout/vList5"/>
    <dgm:cxn modelId="{64D412B8-D295-4435-98B2-90FB2F213F26}" type="presParOf" srcId="{39D548D0-FDCD-4350-8822-95EC4A2EFEF9}" destId="{68340A4A-A315-4DA8-9757-BEFB3E38053C}" srcOrd="1" destOrd="0" presId="urn:microsoft.com/office/officeart/2005/8/layout/vList5"/>
    <dgm:cxn modelId="{B862CF8D-765B-44CE-A87F-D8CD1A0D4B83}" type="presParOf" srcId="{FE1FDCDE-9AE5-4D1C-9F6E-6B5BA8254279}" destId="{8832E6AC-15BF-40D7-A730-3C61C4B0C655}" srcOrd="1" destOrd="0" presId="urn:microsoft.com/office/officeart/2005/8/layout/vList5"/>
    <dgm:cxn modelId="{8213BF7B-11DD-48B7-A179-8700D25E4C49}" type="presParOf" srcId="{FE1FDCDE-9AE5-4D1C-9F6E-6B5BA8254279}" destId="{79366561-7596-450E-812D-3F3D491DCDB6}" srcOrd="2" destOrd="0" presId="urn:microsoft.com/office/officeart/2005/8/layout/vList5"/>
    <dgm:cxn modelId="{CA3D77CC-8FD1-452D-85CA-E75CCCB19086}" type="presParOf" srcId="{79366561-7596-450E-812D-3F3D491DCDB6}" destId="{38EA28C0-C8E1-4C11-8CF0-D130099A2459}" srcOrd="0" destOrd="0" presId="urn:microsoft.com/office/officeart/2005/8/layout/vList5"/>
    <dgm:cxn modelId="{73FC77BC-B502-4A5E-9D20-28AE2C7FD4D1}" type="presParOf" srcId="{79366561-7596-450E-812D-3F3D491DCDB6}" destId="{C55EA342-6A36-4D37-BDB9-C940ADE12DBF}" srcOrd="1" destOrd="0" presId="urn:microsoft.com/office/officeart/2005/8/layout/vList5"/>
    <dgm:cxn modelId="{A95604A0-7A8E-4099-99DC-67AF3865C1F9}" type="presParOf" srcId="{FE1FDCDE-9AE5-4D1C-9F6E-6B5BA8254279}" destId="{43BE050E-AD58-4610-A7BE-B6C0ADDB31E0}" srcOrd="3" destOrd="0" presId="urn:microsoft.com/office/officeart/2005/8/layout/vList5"/>
    <dgm:cxn modelId="{E794AF47-9BCF-41F2-8E93-54BC7F6884CE}" type="presParOf" srcId="{FE1FDCDE-9AE5-4D1C-9F6E-6B5BA8254279}" destId="{76BF8396-C389-4B79-B58D-8A16A7265614}" srcOrd="4" destOrd="0" presId="urn:microsoft.com/office/officeart/2005/8/layout/vList5"/>
    <dgm:cxn modelId="{C5182C63-8265-4702-B6AE-66BD558B4B57}" type="presParOf" srcId="{76BF8396-C389-4B79-B58D-8A16A7265614}" destId="{EACB69FC-E482-469D-9491-8B46E54FC19C}" srcOrd="0" destOrd="0" presId="urn:microsoft.com/office/officeart/2005/8/layout/vList5"/>
    <dgm:cxn modelId="{AF5BFAAD-E08C-4028-AE2C-6300B0D43540}" type="presParOf" srcId="{76BF8396-C389-4B79-B58D-8A16A7265614}" destId="{45E87444-EF1E-4BAC-975B-109C9F0B5E7C}" srcOrd="1" destOrd="0" presId="urn:microsoft.com/office/officeart/2005/8/layout/vList5"/>
    <dgm:cxn modelId="{C63EC73D-45BB-40E3-9C49-58A9272FE90D}" type="presParOf" srcId="{FE1FDCDE-9AE5-4D1C-9F6E-6B5BA8254279}" destId="{7C9C30AC-DFE4-472E-BAD6-7244FC9429F6}" srcOrd="5" destOrd="0" presId="urn:microsoft.com/office/officeart/2005/8/layout/vList5"/>
    <dgm:cxn modelId="{92886B5C-6B9D-4BD7-8EE8-91D8A7D61857}" type="presParOf" srcId="{FE1FDCDE-9AE5-4D1C-9F6E-6B5BA8254279}" destId="{C6E5DF8D-A3BB-41A2-992E-60EECDD08A02}" srcOrd="6" destOrd="0" presId="urn:microsoft.com/office/officeart/2005/8/layout/vList5"/>
    <dgm:cxn modelId="{2EA0296E-DAB0-4F53-9631-59D549CD4445}" type="presParOf" srcId="{C6E5DF8D-A3BB-41A2-992E-60EECDD08A02}" destId="{1B5DFCE8-9A21-4248-8001-A75DCBA9C607}" srcOrd="0" destOrd="0" presId="urn:microsoft.com/office/officeart/2005/8/layout/vList5"/>
    <dgm:cxn modelId="{97C263D2-9D63-4970-AF68-023BFCE0F55D}" type="presParOf" srcId="{C6E5DF8D-A3BB-41A2-992E-60EECDD08A02}" destId="{E1CA04F0-BF89-4228-98F5-311D4783C3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FE2485-7764-4C15-BC86-28700B4A0A7B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1D1DC6-EE00-492F-A73B-802CD00A2A97}">
      <dgm:prSet phldrT="[Текст]"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ИЮНЬ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6D40E-F414-4FFD-80CE-4223381ACCF3}" type="parTrans" cxnId="{E305AFFA-6414-4369-BF07-CD4CBA3DC95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110F35-700B-4B0B-8B0C-7AA67E862AA0}" type="sibTrans" cxnId="{E305AFFA-6414-4369-BF07-CD4CBA3DC95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E6A1D-82FD-4482-9990-276058E37191}">
      <dgm:prSet phldrT="[Текст]"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основных показателей прогноза социально-экономического развития городского округа г.Бор на трехлетний период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D7C33-5DFE-41CC-B289-3D54F8DA03EC}" type="parTrans" cxnId="{6C1828F1-0FBB-48D2-BF64-9E8A74B4CD2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236D5-81DE-4286-8ADC-014A6CEC341D}" type="sibTrans" cxnId="{6C1828F1-0FBB-48D2-BF64-9E8A74B4CD2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79D32B-1DC2-4210-87BE-C6C45132217E}">
      <dgm:prSet phldrT="[Текст]"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НОЯБРЬ - ДЕКАБРЬ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21431-20CB-4A0D-B462-2A6A2F811172}" type="parTrans" cxnId="{A2F63534-9155-4023-8FD2-363D39C18CF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496FE-5D95-46FD-94F3-DD04E660EF81}" type="sibTrans" cxnId="{A2F63534-9155-4023-8FD2-363D39C18CF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EC3EF-9153-4417-BE2E-ABC21C245E87}">
      <dgm:prSet phldrT="[Текст]"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Публичные слушания по проекту бюджета, рассмотрение на заседаниях комитетов Совета депутатов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5C05B4-8480-47E5-AAE0-AD0922A556BD}" type="parTrans" cxnId="{D7C417E0-33E9-406C-99DF-CC891E16527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3E4F13-ADB5-4167-89E4-F4DFFD7D8045}" type="sibTrans" cxnId="{D7C417E0-33E9-406C-99DF-CC891E16527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1421A4-6B7A-4191-8D6E-916CF869AB8F}">
      <dgm:prSet phldrT="[Текст]"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ДЕКАБРЬ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C6BE9-DEBC-44E7-B8FB-09D0B937A474}" type="parTrans" cxnId="{5C625606-6C25-4E2D-A2D4-C6E7E7F7134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8429AD-6F36-49F6-BD72-8167B08C1CB8}" type="sibTrans" cxnId="{5C625606-6C25-4E2D-A2D4-C6E7E7F7134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B5A2-7FEB-4FD7-83B5-2733587AF5CE}">
      <dgm:prSet phldrT="[Текст]"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Принятие проекта бюджета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7C1AE-CFB1-4D7E-A97B-3B10C084E7D9}" type="parTrans" cxnId="{1ED35057-F94D-4EDA-AC83-D734EC993AC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EEB626-1964-4A48-B701-D7C6087D3193}" type="sibTrans" cxnId="{1ED35057-F94D-4EDA-AC83-D734EC993AC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4DA04-FB3B-4C0F-A88F-5163C260A870}">
      <dgm:prSet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СЕНТЯБРЬ - ОКТЯБРЬ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50233-EAD6-432C-BDCD-B1B1D0D48AF6}" type="parTrans" cxnId="{AFF81D31-D73E-48AE-9B3D-F1FE46D3281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FB572-5A73-4572-90ED-2EB67B1C7AD9}" type="sibTrans" cxnId="{AFF81D31-D73E-48AE-9B3D-F1FE46D3281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42F28B-90D6-48C2-BD43-6CF31D8E5A77}">
      <dgm:prSet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ОКТЯБРЬ - НОЯБРЬ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8592B-354D-4075-88D4-DE2886C9DB21}" type="parTrans" cxnId="{BA397E87-B912-43E6-819E-A72D8FD1C7A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97837-E26D-49BA-9428-B6E865BA46FA}" type="sibTrans" cxnId="{BA397E87-B912-43E6-819E-A72D8FD1C7A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CB10D-EB74-492E-A5B4-A5C0B07D2396}">
      <dgm:prSet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НОЯБРЬ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447EDB-5D01-422E-BCE4-5E9F003180B3}" type="parTrans" cxnId="{75AD5157-3CBB-4EE7-B57E-CDB58B6033B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A1F09B-7995-41F0-9638-CCC23C87742F}" type="sibTrans" cxnId="{75AD5157-3CBB-4EE7-B57E-CDB58B6033B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9E9B5-F3DF-406F-803D-B3D77E55420E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методики планирования бюджетных ассигнований бюджета городского округа г.Бор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E1CA6D-D214-40E6-943B-375B93470E6F}" type="parTrans" cxnId="{1D23B773-4A35-4857-9A33-5E5517A174C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B01319-D85C-45AB-8ED9-7B52F0098C40}" type="sibTrans" cxnId="{1D23B773-4A35-4857-9A33-5E5517A174C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D6407-BC9D-4671-BBB8-E27E81679ACA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бюджетных заявок и обоснований ассигнований на трехлетний период главными распорядителями бюджетных средств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65143-8C0B-4177-8C68-D4CC342B2BE0}" type="parTrans" cxnId="{E4332B39-86F0-4C9A-B7F5-29F135CE23F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1EB4D-0B37-4ACA-BB52-FFE98C3194C9}" type="sibTrans" cxnId="{E4332B39-86F0-4C9A-B7F5-29F135CE23F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588B3D-E476-457C-ADC1-1DA8F2F1B2CE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бюджетных заявок и обоснований ассигнований на трехлетний период главными распорядителями бюджетных средств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3BE538-3BE3-42D7-9DF7-7B5D5A8DB966}" type="parTrans" cxnId="{01B59381-BF95-4D39-A634-DA7F843E238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D8C43-EFA0-48D3-97D2-AFAA0BE8B59D}" type="sibTrans" cxnId="{01B59381-BF95-4D39-A634-DA7F843E238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24ADD-5953-4CE9-8E3B-8C94EA16B529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проекта бюджета городского округа г.Бор на трехлетний период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5863A3-CC30-4BDE-9333-71B272989AEA}" type="parTrans" cxnId="{C24863C1-F816-469B-AA14-492745C60A7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AF512E-90E3-412C-98D5-3E65BA981E25}" type="sibTrans" cxnId="{C24863C1-F816-469B-AA14-492745C60A7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2B25C2-A7FA-4AD1-B872-DE139B3D84E3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проекта бюджета в Совет депутатов городского округа г.Бор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8172A-6908-4CC3-A594-7359D9D45CF2}" type="parTrans" cxnId="{A800706B-2856-4006-8368-E9088E8C22D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8E7A18-6CDA-429C-8141-DC6C2EB119F1}" type="sibTrans" cxnId="{A800706B-2856-4006-8368-E9088E8C22D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2E83DC-A1E4-4AF5-84D5-AE0E7F2E213D}" type="pres">
      <dgm:prSet presAssocID="{00FE2485-7764-4C15-BC86-28700B4A0A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E7BC61-8BB6-48B4-BD90-B19740E0F85E}" type="pres">
      <dgm:prSet presAssocID="{E31D1DC6-EE00-492F-A73B-802CD00A2A97}" presName="linNode" presStyleCnt="0"/>
      <dgm:spPr/>
    </dgm:pt>
    <dgm:pt modelId="{2782838D-B75A-4DDE-8164-133B1A931150}" type="pres">
      <dgm:prSet presAssocID="{E31D1DC6-EE00-492F-A73B-802CD00A2A97}" presName="parentText" presStyleLbl="node1" presStyleIdx="0" presStyleCnt="6" custScaleY="1240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E28DD-6066-437C-AA97-ECB1D11A05F3}" type="pres">
      <dgm:prSet presAssocID="{E31D1DC6-EE00-492F-A73B-802CD00A2A97}" presName="descendantText" presStyleLbl="alignAccFollowNode1" presStyleIdx="0" presStyleCnt="6" custScaleY="123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E14EC-D1E1-4B3E-92A7-580639656F93}" type="pres">
      <dgm:prSet presAssocID="{55110F35-700B-4B0B-8B0C-7AA67E862AA0}" presName="sp" presStyleCnt="0"/>
      <dgm:spPr/>
    </dgm:pt>
    <dgm:pt modelId="{0757CC7F-48A9-40EB-8445-EABA5A1459C5}" type="pres">
      <dgm:prSet presAssocID="{55F4DA04-FB3B-4C0F-A88F-5163C260A870}" presName="linNode" presStyleCnt="0"/>
      <dgm:spPr/>
    </dgm:pt>
    <dgm:pt modelId="{C00EDD43-CD61-400F-ACB6-09CD0A35D196}" type="pres">
      <dgm:prSet presAssocID="{55F4DA04-FB3B-4C0F-A88F-5163C260A870}" presName="parentText" presStyleLbl="node1" presStyleIdx="1" presStyleCnt="6" custScaleY="3354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6F2EA5-3226-4301-B654-2BB3240C766E}" type="pres">
      <dgm:prSet presAssocID="{55F4DA04-FB3B-4C0F-A88F-5163C260A870}" presName="descendantText" presStyleLbl="alignAccFollowNode1" presStyleIdx="1" presStyleCnt="6" custScaleY="366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8BD9D-CAB3-4120-A02C-F8FB4ED8758D}" type="pres">
      <dgm:prSet presAssocID="{F5CFB572-5A73-4572-90ED-2EB67B1C7AD9}" presName="sp" presStyleCnt="0"/>
      <dgm:spPr/>
    </dgm:pt>
    <dgm:pt modelId="{71180A40-CE98-4676-A906-FB559BD72010}" type="pres">
      <dgm:prSet presAssocID="{D742F28B-90D6-48C2-BD43-6CF31D8E5A77}" presName="linNode" presStyleCnt="0"/>
      <dgm:spPr/>
    </dgm:pt>
    <dgm:pt modelId="{85EB9E99-03C5-4475-9755-9B73D0B2DF11}" type="pres">
      <dgm:prSet presAssocID="{D742F28B-90D6-48C2-BD43-6CF31D8E5A77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6384F-F994-4D4D-8C02-FA8992FC9386}" type="pres">
      <dgm:prSet presAssocID="{D742F28B-90D6-48C2-BD43-6CF31D8E5A77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9119C-BE8D-4D92-AFE0-0CBD175A1B93}" type="pres">
      <dgm:prSet presAssocID="{75D97837-E26D-49BA-9428-B6E865BA46FA}" presName="sp" presStyleCnt="0"/>
      <dgm:spPr/>
    </dgm:pt>
    <dgm:pt modelId="{0ADB602F-515C-4032-B147-F39CB2AA5E37}" type="pres">
      <dgm:prSet presAssocID="{A67CB10D-EB74-492E-A5B4-A5C0B07D2396}" presName="linNode" presStyleCnt="0"/>
      <dgm:spPr/>
    </dgm:pt>
    <dgm:pt modelId="{7F264EBF-E06D-4B3E-9D31-02305E7ABC9D}" type="pres">
      <dgm:prSet presAssocID="{A67CB10D-EB74-492E-A5B4-A5C0B07D2396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9C861-B59B-480E-934E-284B9C98DB53}" type="pres">
      <dgm:prSet presAssocID="{A67CB10D-EB74-492E-A5B4-A5C0B07D2396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550E6-7044-4C99-8C84-BCA76F2BD758}" type="pres">
      <dgm:prSet presAssocID="{42A1F09B-7995-41F0-9638-CCC23C87742F}" presName="sp" presStyleCnt="0"/>
      <dgm:spPr/>
    </dgm:pt>
    <dgm:pt modelId="{4E4FB831-385A-4681-8370-282C26F81675}" type="pres">
      <dgm:prSet presAssocID="{9679D32B-1DC2-4210-87BE-C6C45132217E}" presName="linNode" presStyleCnt="0"/>
      <dgm:spPr/>
    </dgm:pt>
    <dgm:pt modelId="{89B30F2F-C71B-4841-8A28-906393170798}" type="pres">
      <dgm:prSet presAssocID="{9679D32B-1DC2-4210-87BE-C6C45132217E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F6934-FBDB-4CFE-9030-CC677FAA4F03}" type="pres">
      <dgm:prSet presAssocID="{9679D32B-1DC2-4210-87BE-C6C45132217E}" presName="descendantText" presStyleLbl="alignAccFollowNode1" presStyleIdx="4" presStyleCnt="6" custLinFactNeighborX="373" custLinFactNeighborY="-4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3D20-94D3-426D-981D-778DD65AB277}" type="pres">
      <dgm:prSet presAssocID="{FA7496FE-5D95-46FD-94F3-DD04E660EF81}" presName="sp" presStyleCnt="0"/>
      <dgm:spPr/>
    </dgm:pt>
    <dgm:pt modelId="{CE6C3B90-6B7A-4902-AC59-952B8EF35989}" type="pres">
      <dgm:prSet presAssocID="{401421A4-6B7A-4191-8D6E-916CF869AB8F}" presName="linNode" presStyleCnt="0"/>
      <dgm:spPr/>
    </dgm:pt>
    <dgm:pt modelId="{4105F571-CD6B-4DA2-B897-6D57A5B08326}" type="pres">
      <dgm:prSet presAssocID="{401421A4-6B7A-4191-8D6E-916CF869AB8F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93917-8E89-4419-96B2-DC40BD081D71}" type="pres">
      <dgm:prSet presAssocID="{401421A4-6B7A-4191-8D6E-916CF869AB8F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C417E0-33E9-406C-99DF-CC891E16527E}" srcId="{9679D32B-1DC2-4210-87BE-C6C45132217E}" destId="{B90EC3EF-9153-4417-BE2E-ABC21C245E87}" srcOrd="0" destOrd="0" parTransId="{0D5C05B4-8480-47E5-AAE0-AD0922A556BD}" sibTransId="{6B3E4F13-ADB5-4167-89E4-F4DFFD7D8045}"/>
    <dgm:cxn modelId="{E47A3AB4-3840-447A-A7AE-D127F4335BD6}" type="presOf" srcId="{B90EC3EF-9153-4417-BE2E-ABC21C245E87}" destId="{905F6934-FBDB-4CFE-9030-CC677FAA4F03}" srcOrd="0" destOrd="0" presId="urn:microsoft.com/office/officeart/2005/8/layout/vList5"/>
    <dgm:cxn modelId="{86140609-F92C-4421-B8FC-4EC351ED4D6E}" type="presOf" srcId="{2C9E6A1D-82FD-4482-9990-276058E37191}" destId="{AC3E28DD-6066-437C-AA97-ECB1D11A05F3}" srcOrd="0" destOrd="0" presId="urn:microsoft.com/office/officeart/2005/8/layout/vList5"/>
    <dgm:cxn modelId="{1ED35057-F94D-4EDA-AC83-D734EC993ACF}" srcId="{401421A4-6B7A-4191-8D6E-916CF869AB8F}" destId="{A2EEB5A2-7FEB-4FD7-83B5-2733587AF5CE}" srcOrd="0" destOrd="0" parTransId="{7127C1AE-CFB1-4D7E-A97B-3B10C084E7D9}" sibTransId="{7BEEB626-1964-4A48-B701-D7C6087D3193}"/>
    <dgm:cxn modelId="{D0FE62DD-1678-4628-8C4A-E10DF52A2251}" type="presOf" srcId="{A2EEB5A2-7FEB-4FD7-83B5-2733587AF5CE}" destId="{C7593917-8E89-4419-96B2-DC40BD081D71}" srcOrd="0" destOrd="0" presId="urn:microsoft.com/office/officeart/2005/8/layout/vList5"/>
    <dgm:cxn modelId="{E305AFFA-6414-4369-BF07-CD4CBA3DC951}" srcId="{00FE2485-7764-4C15-BC86-28700B4A0A7B}" destId="{E31D1DC6-EE00-492F-A73B-802CD00A2A97}" srcOrd="0" destOrd="0" parTransId="{ACC6D40E-F414-4FFD-80CE-4223381ACCF3}" sibTransId="{55110F35-700B-4B0B-8B0C-7AA67E862AA0}"/>
    <dgm:cxn modelId="{750F926D-E1BB-4058-B1EA-2C6BE678739B}" type="presOf" srcId="{401421A4-6B7A-4191-8D6E-916CF869AB8F}" destId="{4105F571-CD6B-4DA2-B897-6D57A5B08326}" srcOrd="0" destOrd="0" presId="urn:microsoft.com/office/officeart/2005/8/layout/vList5"/>
    <dgm:cxn modelId="{75AD5157-3CBB-4EE7-B57E-CDB58B6033BE}" srcId="{00FE2485-7764-4C15-BC86-28700B4A0A7B}" destId="{A67CB10D-EB74-492E-A5B4-A5C0B07D2396}" srcOrd="3" destOrd="0" parTransId="{79447EDB-5D01-422E-BCE4-5E9F003180B3}" sibTransId="{42A1F09B-7995-41F0-9638-CCC23C87742F}"/>
    <dgm:cxn modelId="{C24863C1-F816-469B-AA14-492745C60A74}" srcId="{D742F28B-90D6-48C2-BD43-6CF31D8E5A77}" destId="{C7024ADD-5953-4CE9-8E3B-8C94EA16B529}" srcOrd="0" destOrd="0" parTransId="{A65863A3-CC30-4BDE-9333-71B272989AEA}" sibTransId="{56AF512E-90E3-412C-98D5-3E65BA981E25}"/>
    <dgm:cxn modelId="{39156102-BED4-4D89-86A0-C37B9803726F}" type="presOf" srcId="{55F4DA04-FB3B-4C0F-A88F-5163C260A870}" destId="{C00EDD43-CD61-400F-ACB6-09CD0A35D196}" srcOrd="0" destOrd="0" presId="urn:microsoft.com/office/officeart/2005/8/layout/vList5"/>
    <dgm:cxn modelId="{E4332B39-86F0-4C9A-B7F5-29F135CE23F8}" srcId="{55F4DA04-FB3B-4C0F-A88F-5163C260A870}" destId="{16DD6407-BC9D-4671-BBB8-E27E81679ACA}" srcOrd="1" destOrd="0" parTransId="{72F65143-8C0B-4177-8C68-D4CC342B2BE0}" sibTransId="{71F1EB4D-0B37-4ACA-BB52-FFE98C3194C9}"/>
    <dgm:cxn modelId="{1B3BD698-F22F-4C57-8DEF-F709C606A292}" type="presOf" srcId="{A67CB10D-EB74-492E-A5B4-A5C0B07D2396}" destId="{7F264EBF-E06D-4B3E-9D31-02305E7ABC9D}" srcOrd="0" destOrd="0" presId="urn:microsoft.com/office/officeart/2005/8/layout/vList5"/>
    <dgm:cxn modelId="{01B59381-BF95-4D39-A634-DA7F843E2381}" srcId="{55F4DA04-FB3B-4C0F-A88F-5163C260A870}" destId="{DA588B3D-E476-457C-ADC1-1DA8F2F1B2CE}" srcOrd="2" destOrd="0" parTransId="{7B3BE538-3BE3-42D7-9DF7-7B5D5A8DB966}" sibTransId="{32DD8C43-EFA0-48D3-97D2-AFAA0BE8B59D}"/>
    <dgm:cxn modelId="{0071531E-E852-42D6-AA6B-D3A3B6B547C3}" type="presOf" srcId="{9679D32B-1DC2-4210-87BE-C6C45132217E}" destId="{89B30F2F-C71B-4841-8A28-906393170798}" srcOrd="0" destOrd="0" presId="urn:microsoft.com/office/officeart/2005/8/layout/vList5"/>
    <dgm:cxn modelId="{5C625606-6C25-4E2D-A2D4-C6E7E7F71340}" srcId="{00FE2485-7764-4C15-BC86-28700B4A0A7B}" destId="{401421A4-6B7A-4191-8D6E-916CF869AB8F}" srcOrd="5" destOrd="0" parTransId="{AF5C6BE9-DEBC-44E7-B8FB-09D0B937A474}" sibTransId="{E78429AD-6F36-49F6-BD72-8167B08C1CB8}"/>
    <dgm:cxn modelId="{56A42D4F-620F-469A-A0FD-482C405C8E6C}" type="presOf" srcId="{00FE2485-7764-4C15-BC86-28700B4A0A7B}" destId="{962E83DC-A1E4-4AF5-84D5-AE0E7F2E213D}" srcOrd="0" destOrd="0" presId="urn:microsoft.com/office/officeart/2005/8/layout/vList5"/>
    <dgm:cxn modelId="{58C97986-BD8F-41C5-B8E9-33CC749CA47F}" type="presOf" srcId="{DA588B3D-E476-457C-ADC1-1DA8F2F1B2CE}" destId="{9C6F2EA5-3226-4301-B654-2BB3240C766E}" srcOrd="0" destOrd="2" presId="urn:microsoft.com/office/officeart/2005/8/layout/vList5"/>
    <dgm:cxn modelId="{A2F63534-9155-4023-8FD2-363D39C18CFB}" srcId="{00FE2485-7764-4C15-BC86-28700B4A0A7B}" destId="{9679D32B-1DC2-4210-87BE-C6C45132217E}" srcOrd="4" destOrd="0" parTransId="{1AA21431-20CB-4A0D-B462-2A6A2F811172}" sibTransId="{FA7496FE-5D95-46FD-94F3-DD04E660EF81}"/>
    <dgm:cxn modelId="{BA397E87-B912-43E6-819E-A72D8FD1C7A3}" srcId="{00FE2485-7764-4C15-BC86-28700B4A0A7B}" destId="{D742F28B-90D6-48C2-BD43-6CF31D8E5A77}" srcOrd="2" destOrd="0" parTransId="{B648592B-354D-4075-88D4-DE2886C9DB21}" sibTransId="{75D97837-E26D-49BA-9428-B6E865BA46FA}"/>
    <dgm:cxn modelId="{A800706B-2856-4006-8368-E9088E8C22DD}" srcId="{A67CB10D-EB74-492E-A5B4-A5C0B07D2396}" destId="{D42B25C2-A7FA-4AD1-B872-DE139B3D84E3}" srcOrd="0" destOrd="0" parTransId="{1668172A-6908-4CC3-A594-7359D9D45CF2}" sibTransId="{928E7A18-6CDA-429C-8141-DC6C2EB119F1}"/>
    <dgm:cxn modelId="{1D23B773-4A35-4857-9A33-5E5517A174CD}" srcId="{55F4DA04-FB3B-4C0F-A88F-5163C260A870}" destId="{8DC9E9B5-F3DF-406F-803D-B3D77E55420E}" srcOrd="0" destOrd="0" parTransId="{E1E1CA6D-D214-40E6-943B-375B93470E6F}" sibTransId="{ABB01319-D85C-45AB-8ED9-7B52F0098C40}"/>
    <dgm:cxn modelId="{EAEF6C44-C333-4E2F-AF66-F91F36C18C22}" type="presOf" srcId="{8DC9E9B5-F3DF-406F-803D-B3D77E55420E}" destId="{9C6F2EA5-3226-4301-B654-2BB3240C766E}" srcOrd="0" destOrd="0" presId="urn:microsoft.com/office/officeart/2005/8/layout/vList5"/>
    <dgm:cxn modelId="{AE716EDB-F51B-431D-BB56-69A6DB92AA43}" type="presOf" srcId="{D42B25C2-A7FA-4AD1-B872-DE139B3D84E3}" destId="{AFB9C861-B59B-480E-934E-284B9C98DB53}" srcOrd="0" destOrd="0" presId="urn:microsoft.com/office/officeart/2005/8/layout/vList5"/>
    <dgm:cxn modelId="{AFF81D31-D73E-48AE-9B3D-F1FE46D3281B}" srcId="{00FE2485-7764-4C15-BC86-28700B4A0A7B}" destId="{55F4DA04-FB3B-4C0F-A88F-5163C260A870}" srcOrd="1" destOrd="0" parTransId="{17F50233-EAD6-432C-BDCD-B1B1D0D48AF6}" sibTransId="{F5CFB572-5A73-4572-90ED-2EB67B1C7AD9}"/>
    <dgm:cxn modelId="{E8C951BF-08D3-4E3A-9EDA-FA16E02C7E76}" type="presOf" srcId="{E31D1DC6-EE00-492F-A73B-802CD00A2A97}" destId="{2782838D-B75A-4DDE-8164-133B1A931150}" srcOrd="0" destOrd="0" presId="urn:microsoft.com/office/officeart/2005/8/layout/vList5"/>
    <dgm:cxn modelId="{F0C49A0C-2808-4768-9185-AC3047769211}" type="presOf" srcId="{D742F28B-90D6-48C2-BD43-6CF31D8E5A77}" destId="{85EB9E99-03C5-4475-9755-9B73D0B2DF11}" srcOrd="0" destOrd="0" presId="urn:microsoft.com/office/officeart/2005/8/layout/vList5"/>
    <dgm:cxn modelId="{94014094-69D1-4E32-9911-BCA97645C232}" type="presOf" srcId="{C7024ADD-5953-4CE9-8E3B-8C94EA16B529}" destId="{2946384F-F994-4D4D-8C02-FA8992FC9386}" srcOrd="0" destOrd="0" presId="urn:microsoft.com/office/officeart/2005/8/layout/vList5"/>
    <dgm:cxn modelId="{6C1828F1-0FBB-48D2-BF64-9E8A74B4CD25}" srcId="{E31D1DC6-EE00-492F-A73B-802CD00A2A97}" destId="{2C9E6A1D-82FD-4482-9990-276058E37191}" srcOrd="0" destOrd="0" parTransId="{B8BD7C33-5DFE-41CC-B289-3D54F8DA03EC}" sibTransId="{658236D5-81DE-4286-8ADC-014A6CEC341D}"/>
    <dgm:cxn modelId="{FB9791BB-0462-4C69-BF58-92203316937E}" type="presOf" srcId="{16DD6407-BC9D-4671-BBB8-E27E81679ACA}" destId="{9C6F2EA5-3226-4301-B654-2BB3240C766E}" srcOrd="0" destOrd="1" presId="urn:microsoft.com/office/officeart/2005/8/layout/vList5"/>
    <dgm:cxn modelId="{5FBC5041-DC80-42C7-84EA-8E5751D0970B}" type="presParOf" srcId="{962E83DC-A1E4-4AF5-84D5-AE0E7F2E213D}" destId="{AAE7BC61-8BB6-48B4-BD90-B19740E0F85E}" srcOrd="0" destOrd="0" presId="urn:microsoft.com/office/officeart/2005/8/layout/vList5"/>
    <dgm:cxn modelId="{900287C6-926D-4A61-ADC3-9913B5186000}" type="presParOf" srcId="{AAE7BC61-8BB6-48B4-BD90-B19740E0F85E}" destId="{2782838D-B75A-4DDE-8164-133B1A931150}" srcOrd="0" destOrd="0" presId="urn:microsoft.com/office/officeart/2005/8/layout/vList5"/>
    <dgm:cxn modelId="{455F02DE-F264-41AE-BB17-EAB25FF814E5}" type="presParOf" srcId="{AAE7BC61-8BB6-48B4-BD90-B19740E0F85E}" destId="{AC3E28DD-6066-437C-AA97-ECB1D11A05F3}" srcOrd="1" destOrd="0" presId="urn:microsoft.com/office/officeart/2005/8/layout/vList5"/>
    <dgm:cxn modelId="{E665E1B8-ACE2-421D-955F-940D1F1A8EDA}" type="presParOf" srcId="{962E83DC-A1E4-4AF5-84D5-AE0E7F2E213D}" destId="{FAFE14EC-D1E1-4B3E-92A7-580639656F93}" srcOrd="1" destOrd="0" presId="urn:microsoft.com/office/officeart/2005/8/layout/vList5"/>
    <dgm:cxn modelId="{B24B3249-E244-408E-8258-8EDD0FE956B9}" type="presParOf" srcId="{962E83DC-A1E4-4AF5-84D5-AE0E7F2E213D}" destId="{0757CC7F-48A9-40EB-8445-EABA5A1459C5}" srcOrd="2" destOrd="0" presId="urn:microsoft.com/office/officeart/2005/8/layout/vList5"/>
    <dgm:cxn modelId="{3CBC75C0-A066-4A82-B826-8619BDDA50FF}" type="presParOf" srcId="{0757CC7F-48A9-40EB-8445-EABA5A1459C5}" destId="{C00EDD43-CD61-400F-ACB6-09CD0A35D196}" srcOrd="0" destOrd="0" presId="urn:microsoft.com/office/officeart/2005/8/layout/vList5"/>
    <dgm:cxn modelId="{50C294A2-7C85-4A19-8CED-6AA7E888D75C}" type="presParOf" srcId="{0757CC7F-48A9-40EB-8445-EABA5A1459C5}" destId="{9C6F2EA5-3226-4301-B654-2BB3240C766E}" srcOrd="1" destOrd="0" presId="urn:microsoft.com/office/officeart/2005/8/layout/vList5"/>
    <dgm:cxn modelId="{C6ECAEBB-AEB5-44BB-BA72-EE9E841E68BC}" type="presParOf" srcId="{962E83DC-A1E4-4AF5-84D5-AE0E7F2E213D}" destId="{4B08BD9D-CAB3-4120-A02C-F8FB4ED8758D}" srcOrd="3" destOrd="0" presId="urn:microsoft.com/office/officeart/2005/8/layout/vList5"/>
    <dgm:cxn modelId="{282DF764-1F97-406E-AC72-14DAB65D1128}" type="presParOf" srcId="{962E83DC-A1E4-4AF5-84D5-AE0E7F2E213D}" destId="{71180A40-CE98-4676-A906-FB559BD72010}" srcOrd="4" destOrd="0" presId="urn:microsoft.com/office/officeart/2005/8/layout/vList5"/>
    <dgm:cxn modelId="{1017BB5C-8F00-4567-9E17-1150E9962822}" type="presParOf" srcId="{71180A40-CE98-4676-A906-FB559BD72010}" destId="{85EB9E99-03C5-4475-9755-9B73D0B2DF11}" srcOrd="0" destOrd="0" presId="urn:microsoft.com/office/officeart/2005/8/layout/vList5"/>
    <dgm:cxn modelId="{AB3453D9-0F5F-4152-8D04-57A47865D946}" type="presParOf" srcId="{71180A40-CE98-4676-A906-FB559BD72010}" destId="{2946384F-F994-4D4D-8C02-FA8992FC9386}" srcOrd="1" destOrd="0" presId="urn:microsoft.com/office/officeart/2005/8/layout/vList5"/>
    <dgm:cxn modelId="{FDF9DDEE-AF09-444F-AF51-6D3C1378F348}" type="presParOf" srcId="{962E83DC-A1E4-4AF5-84D5-AE0E7F2E213D}" destId="{3519119C-BE8D-4D92-AFE0-0CBD175A1B93}" srcOrd="5" destOrd="0" presId="urn:microsoft.com/office/officeart/2005/8/layout/vList5"/>
    <dgm:cxn modelId="{466B7C1A-972A-4EC3-8F6B-7738E1649AAC}" type="presParOf" srcId="{962E83DC-A1E4-4AF5-84D5-AE0E7F2E213D}" destId="{0ADB602F-515C-4032-B147-F39CB2AA5E37}" srcOrd="6" destOrd="0" presId="urn:microsoft.com/office/officeart/2005/8/layout/vList5"/>
    <dgm:cxn modelId="{6BC669FA-CBF3-40C6-93D6-46BE3DCAC770}" type="presParOf" srcId="{0ADB602F-515C-4032-B147-F39CB2AA5E37}" destId="{7F264EBF-E06D-4B3E-9D31-02305E7ABC9D}" srcOrd="0" destOrd="0" presId="urn:microsoft.com/office/officeart/2005/8/layout/vList5"/>
    <dgm:cxn modelId="{8FB46A9B-B569-445F-9710-DBF1F69AB9B3}" type="presParOf" srcId="{0ADB602F-515C-4032-B147-F39CB2AA5E37}" destId="{AFB9C861-B59B-480E-934E-284B9C98DB53}" srcOrd="1" destOrd="0" presId="urn:microsoft.com/office/officeart/2005/8/layout/vList5"/>
    <dgm:cxn modelId="{E9B3C08A-1FFD-45A9-8315-0B801925E3F9}" type="presParOf" srcId="{962E83DC-A1E4-4AF5-84D5-AE0E7F2E213D}" destId="{4EC550E6-7044-4C99-8C84-BCA76F2BD758}" srcOrd="7" destOrd="0" presId="urn:microsoft.com/office/officeart/2005/8/layout/vList5"/>
    <dgm:cxn modelId="{670530EB-56B5-4AE0-9A0C-8F96AE9FE4DD}" type="presParOf" srcId="{962E83DC-A1E4-4AF5-84D5-AE0E7F2E213D}" destId="{4E4FB831-385A-4681-8370-282C26F81675}" srcOrd="8" destOrd="0" presId="urn:microsoft.com/office/officeart/2005/8/layout/vList5"/>
    <dgm:cxn modelId="{03CEA840-8681-480B-AB32-1A981DD0D168}" type="presParOf" srcId="{4E4FB831-385A-4681-8370-282C26F81675}" destId="{89B30F2F-C71B-4841-8A28-906393170798}" srcOrd="0" destOrd="0" presId="urn:microsoft.com/office/officeart/2005/8/layout/vList5"/>
    <dgm:cxn modelId="{CF6F3D48-9F6E-485C-B798-8D31266ED02C}" type="presParOf" srcId="{4E4FB831-385A-4681-8370-282C26F81675}" destId="{905F6934-FBDB-4CFE-9030-CC677FAA4F03}" srcOrd="1" destOrd="0" presId="urn:microsoft.com/office/officeart/2005/8/layout/vList5"/>
    <dgm:cxn modelId="{F65DECA4-FFDB-4C0B-BF90-1D8F3F218216}" type="presParOf" srcId="{962E83DC-A1E4-4AF5-84D5-AE0E7F2E213D}" destId="{114B3D20-94D3-426D-981D-778DD65AB277}" srcOrd="9" destOrd="0" presId="urn:microsoft.com/office/officeart/2005/8/layout/vList5"/>
    <dgm:cxn modelId="{841111D8-4F9B-4C3C-B40B-F9CECBD6E057}" type="presParOf" srcId="{962E83DC-A1E4-4AF5-84D5-AE0E7F2E213D}" destId="{CE6C3B90-6B7A-4902-AC59-952B8EF35989}" srcOrd="10" destOrd="0" presId="urn:microsoft.com/office/officeart/2005/8/layout/vList5"/>
    <dgm:cxn modelId="{07AAFC46-F205-4921-8A4A-D3C1CC0F923E}" type="presParOf" srcId="{CE6C3B90-6B7A-4902-AC59-952B8EF35989}" destId="{4105F571-CD6B-4DA2-B897-6D57A5B08326}" srcOrd="0" destOrd="0" presId="urn:microsoft.com/office/officeart/2005/8/layout/vList5"/>
    <dgm:cxn modelId="{B906BEE1-FF2E-4B35-942D-A4F20C18A943}" type="presParOf" srcId="{CE6C3B90-6B7A-4902-AC59-952B8EF35989}" destId="{C7593917-8E89-4419-96B2-DC40BD081D7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40A4A-A315-4DA8-9757-BEFB3E38053C}">
      <dsp:nvSpPr>
        <dsp:cNvPr id="0" name=""/>
        <dsp:cNvSpPr/>
      </dsp:nvSpPr>
      <dsp:spPr>
        <a:xfrm rot="5400000">
          <a:off x="2888938" y="-824428"/>
          <a:ext cx="1371077" cy="336421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92370" y="239070"/>
        <a:ext cx="3297283" cy="1237217"/>
      </dsp:txXfrm>
    </dsp:sp>
    <dsp:sp modelId="{1C7439E3-33EE-4714-9040-0E7687C3D1D2}">
      <dsp:nvSpPr>
        <dsp:cNvPr id="0" name=""/>
        <dsp:cNvSpPr/>
      </dsp:nvSpPr>
      <dsp:spPr>
        <a:xfrm>
          <a:off x="0" y="754"/>
          <a:ext cx="1892370" cy="171384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  <a:endParaRPr lang="ru-RU" sz="210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63" y="84417"/>
        <a:ext cx="1725044" cy="1546520"/>
      </dsp:txXfrm>
    </dsp:sp>
    <dsp:sp modelId="{C55EA342-6A36-4D37-BDB9-C940ADE12DBF}">
      <dsp:nvSpPr>
        <dsp:cNvPr id="0" name=""/>
        <dsp:cNvSpPr/>
      </dsp:nvSpPr>
      <dsp:spPr>
        <a:xfrm rot="5400000">
          <a:off x="2834314" y="975110"/>
          <a:ext cx="1480324" cy="3364213"/>
        </a:xfrm>
        <a:prstGeom prst="round2SameRect">
          <a:avLst/>
        </a:prstGeom>
        <a:solidFill>
          <a:schemeClr val="accent2">
            <a:tint val="40000"/>
            <a:alpha val="90000"/>
            <a:hueOff val="-4800000"/>
            <a:satOff val="-9441"/>
            <a:lumOff val="340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800000"/>
              <a:satOff val="-9441"/>
              <a:lumOff val="34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92370" y="1989318"/>
        <a:ext cx="3291950" cy="1335798"/>
      </dsp:txXfrm>
    </dsp:sp>
    <dsp:sp modelId="{38EA28C0-C8E1-4C11-8CF0-D130099A2459}">
      <dsp:nvSpPr>
        <dsp:cNvPr id="0" name=""/>
        <dsp:cNvSpPr/>
      </dsp:nvSpPr>
      <dsp:spPr>
        <a:xfrm>
          <a:off x="0" y="1800293"/>
          <a:ext cx="1892370" cy="1713846"/>
        </a:xfrm>
        <a:prstGeom prst="roundRect">
          <a:avLst/>
        </a:prstGeom>
        <a:gradFill rotWithShape="0">
          <a:gsLst>
            <a:gs pos="0">
              <a:schemeClr val="accent2">
                <a:hueOff val="-4800000"/>
                <a:satOff val="-11111"/>
                <a:lumOff val="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00000"/>
                <a:satOff val="-11111"/>
                <a:lumOff val="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00000"/>
                <a:satOff val="-11111"/>
                <a:lumOff val="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sz="210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63" y="1883956"/>
        <a:ext cx="1725044" cy="1546520"/>
      </dsp:txXfrm>
    </dsp:sp>
    <dsp:sp modelId="{45E87444-EF1E-4BAC-975B-109C9F0B5E7C}">
      <dsp:nvSpPr>
        <dsp:cNvPr id="0" name=""/>
        <dsp:cNvSpPr/>
      </dsp:nvSpPr>
      <dsp:spPr>
        <a:xfrm rot="5400000">
          <a:off x="3203822" y="3143708"/>
          <a:ext cx="700963" cy="3364213"/>
        </a:xfrm>
        <a:prstGeom prst="round2SameRect">
          <a:avLst/>
        </a:prstGeom>
        <a:solidFill>
          <a:schemeClr val="accent2">
            <a:tint val="40000"/>
            <a:alpha val="90000"/>
            <a:hueOff val="-9600000"/>
            <a:satOff val="-18883"/>
            <a:lumOff val="6807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9600000"/>
              <a:satOff val="-18883"/>
              <a:lumOff val="68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превышение расходов бюджета над его доходами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72197" y="4509551"/>
        <a:ext cx="3329995" cy="632527"/>
      </dsp:txXfrm>
    </dsp:sp>
    <dsp:sp modelId="{EACB69FC-E482-469D-9491-8B46E54FC19C}">
      <dsp:nvSpPr>
        <dsp:cNvPr id="0" name=""/>
        <dsp:cNvSpPr/>
      </dsp:nvSpPr>
      <dsp:spPr>
        <a:xfrm>
          <a:off x="0" y="3599832"/>
          <a:ext cx="1892370" cy="749499"/>
        </a:xfrm>
        <a:prstGeom prst="roundRect">
          <a:avLst/>
        </a:prstGeom>
        <a:gradFill rotWithShape="0">
          <a:gsLst>
            <a:gs pos="0">
              <a:schemeClr val="accent2">
                <a:hueOff val="-9600000"/>
                <a:satOff val="-22222"/>
                <a:lumOff val="2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600000"/>
                <a:satOff val="-22222"/>
                <a:lumOff val="2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600000"/>
                <a:satOff val="-22222"/>
                <a:lumOff val="2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endParaRPr lang="ru-RU" sz="210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88" y="3636420"/>
        <a:ext cx="1819194" cy="676323"/>
      </dsp:txXfrm>
    </dsp:sp>
    <dsp:sp modelId="{E1CA04F0-BF89-4228-98F5-311D4783C308}">
      <dsp:nvSpPr>
        <dsp:cNvPr id="0" name=""/>
        <dsp:cNvSpPr/>
      </dsp:nvSpPr>
      <dsp:spPr>
        <a:xfrm rot="5400000">
          <a:off x="3227700" y="2302736"/>
          <a:ext cx="653208" cy="3364213"/>
        </a:xfrm>
        <a:prstGeom prst="round2SameRect">
          <a:avLst/>
        </a:prstGeom>
        <a:solidFill>
          <a:schemeClr val="accent2">
            <a:tint val="40000"/>
            <a:alpha val="90000"/>
            <a:hueOff val="-14400000"/>
            <a:satOff val="-28324"/>
            <a:lumOff val="1021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4400000"/>
              <a:satOff val="-28324"/>
              <a:lumOff val="1021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превышение доходов бюджета над его расходами</a:t>
          </a:r>
          <a:endParaRPr lang="ru-RU" sz="1500" kern="1200" dirty="0"/>
        </a:p>
      </dsp:txBody>
      <dsp:txXfrm rot="-5400000">
        <a:off x="1872198" y="3690126"/>
        <a:ext cx="3332326" cy="589434"/>
      </dsp:txXfrm>
    </dsp:sp>
    <dsp:sp modelId="{1B5DFCE8-9A21-4248-8001-A75DCBA9C607}">
      <dsp:nvSpPr>
        <dsp:cNvPr id="0" name=""/>
        <dsp:cNvSpPr/>
      </dsp:nvSpPr>
      <dsp:spPr>
        <a:xfrm>
          <a:off x="0" y="4435024"/>
          <a:ext cx="1892370" cy="748796"/>
        </a:xfrm>
        <a:prstGeom prst="roundRect">
          <a:avLst/>
        </a:prstGeom>
        <a:gradFill rotWithShape="0">
          <a:gsLst>
            <a:gs pos="0">
              <a:schemeClr val="accent2">
                <a:hueOff val="-14400000"/>
                <a:satOff val="-33333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400000"/>
                <a:satOff val="-33333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400000"/>
                <a:satOff val="-33333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</a:t>
          </a:r>
          <a:endParaRPr lang="ru-RU" sz="210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53" y="4471577"/>
        <a:ext cx="1819264" cy="675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E28DD-6066-437C-AA97-ECB1D11A05F3}">
      <dsp:nvSpPr>
        <dsp:cNvPr id="0" name=""/>
        <dsp:cNvSpPr/>
      </dsp:nvSpPr>
      <dsp:spPr>
        <a:xfrm rot="5400000">
          <a:off x="5508284" y="-2345229"/>
          <a:ext cx="625825" cy="5478773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основных показателей прогноза социально-экономического развития городского округа г.Бор на трехлетний период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1810" y="111795"/>
        <a:ext cx="5448223" cy="564725"/>
      </dsp:txXfrm>
    </dsp:sp>
    <dsp:sp modelId="{2782838D-B75A-4DDE-8164-133B1A931150}">
      <dsp:nvSpPr>
        <dsp:cNvPr id="0" name=""/>
        <dsp:cNvSpPr/>
      </dsp:nvSpPr>
      <dsp:spPr>
        <a:xfrm>
          <a:off x="0" y="448"/>
          <a:ext cx="3081810" cy="787418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ИЮНЬ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439" y="38887"/>
        <a:ext cx="3004932" cy="710540"/>
      </dsp:txXfrm>
    </dsp:sp>
    <dsp:sp modelId="{9C6F2EA5-3226-4301-B654-2BB3240C766E}">
      <dsp:nvSpPr>
        <dsp:cNvPr id="0" name=""/>
        <dsp:cNvSpPr/>
      </dsp:nvSpPr>
      <dsp:spPr>
        <a:xfrm rot="5400000">
          <a:off x="4891288" y="-854755"/>
          <a:ext cx="1859817" cy="5478773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методики планирования бюджетных ассигнований бюджета городского округа г.Бор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бюджетных заявок и обоснований ассигнований на трехлетний период главными распорядителями бюджетных средств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бюджетных заявок и обоснований ассигнований на трехлетний период главными распорядителями бюджетных средств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1811" y="1045511"/>
        <a:ext cx="5387984" cy="1678239"/>
      </dsp:txXfrm>
    </dsp:sp>
    <dsp:sp modelId="{C00EDD43-CD61-400F-ACB6-09CD0A35D196}">
      <dsp:nvSpPr>
        <dsp:cNvPr id="0" name=""/>
        <dsp:cNvSpPr/>
      </dsp:nvSpPr>
      <dsp:spPr>
        <a:xfrm>
          <a:off x="0" y="819611"/>
          <a:ext cx="3081810" cy="2130039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СЕНТЯБРЬ - ОКТЯБРЬ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980" y="923591"/>
        <a:ext cx="2873850" cy="1922079"/>
      </dsp:txXfrm>
    </dsp:sp>
    <dsp:sp modelId="{2946384F-F994-4D4D-8C02-FA8992FC9386}">
      <dsp:nvSpPr>
        <dsp:cNvPr id="0" name=""/>
        <dsp:cNvSpPr/>
      </dsp:nvSpPr>
      <dsp:spPr>
        <a:xfrm rot="5400000">
          <a:off x="5572932" y="556773"/>
          <a:ext cx="507909" cy="5484129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проекта бюджета городского округа г.Бор на трехлетний период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4822" y="3069677"/>
        <a:ext cx="5459335" cy="458321"/>
      </dsp:txXfrm>
    </dsp:sp>
    <dsp:sp modelId="{85EB9E99-03C5-4475-9755-9B73D0B2DF11}">
      <dsp:nvSpPr>
        <dsp:cNvPr id="0" name=""/>
        <dsp:cNvSpPr/>
      </dsp:nvSpPr>
      <dsp:spPr>
        <a:xfrm>
          <a:off x="0" y="2981394"/>
          <a:ext cx="3084822" cy="634886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ОКТЯБРЬ - НОЯБРЬ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" y="3012387"/>
        <a:ext cx="3022836" cy="572900"/>
      </dsp:txXfrm>
    </dsp:sp>
    <dsp:sp modelId="{AFB9C861-B59B-480E-934E-284B9C98DB53}">
      <dsp:nvSpPr>
        <dsp:cNvPr id="0" name=""/>
        <dsp:cNvSpPr/>
      </dsp:nvSpPr>
      <dsp:spPr>
        <a:xfrm rot="5400000">
          <a:off x="5572932" y="1223404"/>
          <a:ext cx="507909" cy="5484129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проекта бюджета в Совет депутатов городского округа г.Бор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4822" y="3736308"/>
        <a:ext cx="5459335" cy="458321"/>
      </dsp:txXfrm>
    </dsp:sp>
    <dsp:sp modelId="{7F264EBF-E06D-4B3E-9D31-02305E7ABC9D}">
      <dsp:nvSpPr>
        <dsp:cNvPr id="0" name=""/>
        <dsp:cNvSpPr/>
      </dsp:nvSpPr>
      <dsp:spPr>
        <a:xfrm>
          <a:off x="0" y="3648026"/>
          <a:ext cx="3084822" cy="634886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НОЯБРЬ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" y="3679019"/>
        <a:ext cx="3022836" cy="572900"/>
      </dsp:txXfrm>
    </dsp:sp>
    <dsp:sp modelId="{905F6934-FBDB-4CFE-9030-CC677FAA4F03}">
      <dsp:nvSpPr>
        <dsp:cNvPr id="0" name=""/>
        <dsp:cNvSpPr/>
      </dsp:nvSpPr>
      <dsp:spPr>
        <a:xfrm rot="5400000">
          <a:off x="5572932" y="1867337"/>
          <a:ext cx="507909" cy="5484129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Публичные слушания по проекту бюджета, рассмотрение на заседаниях комитетов Совета депутатов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4822" y="4380241"/>
        <a:ext cx="5459335" cy="458321"/>
      </dsp:txXfrm>
    </dsp:sp>
    <dsp:sp modelId="{89B30F2F-C71B-4841-8A28-906393170798}">
      <dsp:nvSpPr>
        <dsp:cNvPr id="0" name=""/>
        <dsp:cNvSpPr/>
      </dsp:nvSpPr>
      <dsp:spPr>
        <a:xfrm>
          <a:off x="0" y="4314657"/>
          <a:ext cx="3084822" cy="634886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НОЯБРЬ - ДЕКАБРЬ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" y="4345650"/>
        <a:ext cx="3022836" cy="572900"/>
      </dsp:txXfrm>
    </dsp:sp>
    <dsp:sp modelId="{C7593917-8E89-4419-96B2-DC40BD081D71}">
      <dsp:nvSpPr>
        <dsp:cNvPr id="0" name=""/>
        <dsp:cNvSpPr/>
      </dsp:nvSpPr>
      <dsp:spPr>
        <a:xfrm rot="5400000">
          <a:off x="5572932" y="2556667"/>
          <a:ext cx="507909" cy="5484129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Принятие проекта бюджета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4822" y="5069571"/>
        <a:ext cx="5459335" cy="458321"/>
      </dsp:txXfrm>
    </dsp:sp>
    <dsp:sp modelId="{4105F571-CD6B-4DA2-B897-6D57A5B08326}">
      <dsp:nvSpPr>
        <dsp:cNvPr id="0" name=""/>
        <dsp:cNvSpPr/>
      </dsp:nvSpPr>
      <dsp:spPr>
        <a:xfrm>
          <a:off x="0" y="4981288"/>
          <a:ext cx="3084822" cy="634886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ДЕКАБРЬ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" y="5012281"/>
        <a:ext cx="3022836" cy="572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0.89241</cdr:x>
      <cdr:y>0.68906</cdr:y>
    </cdr:from>
    <cdr:to>
      <cdr:x>0.92536</cdr:x>
      <cdr:y>0.76276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968309" y="3464759"/>
          <a:ext cx="294203" cy="37057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0.77215</cdr:y>
    </cdr:from>
    <cdr:to>
      <cdr:x>1</cdr:x>
      <cdr:y>0.9245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392488"/>
          <a:ext cx="4608512" cy="866667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0.6875</cdr:y>
    </cdr:from>
    <cdr:to>
      <cdr:x>1</cdr:x>
      <cdr:y>0.93273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2376264"/>
          <a:ext cx="3528392" cy="847619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0.55513</cdr:x>
      <cdr:y>0.85354</cdr:y>
    </cdr:from>
    <cdr:to>
      <cdr:x>0.71317</cdr:x>
      <cdr:y>0.96682</cdr:y>
    </cdr:to>
    <cdr:sp macro="" textlink="">
      <cdr:nvSpPr>
        <cdr:cNvPr id="7" name="Прямоугольная выноска 6"/>
        <cdr:cNvSpPr/>
      </cdr:nvSpPr>
      <cdr:spPr bwMode="auto">
        <a:xfrm xmlns:a="http://schemas.openxmlformats.org/drawingml/2006/main">
          <a:off x="4894503" y="4616248"/>
          <a:ext cx="1393410" cy="612656"/>
        </a:xfrm>
        <a:prstGeom xmlns:a="http://schemas.openxmlformats.org/drawingml/2006/main" prst="wedgeRectCallout">
          <a:avLst>
            <a:gd name="adj1" fmla="val -42460"/>
            <a:gd name="adj2" fmla="val -153253"/>
          </a:avLst>
        </a:prstGeom>
        <a:ln xmlns:a="http://schemas.openxmlformats.org/drawingml/2006/main">
          <a:headEnd type="none" w="med" len="med"/>
          <a:tailEnd type="none" w="med" len="med"/>
        </a:ln>
        <a:ex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  <a:endParaRPr lang="ru-RU" sz="14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r>
            <a: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3,4 </a:t>
          </a:r>
          <a:r>
            <a: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0.0081</cdr:x>
      <cdr:y>0.01518</cdr:y>
    </cdr:from>
    <cdr:to>
      <cdr:x>0.17818</cdr:x>
      <cdr:y>0.16556</cdr:y>
    </cdr:to>
    <cdr:sp macro="" textlink="">
      <cdr:nvSpPr>
        <cdr:cNvPr id="2" name="Прямоугольная выноска 1"/>
        <cdr:cNvSpPr/>
      </cdr:nvSpPr>
      <cdr:spPr bwMode="auto">
        <a:xfrm xmlns:a="http://schemas.openxmlformats.org/drawingml/2006/main">
          <a:off x="72008" y="89889"/>
          <a:ext cx="1512168" cy="890621"/>
        </a:xfrm>
        <a:prstGeom xmlns:a="http://schemas.openxmlformats.org/drawingml/2006/main" prst="wedgeRectCallout">
          <a:avLst>
            <a:gd name="adj1" fmla="val -3604"/>
            <a:gd name="adj2" fmla="val 103877"/>
          </a:avLst>
        </a:prstGeom>
        <a:ln xmlns:a="http://schemas.openxmlformats.org/drawingml/2006/main" w="9525">
          <a:headEnd type="none" w="med" len="med"/>
          <a:tailEnd type="none" w="med" len="med"/>
        </a:ln>
        <a:ex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Отрасли социальной сферы 76,3%</a:t>
          </a:r>
          <a:endParaRPr lang="ru-RU" sz="14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0.27254</cdr:x>
      <cdr:y>0.15591</cdr:y>
    </cdr:from>
    <cdr:to>
      <cdr:x>0.72746</cdr:x>
      <cdr:y>0.63833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05415" y="451520"/>
          <a:ext cx="1511308" cy="1397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4 626,3</a:t>
          </a:r>
          <a:endParaRPr lang="ru-RU" sz="1400" b="1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3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млн.рублей</a:t>
          </a:r>
          <a:endParaRPr lang="ru-RU" sz="13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бюджета</a:t>
          </a:r>
        </a:p>
        <a:p xmlns:a="http://schemas.openxmlformats.org/drawingml/2006/main">
          <a:pPr algn="ctr"/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отраслям</a:t>
          </a:r>
        </a:p>
        <a:p xmlns:a="http://schemas.openxmlformats.org/drawingml/2006/main">
          <a:pPr algn="ctr"/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социальной сферы</a:t>
          </a:r>
        </a:p>
        <a:p xmlns:a="http://schemas.openxmlformats.org/drawingml/2006/main">
          <a:pPr algn="ctr"/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3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</a:t>
          </a:r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>
            <a:lvl1pPr algn="l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253" y="0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>
            <a:lvl1pPr algn="r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1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b" anchorCtr="0" compatLnSpc="1">
            <a:prstTxWarp prst="textNoShape">
              <a:avLst/>
            </a:prstTxWarp>
          </a:bodyPr>
          <a:lstStyle>
            <a:lvl1pPr algn="l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253" y="6457791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b" anchorCtr="0" compatLnSpc="1">
            <a:prstTxWarp prst="textNoShape">
              <a:avLst/>
            </a:prstTxWarp>
          </a:bodyPr>
          <a:lstStyle>
            <a:lvl1pPr algn="r" defTabSz="912931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ACAF29-A431-4B94-B1FD-2D0704A62515}" type="slidenum">
              <a:rPr lang="ru-RU" altLang="ru-RU"/>
              <a:pPr>
                <a:defRPr/>
              </a:pPr>
              <a:t>‹#›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>
            <a:lvl1pPr algn="l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253" y="0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>
            <a:lvl1pPr algn="r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4850" y="511175"/>
            <a:ext cx="3395663" cy="2546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7407" y="3228895"/>
            <a:ext cx="7239436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791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b" anchorCtr="0" compatLnSpc="1">
            <a:prstTxWarp prst="textNoShape">
              <a:avLst/>
            </a:prstTxWarp>
          </a:bodyPr>
          <a:lstStyle>
            <a:lvl1pPr algn="l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253" y="6457791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b" anchorCtr="0" compatLnSpc="1">
            <a:prstTxWarp prst="textNoShape">
              <a:avLst/>
            </a:prstTxWarp>
          </a:bodyPr>
          <a:lstStyle>
            <a:lvl1pPr algn="r" defTabSz="912931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7D70ADF-1906-4A6D-80B3-887C8FADAD19}" type="slidenum">
              <a:rPr lang="ru-RU" altLang="ru-RU"/>
              <a:pPr>
                <a:defRPr/>
              </a:pPr>
              <a:t>‹#›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1pPr>
            <a:lvl2pPr marL="740121" indent="-283450"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2pPr>
            <a:lvl3pPr marL="1138526" indent="-226760"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3pPr>
            <a:lvl4pPr marL="1593622" indent="-226760"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4pPr>
            <a:lvl5pPr marL="2050291" indent="-226760"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5pPr>
            <a:lvl6pPr marL="2503813" indent="-226760" defTabSz="91176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6pPr>
            <a:lvl7pPr marL="2957334" indent="-226760" defTabSz="91176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7pPr>
            <a:lvl8pPr marL="3410854" indent="-226760" defTabSz="91176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8pPr>
            <a:lvl9pPr marL="3864376" indent="-226760" defTabSz="91176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9pPr>
          </a:lstStyle>
          <a:p>
            <a:fld id="{D5EB64AC-3C86-4D8F-A801-055BBED0363E}" type="slidenum">
              <a:rPr lang="ru-RU" altLang="ru-RU" sz="1200" b="0">
                <a:solidFill>
                  <a:schemeClr val="tx1"/>
                </a:solidFill>
              </a:rPr>
              <a:pPr/>
              <a:t>1</a:t>
            </a:fld>
            <a:endParaRPr lang="ru-RU" altLang="ru-RU" sz="1200" b="0" dirty="0">
              <a:solidFill>
                <a:schemeClr val="tx1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8837" cy="2549525"/>
          </a:xfrm>
          <a:ln cap="flat"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8645" tIns="44323" rIns="88645" bIns="44323"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2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7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7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24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4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27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48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55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7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1pPr>
            <a:lvl2pPr marL="740156" indent="-283464"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2pPr>
            <a:lvl3pPr marL="1138581" indent="-226771"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3pPr>
            <a:lvl4pPr marL="1593698" indent="-226771"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4pPr>
            <a:lvl5pPr marL="2050390" indent="-226771"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5pPr>
            <a:lvl6pPr marL="2503932" indent="-226771" defTabSz="91181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6pPr>
            <a:lvl7pPr marL="2957474" indent="-226771" defTabSz="91181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7pPr>
            <a:lvl8pPr marL="3411017" indent="-226771" defTabSz="91181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8pPr>
            <a:lvl9pPr marL="3864559" indent="-226771" defTabSz="91181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9pPr>
          </a:lstStyle>
          <a:p>
            <a:fld id="{8D5A0EAE-5D32-4CA0-BE77-12D05EF9261E}" type="slidenum">
              <a:rPr lang="ru-RU" altLang="ru-RU" sz="1200" b="0" smtClean="0">
                <a:solidFill>
                  <a:schemeClr val="tx1"/>
                </a:solidFill>
              </a:rPr>
              <a:pPr/>
              <a:t>60</a:t>
            </a:fld>
            <a:endParaRPr lang="ru-RU" altLang="ru-RU" sz="1200" b="0" dirty="0">
              <a:solidFill>
                <a:schemeClr val="tx1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8837" cy="2549525"/>
          </a:xfrm>
          <a:ln cap="flat"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8649" tIns="44325" rIns="88649" bIns="44325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="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b="0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31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2631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2D3B5-24E0-47AE-AF59-B9DBA5CFDC8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424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44599-A3C6-4773-948A-75C678C122F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896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7484F-0EB9-4BFF-888B-7A410A4A05B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695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15765-15D3-4CF3-B1C7-1FA8F37B31E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3164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B0683-1B07-498F-B174-C6E1C307445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8651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46174-4F3A-473D-BC48-97C4D2162DD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081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D08E4-8232-4364-B297-909D10A5D86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590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AABA3-CB0F-49E9-88F3-10CB2556684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513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B0E78-F6D8-4195-9556-BF08AEC02C0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80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C930-D777-4943-941D-711B6317837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328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ECC6-AF3E-4A8F-B270-3A4D07B36B9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923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CCB5E-9171-4E42-8575-D8D55415CD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922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48264" y="23887"/>
            <a:ext cx="2133600" cy="457200"/>
          </a:xfrm>
          <a:ln/>
        </p:spPr>
        <p:txBody>
          <a:bodyPr anchor="ctr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32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56E3-7DF1-4A05-9EB9-49A9843F68D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26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E5739-754B-4AEE-92AA-5604CAE6354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398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214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5138" y="3309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3D063AA-83BD-4F59-AE06-B1102015A070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9929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6216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  <p:sldLayoutId id="2147484318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9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580" y="3468113"/>
            <a:ext cx="5093926" cy="3296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388" y="497055"/>
            <a:ext cx="5067118" cy="2900358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2372848"/>
            <a:ext cx="5400600" cy="2233613"/>
          </a:xfrm>
          <a:solidFill>
            <a:schemeClr val="bg1">
              <a:alpha val="75000"/>
            </a:schemeClr>
          </a:solidFill>
        </p:spPr>
        <p:txBody>
          <a:bodyPr lIns="0" tIns="0" rIns="0" bIns="0" anchor="ctr"/>
          <a:lstStyle/>
          <a:p>
            <a:pPr marL="0" indent="1905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Проект </a:t>
            </a:r>
            <a:r>
              <a:rPr lang="ru-RU" altLang="ru-RU" sz="2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решения Совета депутатов городского округа город Бор </a:t>
            </a:r>
            <a:endParaRPr lang="ru-RU" altLang="ru-RU" sz="2400" b="1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marL="0" indent="1905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«</a:t>
            </a:r>
            <a:r>
              <a:rPr lang="ru-RU" altLang="ru-RU" sz="2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О бюджете городского округа город Бор на </a:t>
            </a:r>
            <a:r>
              <a:rPr lang="ru-RU" altLang="ru-RU" sz="2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2024 </a:t>
            </a:r>
            <a:r>
              <a:rPr lang="ru-RU" altLang="ru-RU" sz="2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год и плановый период </a:t>
            </a:r>
            <a:r>
              <a:rPr lang="ru-RU" altLang="ru-RU" sz="2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2025 </a:t>
            </a:r>
            <a:r>
              <a:rPr lang="ru-RU" altLang="ru-RU" sz="2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и </a:t>
            </a:r>
            <a:r>
              <a:rPr lang="ru-RU" altLang="ru-RU" sz="24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2026 </a:t>
            </a:r>
            <a:r>
              <a:rPr lang="ru-RU" altLang="ru-RU" sz="2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годов»</a:t>
            </a:r>
            <a:r>
              <a:rPr lang="ru-RU" altLang="ru-RU" sz="24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73113" y="404813"/>
            <a:ext cx="6030912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 Cyr" panose="02020603050405020304" pitchFamily="18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246051" y="333375"/>
            <a:ext cx="2076400" cy="4823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город Бор </a:t>
            </a:r>
          </a:p>
        </p:txBody>
      </p:sp>
      <p:pic>
        <p:nvPicPr>
          <p:cNvPr id="5125" name="Picture 11" descr="герб Бо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65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</a:t>
            </a:fld>
            <a:endParaRPr lang="ru-RU" alt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37951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основа городского округа город Бор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5526" y="784176"/>
            <a:ext cx="4258795" cy="5986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>
                <a:solidFill>
                  <a:schemeClr val="bg2">
                    <a:lumMod val="50000"/>
                  </a:schemeClr>
                </a:solidFill>
              </a:rPr>
              <a:t>Крупные предприятия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ОАО «Эй Джи Си БСЗ»,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ЗАО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Юроп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Фудс ГБ»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Берикап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Тросифоль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«Посуда»,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АО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Линдовское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«Борский завод торгового оборудования».</a:t>
            </a:r>
          </a:p>
          <a:p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Каликинский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Шпалопропиточный завод – Ф-л АО "БЭТ"</a:t>
            </a:r>
          </a:p>
          <a:p>
            <a:r>
              <a:rPr lang="ru-RU" sz="1400" b="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r>
              <a:rPr lang="ru-RU" sz="1400" u="sng" dirty="0">
                <a:solidFill>
                  <a:schemeClr val="bg2">
                    <a:lumMod val="50000"/>
                  </a:schemeClr>
                </a:solidFill>
              </a:rPr>
              <a:t>Средние предприятия: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«Борский силикатный завод»,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АО «Борская войлочная фабрика»,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«Колибри»,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Метмаш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«Новые промышленные технологии»,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«ОСС-Кант»,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Племсовхоз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Линдовский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Флэт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Гласс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Рус»,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«Завод Нижегородский теплоход»</a:t>
            </a:r>
          </a:p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r>
              <a:rPr lang="ru-RU" sz="1400" u="sng" dirty="0">
                <a:solidFill>
                  <a:schemeClr val="bg2">
                    <a:lumMod val="50000"/>
                  </a:schemeClr>
                </a:solidFill>
              </a:rPr>
              <a:t>Основные малые предприятия: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«ТК Нижегородский»,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ТрансМагистраль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Экоторф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«МС- Групп»,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Формпласт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 smtClean="0">
                <a:solidFill>
                  <a:schemeClr val="bg2">
                    <a:lumMod val="50000"/>
                  </a:schemeClr>
                </a:solidFill>
              </a:rPr>
              <a:t>ООО 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Гласс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Технолоджи</a:t>
            </a:r>
            <a:r>
              <a:rPr lang="ru-RU" sz="1300" b="0" dirty="0" smtClean="0">
                <a:solidFill>
                  <a:schemeClr val="bg2">
                    <a:lumMod val="50000"/>
                  </a:schemeClr>
                </a:solidFill>
              </a:rPr>
              <a:t>»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  <p:pic>
        <p:nvPicPr>
          <p:cNvPr id="1028" name="Picture 4" descr="https://avatars.mds.yandex.net/get-altay/2051686/2a0000016d05e2d7f5c53bc84543044b32b0/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1" y="980727"/>
            <a:ext cx="2972088" cy="197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tic.tildacdn.com/tild3937-3639-4563-b332-663561323761/AGC--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1" y="2510404"/>
            <a:ext cx="3248610" cy="4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812" y="984829"/>
            <a:ext cx="1786714" cy="1527328"/>
          </a:xfrm>
          <a:prstGeom prst="rect">
            <a:avLst/>
          </a:prstGeom>
        </p:spPr>
      </p:pic>
      <p:pic>
        <p:nvPicPr>
          <p:cNvPr id="1030" name="Picture 6" descr="https://1stroitelny.kz/img/show/type/full/id/5a31febb09d25d53de3a56f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1" y="2984542"/>
            <a:ext cx="2722198" cy="13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foodbev.com/wp-content/uploads/2015/06/Bericap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2" y="2552727"/>
            <a:ext cx="1166304" cy="72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8812" y="3087566"/>
            <a:ext cx="1651678" cy="473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31" y="4556714"/>
            <a:ext cx="4723368" cy="2238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429" y="3571537"/>
            <a:ext cx="1790450" cy="1828443"/>
          </a:xfrm>
          <a:prstGeom prst="rect">
            <a:avLst/>
          </a:prstGeom>
        </p:spPr>
      </p:pic>
      <p:pic>
        <p:nvPicPr>
          <p:cNvPr id="1034" name="Picture 10" descr="https://nn.dk.ru/system/ckeditor_pictures/000/114/962_content.png?144619948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" y="4194764"/>
            <a:ext cx="2247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rbk.ru/v1_companies_s3/resized/1200xH/media/trademarks/7fdbec3f-a090-4758-9c77-2ffcc20b697c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691" y="3571537"/>
            <a:ext cx="861323" cy="86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31" y="4905351"/>
            <a:ext cx="1187840" cy="12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2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9" descr="Карта Борского район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-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85" y="1447008"/>
            <a:ext cx="3671888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07950" y="435701"/>
            <a:ext cx="9036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6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Показатели, характеризующие городской округ в </a:t>
            </a:r>
            <a:r>
              <a:rPr lang="ru-RU" altLang="ru-RU" sz="26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2023 </a:t>
            </a:r>
            <a:r>
              <a:rPr lang="ru-RU" altLang="ru-RU" sz="26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году </a:t>
            </a:r>
          </a:p>
        </p:txBody>
      </p:sp>
      <p:sp>
        <p:nvSpPr>
          <p:cNvPr id="27653" name="Прямоугольник 6"/>
          <p:cNvSpPr>
            <a:spLocks noChangeArrowheads="1"/>
          </p:cNvSpPr>
          <p:nvPr/>
        </p:nvSpPr>
        <p:spPr bwMode="auto">
          <a:xfrm>
            <a:off x="6312469" y="1305403"/>
            <a:ext cx="2740946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117,8</a:t>
            </a:r>
            <a:endParaRPr lang="ru-RU" altLang="ru-RU" sz="35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тысяч человек 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численность населения</a:t>
            </a:r>
            <a:r>
              <a:rPr lang="ru-RU" altLang="ru-RU" sz="2000" dirty="0">
                <a:solidFill>
                  <a:srgbClr val="0000CC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</a:p>
        </p:txBody>
      </p:sp>
      <p:sp>
        <p:nvSpPr>
          <p:cNvPr id="27654" name="Прямоугольник 8"/>
          <p:cNvSpPr>
            <a:spLocks noChangeArrowheads="1"/>
          </p:cNvSpPr>
          <p:nvPr/>
        </p:nvSpPr>
        <p:spPr bwMode="auto">
          <a:xfrm>
            <a:off x="160700" y="5101719"/>
            <a:ext cx="310038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358,4</a:t>
            </a:r>
            <a:endParaRPr lang="ru-RU" altLang="ru-RU" sz="35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тыс. га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площадь городского округа </a:t>
            </a:r>
          </a:p>
        </p:txBody>
      </p:sp>
      <p:sp>
        <p:nvSpPr>
          <p:cNvPr id="27656" name="Прямоугольник 10"/>
          <p:cNvSpPr>
            <a:spLocks noChangeArrowheads="1"/>
          </p:cNvSpPr>
          <p:nvPr/>
        </p:nvSpPr>
        <p:spPr bwMode="auto">
          <a:xfrm>
            <a:off x="0" y="2544833"/>
            <a:ext cx="33035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4,9</a:t>
            </a:r>
            <a:r>
              <a:rPr lang="ru-RU" altLang="ru-RU" sz="60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endParaRPr lang="ru-RU" altLang="ru-RU" sz="6000" b="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миллиарда рублей </a:t>
            </a:r>
            <a:endParaRPr lang="ru-RU" altLang="ru-RU" sz="2000" b="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инвестиции в основной капитал </a:t>
            </a:r>
          </a:p>
        </p:txBody>
      </p:sp>
      <p:sp>
        <p:nvSpPr>
          <p:cNvPr id="27658" name="Прямоугольник 12"/>
          <p:cNvSpPr>
            <a:spLocks noChangeArrowheads="1"/>
          </p:cNvSpPr>
          <p:nvPr/>
        </p:nvSpPr>
        <p:spPr bwMode="auto">
          <a:xfrm>
            <a:off x="325802" y="1081290"/>
            <a:ext cx="2770187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68,9</a:t>
            </a:r>
            <a:endParaRPr lang="ru-RU" altLang="ru-RU" sz="3500" b="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миллиарда рублей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ВРП городского округа</a:t>
            </a:r>
          </a:p>
        </p:txBody>
      </p:sp>
      <p:sp>
        <p:nvSpPr>
          <p:cNvPr id="27661" name="Прямоугольник 1"/>
          <p:cNvSpPr>
            <a:spLocks noChangeArrowheads="1"/>
          </p:cNvSpPr>
          <p:nvPr/>
        </p:nvSpPr>
        <p:spPr bwMode="auto">
          <a:xfrm>
            <a:off x="6508885" y="3714752"/>
            <a:ext cx="2348114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159</a:t>
            </a:r>
            <a:endParaRPr lang="ru-RU" altLang="ru-RU" sz="3500" b="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муниципальных учреждений </a:t>
            </a:r>
          </a:p>
        </p:txBody>
      </p:sp>
      <p:sp>
        <p:nvSpPr>
          <p:cNvPr id="27662" name="Прямоугольник 2"/>
          <p:cNvSpPr>
            <a:spLocks noChangeArrowheads="1"/>
          </p:cNvSpPr>
          <p:nvPr/>
        </p:nvSpPr>
        <p:spPr bwMode="auto">
          <a:xfrm>
            <a:off x="6753962" y="5553950"/>
            <a:ext cx="25527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казенных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117 - автономных</a:t>
            </a:r>
            <a:r>
              <a:rPr lang="ru-RU" altLang="ru-RU" sz="2200" b="0" dirty="0" smtClean="0">
                <a:solidFill>
                  <a:schemeClr val="bg2">
                    <a:lumMod val="75000"/>
                  </a:schemeClr>
                </a:solidFill>
                <a:latin typeface="+mn-lt"/>
                <a:cs typeface="Times New Roman Cyr" panose="02020603050405020304" pitchFamily="18" charset="0"/>
              </a:rPr>
              <a:t> </a:t>
            </a:r>
            <a:endParaRPr lang="ru-RU" altLang="ru-RU" sz="2200" b="0" dirty="0">
              <a:solidFill>
                <a:schemeClr val="bg2">
                  <a:lumMod val="75000"/>
                </a:schemeClr>
              </a:solidFill>
              <a:latin typeface="+mn-lt"/>
              <a:cs typeface="Times New Roman Cyr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467543" y="332656"/>
            <a:ext cx="84991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Основные показатели социально-экономического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развития городского округа город Бор </a:t>
            </a:r>
          </a:p>
        </p:txBody>
      </p:sp>
      <p:sp>
        <p:nvSpPr>
          <p:cNvPr id="28675" name="Прямоугольник 6"/>
          <p:cNvSpPr>
            <a:spLocks noChangeArrowheads="1"/>
          </p:cNvSpPr>
          <p:nvPr/>
        </p:nvSpPr>
        <p:spPr bwMode="auto">
          <a:xfrm>
            <a:off x="461788" y="1113070"/>
            <a:ext cx="8136904" cy="87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ВРП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(валовой </a:t>
            </a: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региональный продукт) </a:t>
            </a:r>
            <a:endParaRPr lang="ru-RU" altLang="ru-RU" sz="16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обобщающий показатель экономической деятельности округа, характеризующий процесс производства товаров и услуг. Является основным показателем экономического развития округа 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8677" name="Прямоугольник 12"/>
          <p:cNvSpPr>
            <a:spLocks noChangeArrowheads="1"/>
          </p:cNvSpPr>
          <p:nvPr/>
        </p:nvSpPr>
        <p:spPr bwMode="auto">
          <a:xfrm>
            <a:off x="7308304" y="2157266"/>
            <a:ext cx="151432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74,2 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млрд. руб.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ВРП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в 2024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году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68044366"/>
              </p:ext>
            </p:extLst>
          </p:nvPr>
        </p:nvGraphicFramePr>
        <p:xfrm>
          <a:off x="251520" y="1988841"/>
          <a:ext cx="7056784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7524328" y="4669997"/>
            <a:ext cx="14423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633,6 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тыс. руб.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ВРП в 2024 году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на одного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жителя 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46664164"/>
              </p:ext>
            </p:extLst>
          </p:nvPr>
        </p:nvGraphicFramePr>
        <p:xfrm>
          <a:off x="107504" y="4245498"/>
          <a:ext cx="7416824" cy="2495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5B0683-1B07-498F-B174-C6E1C3074454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221358" y="476672"/>
            <a:ext cx="8928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Валовой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региональный продукт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некоторых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муниципальных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образований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в млрд. руб.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74251284"/>
              </p:ext>
            </p:extLst>
          </p:nvPr>
        </p:nvGraphicFramePr>
        <p:xfrm>
          <a:off x="107504" y="1052736"/>
          <a:ext cx="891346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700" name="Picture 5" descr="Герб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74" y="5061659"/>
            <a:ext cx="355735" cy="45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36" y="5057377"/>
            <a:ext cx="358761" cy="4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 descr="https://mvp.government-nnov.ru/_data/objects/0005/5272/03833_image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4" y="5082215"/>
            <a:ext cx="331616" cy="42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" descr="http://mvp.government-nnov.ru/_data/objects/0005/5204/image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580" y="5067653"/>
            <a:ext cx="330431" cy="4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image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88" y="5067653"/>
            <a:ext cx="331474" cy="40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973934"/>
              </p:ext>
            </p:extLst>
          </p:nvPr>
        </p:nvGraphicFramePr>
        <p:xfrm>
          <a:off x="538068" y="5854278"/>
          <a:ext cx="6914250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2375">
                  <a:extLst>
                    <a:ext uri="{9D8B030D-6E8A-4147-A177-3AD203B41FA5}">
                      <a16:colId xmlns:a16="http://schemas.microsoft.com/office/drawing/2014/main" val="1392371956"/>
                    </a:ext>
                  </a:extLst>
                </a:gridCol>
                <a:gridCol w="1152375">
                  <a:extLst>
                    <a:ext uri="{9D8B030D-6E8A-4147-A177-3AD203B41FA5}">
                      <a16:colId xmlns:a16="http://schemas.microsoft.com/office/drawing/2014/main" val="3423055642"/>
                    </a:ext>
                  </a:extLst>
                </a:gridCol>
                <a:gridCol w="1152375">
                  <a:extLst>
                    <a:ext uri="{9D8B030D-6E8A-4147-A177-3AD203B41FA5}">
                      <a16:colId xmlns:a16="http://schemas.microsoft.com/office/drawing/2014/main" val="1212035323"/>
                    </a:ext>
                  </a:extLst>
                </a:gridCol>
                <a:gridCol w="1152375">
                  <a:extLst>
                    <a:ext uri="{9D8B030D-6E8A-4147-A177-3AD203B41FA5}">
                      <a16:colId xmlns:a16="http://schemas.microsoft.com/office/drawing/2014/main" val="3519523735"/>
                    </a:ext>
                  </a:extLst>
                </a:gridCol>
                <a:gridCol w="1152375">
                  <a:extLst>
                    <a:ext uri="{9D8B030D-6E8A-4147-A177-3AD203B41FA5}">
                      <a16:colId xmlns:a16="http://schemas.microsoft.com/office/drawing/2014/main" val="580878787"/>
                    </a:ext>
                  </a:extLst>
                </a:gridCol>
                <a:gridCol w="1152375">
                  <a:extLst>
                    <a:ext uri="{9D8B030D-6E8A-4147-A177-3AD203B41FA5}">
                      <a16:colId xmlns:a16="http://schemas.microsoft.com/office/drawing/2014/main" val="3701306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122,1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117,1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72,9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144,7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31047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09100" y="5661248"/>
            <a:ext cx="1327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Прогноз численност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и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населения на 2024,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тыс.чел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5B0683-1B07-498F-B174-C6E1C3074454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  <p:pic>
        <p:nvPicPr>
          <p:cNvPr id="12" name="char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036" y="5082215"/>
            <a:ext cx="350752" cy="44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6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0" y="302868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Динамика прогнозных показателей </a:t>
            </a:r>
            <a:endParaRPr lang="ru-RU" altLang="ru-RU" sz="19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социально-экономического развития городского округа город Бор </a:t>
            </a:r>
          </a:p>
        </p:txBody>
      </p:sp>
      <p:sp>
        <p:nvSpPr>
          <p:cNvPr id="30723" name="Прямоугольник 4"/>
          <p:cNvSpPr>
            <a:spLocks noChangeArrowheads="1"/>
          </p:cNvSpPr>
          <p:nvPr/>
        </p:nvSpPr>
        <p:spPr bwMode="auto">
          <a:xfrm>
            <a:off x="142844" y="4463126"/>
            <a:ext cx="8858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населения, человек </a:t>
            </a:r>
          </a:p>
        </p:txBody>
      </p:sp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31452"/>
              </p:ext>
            </p:extLst>
          </p:nvPr>
        </p:nvGraphicFramePr>
        <p:xfrm>
          <a:off x="142844" y="4814077"/>
          <a:ext cx="8902700" cy="151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89291479"/>
              </p:ext>
            </p:extLst>
          </p:nvPr>
        </p:nvGraphicFramePr>
        <p:xfrm>
          <a:off x="173436" y="964403"/>
          <a:ext cx="8786874" cy="3254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269568" y="1163892"/>
            <a:ext cx="8521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Инвестиции в основной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капитал, млн.руб. </a:t>
            </a:r>
            <a:endParaRPr lang="ru-RU" altLang="ru-RU" sz="16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32773" name="Прямоугольник 12"/>
          <p:cNvSpPr>
            <a:spLocks noChangeArrowheads="1"/>
          </p:cNvSpPr>
          <p:nvPr/>
        </p:nvSpPr>
        <p:spPr bwMode="auto">
          <a:xfrm>
            <a:off x="6948264" y="1783242"/>
            <a:ext cx="20029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5 379,4</a:t>
            </a:r>
            <a:endParaRPr lang="ru-RU" altLang="ru-RU" sz="18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5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млн. руб. инвестиции в основной капитал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в </a:t>
            </a:r>
            <a:r>
              <a:rPr lang="ru-RU" altLang="ru-RU" sz="15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2024 </a:t>
            </a:r>
            <a:r>
              <a:rPr lang="ru-RU" altLang="ru-RU" sz="15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году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5379948"/>
              </p:ext>
            </p:extLst>
          </p:nvPr>
        </p:nvGraphicFramePr>
        <p:xfrm>
          <a:off x="251520" y="1560204"/>
          <a:ext cx="6357982" cy="196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395536" y="352281"/>
            <a:ext cx="8665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Динамика прогнозных показателей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социально-экономического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развития городского округа город Бор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66708130"/>
              </p:ext>
            </p:extLst>
          </p:nvPr>
        </p:nvGraphicFramePr>
        <p:xfrm>
          <a:off x="251520" y="4250842"/>
          <a:ext cx="8699668" cy="2418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269568" y="3814621"/>
            <a:ext cx="8521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Площадь ввода в действие жилых домов</a:t>
            </a:r>
            <a:endParaRPr lang="ru-RU" altLang="ru-RU" sz="16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50354771"/>
              </p:ext>
            </p:extLst>
          </p:nvPr>
        </p:nvGraphicFramePr>
        <p:xfrm>
          <a:off x="395536" y="1196752"/>
          <a:ext cx="8496944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520" y="332656"/>
            <a:ext cx="84978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76338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84325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92313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03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75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147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91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Основные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параметры </a:t>
            </a: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бюджета городского округа город Бор на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</a:t>
            </a:r>
            <a:r>
              <a:rPr lang="en-US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4-20</a:t>
            </a:r>
            <a:r>
              <a:rPr lang="en-US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6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годы, млн.руб.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 bwMode="auto">
          <a:xfrm>
            <a:off x="5724128" y="5517232"/>
            <a:ext cx="1947708" cy="432048"/>
          </a:xfrm>
          <a:prstGeom prst="wedgeRectCallout">
            <a:avLst>
              <a:gd name="adj1" fmla="val -73212"/>
              <a:gd name="adj2" fmla="val 2500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</a:rPr>
              <a:t>Предельный размер дефицита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128,1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9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57166"/>
            <a:ext cx="8640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Отдельные показатели бюджетов</a:t>
            </a:r>
            <a:endParaRPr lang="ru-RU" altLang="ru-RU" sz="2000" dirty="0" smtClean="0">
              <a:solidFill>
                <a:srgbClr val="FF0000"/>
              </a:solidFill>
              <a:latin typeface="Times New Roman Cyr" panose="02020603050405020304" pitchFamily="18" charset="0"/>
            </a:endParaRPr>
          </a:p>
          <a:p>
            <a:pPr algn="ctr">
              <a:defRPr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некоторых муниципальных образований в 2024 году 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50452009"/>
              </p:ext>
            </p:extLst>
          </p:nvPr>
        </p:nvGraphicFramePr>
        <p:xfrm>
          <a:off x="107504" y="1065052"/>
          <a:ext cx="8928992" cy="5028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 descr="Герб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21" y="4522095"/>
            <a:ext cx="321756" cy="41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96" y="4535046"/>
            <a:ext cx="302592" cy="37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mvp.government-nnov.ru/_data/objects/0005/5272/03833_image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2" y="4520301"/>
            <a:ext cx="300590" cy="4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mvp.government-nnov.ru/_data/objects/0005/5204/image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27" y="4543638"/>
            <a:ext cx="318715" cy="3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70" y="4515874"/>
            <a:ext cx="330557" cy="39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802801"/>
              </p:ext>
            </p:extLst>
          </p:nvPr>
        </p:nvGraphicFramePr>
        <p:xfrm>
          <a:off x="1007918" y="6093296"/>
          <a:ext cx="7308500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1700">
                  <a:extLst>
                    <a:ext uri="{9D8B030D-6E8A-4147-A177-3AD203B41FA5}">
                      <a16:colId xmlns:a16="http://schemas.microsoft.com/office/drawing/2014/main" val="1392371956"/>
                    </a:ext>
                  </a:extLst>
                </a:gridCol>
                <a:gridCol w="1461700">
                  <a:extLst>
                    <a:ext uri="{9D8B030D-6E8A-4147-A177-3AD203B41FA5}">
                      <a16:colId xmlns:a16="http://schemas.microsoft.com/office/drawing/2014/main" val="3423055642"/>
                    </a:ext>
                  </a:extLst>
                </a:gridCol>
                <a:gridCol w="1461700">
                  <a:extLst>
                    <a:ext uri="{9D8B030D-6E8A-4147-A177-3AD203B41FA5}">
                      <a16:colId xmlns:a16="http://schemas.microsoft.com/office/drawing/2014/main" val="1212035323"/>
                    </a:ext>
                  </a:extLst>
                </a:gridCol>
                <a:gridCol w="1461700">
                  <a:extLst>
                    <a:ext uri="{9D8B030D-6E8A-4147-A177-3AD203B41FA5}">
                      <a16:colId xmlns:a16="http://schemas.microsoft.com/office/drawing/2014/main" val="3519523735"/>
                    </a:ext>
                  </a:extLst>
                </a:gridCol>
                <a:gridCol w="1461700">
                  <a:extLst>
                    <a:ext uri="{9D8B030D-6E8A-4147-A177-3AD203B41FA5}">
                      <a16:colId xmlns:a16="http://schemas.microsoft.com/office/drawing/2014/main" val="580878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117,1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122,1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72,9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31047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11760" y="6454263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Прогноз численност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и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населения на 2024,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тыс.чел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115765-15D3-4CF3-B1C7-1FA8F37B31E9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478606"/>
              </p:ext>
            </p:extLst>
          </p:nvPr>
        </p:nvGraphicFramePr>
        <p:xfrm>
          <a:off x="395536" y="791148"/>
          <a:ext cx="8496944" cy="2096315"/>
        </p:xfrm>
        <a:graphic>
          <a:graphicData uri="http://schemas.openxmlformats.org/drawingml/2006/table">
            <a:tbl>
              <a:tblPr/>
              <a:tblGrid>
                <a:gridCol w="2853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3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marL="0" marR="0" marT="0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just" defTabSz="179388">
                        <a:tabLst>
                          <a:tab pos="2417763" algn="l"/>
                        </a:tabLst>
                      </a:pPr>
                      <a:r>
                        <a:rPr lang="ru-RU" altLang="ru-RU" sz="1200" b="1" dirty="0" smtClean="0">
                          <a:solidFill>
                            <a:srgbClr val="002060"/>
                          </a:solidFill>
                          <a:latin typeface="Times New Roman Cyr" panose="02020603050405020304" pitchFamily="18" charset="0"/>
                          <a:cs typeface="Times New Roman Cyr" panose="02020603050405020304" pitchFamily="18" charset="0"/>
                        </a:rPr>
                        <a:t>Поступления от уплаты налогов, установленных Налоговым кодексом Российской Федерации (налог на доходы физических лиц, УСН, патент, земельный налог, акцизы, налог на имущество физических лиц и другие)</a:t>
                      </a:r>
                      <a:endParaRPr lang="ru-RU" altLang="ru-RU" sz="1200" b="1" dirty="0">
                        <a:solidFill>
                          <a:srgbClr val="002060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0" marR="3600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0" marR="0" marT="0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just"/>
                      <a:r>
                        <a:rPr lang="ru-RU" altLang="ru-RU" sz="1200" b="1" dirty="0" smtClean="0">
                          <a:solidFill>
                            <a:srgbClr val="002060"/>
                          </a:solidFill>
                          <a:latin typeface="Times New Roman Cyr" panose="02020603050405020304" pitchFamily="18" charset="0"/>
                          <a:cs typeface="Times New Roman Cyr" panose="02020603050405020304" pitchFamily="18" charset="0"/>
                        </a:rPr>
                        <a:t>Доходы от использования и продажи муниципального имущества, доходы от продажи земли и нематериальных активов, плата за негативное воздействие на окружающую среду, штрафы и прочие</a:t>
                      </a:r>
                      <a:endParaRPr lang="ru-RU" altLang="ru-RU" sz="1200" b="1" dirty="0">
                        <a:solidFill>
                          <a:srgbClr val="002060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7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6000"/>
                        </a:lnSpc>
                      </a:pPr>
                      <a:r>
                        <a:rPr lang="ru" sz="1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</a:p>
                  </a:txBody>
                  <a:tcPr marL="0" marR="0" marT="0" marB="0" anchor="ctr">
                    <a:solidFill>
                      <a:srgbClr val="FF9A7C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just" defTabSz="838200"/>
                      <a:r>
                        <a:rPr lang="ru-RU" altLang="ru-RU" sz="1200" b="1" dirty="0" smtClean="0">
                          <a:solidFill>
                            <a:srgbClr val="002060"/>
                          </a:solidFill>
                          <a:latin typeface="Times New Roman Cyr" panose="02020603050405020304" pitchFamily="18" charset="0"/>
                          <a:cs typeface="Times New Roman Cyr" panose="02020603050405020304" pitchFamily="18" charset="0"/>
                        </a:rPr>
                        <a:t>Межбюджетные трансферты из других бюджетов бюджетной системы Российской Федерации  в виде дотаций, субвенций, субсидий и иных межбюджетных трансфертов, добровольные и безвозмездные поступления денежных средств от юридических и физических лиц</a:t>
                      </a:r>
                      <a:endParaRPr lang="ru-RU" altLang="ru-RU" sz="1200" b="1" dirty="0">
                        <a:solidFill>
                          <a:srgbClr val="002060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95536" y="2972907"/>
            <a:ext cx="849694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i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Какие налоги уплачивают жители городского округа город Бор</a:t>
            </a:r>
            <a:endParaRPr lang="ru-RU" altLang="ru-RU" sz="1800" b="0" i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404664"/>
            <a:ext cx="6120680" cy="22006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Из чего складываются доходы </a:t>
            </a:r>
            <a:r>
              <a:rPr lang="ru" sz="20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местного </a:t>
            </a:r>
            <a:r>
              <a:rPr lang="ru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бюджета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3498" y="3407242"/>
            <a:ext cx="4110990" cy="368328"/>
          </a:xfrm>
          <a:prstGeom prst="rect">
            <a:avLst/>
          </a:prstGeom>
          <a:solidFill>
            <a:srgbClr val="93B4D3"/>
          </a:solidFill>
          <a:ln w="28575"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>
            <a:noAutofit/>
          </a:bodyPr>
          <a:lstStyle/>
          <a:p>
            <a:pPr marL="90488" algn="ctr">
              <a:spcAft>
                <a:spcPts val="5250"/>
              </a:spcAft>
            </a:pP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Земельный налог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26314" y="3783632"/>
            <a:ext cx="4202740" cy="862733"/>
          </a:xfrm>
          <a:prstGeom prst="rect">
            <a:avLst/>
          </a:prstGeom>
          <a:noFill/>
        </p:spPr>
        <p:txBody>
          <a:bodyPr lIns="0" tIns="0" rIns="90000" bIns="0">
            <a:noAutofit/>
          </a:bodyPr>
          <a:lstStyle/>
          <a:p>
            <a:pPr marL="85725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Ставка налога от кадастровой стоимости земельных участков: 0,3% по участкам, занятым жилищным фондом, с/х назначения, для личного подсобного хозяйства, садоводства и огородничества; 1,5% - по прочим участкам.</a:t>
            </a:r>
          </a:p>
          <a:p>
            <a:pPr indent="0" algn="just">
              <a:lnSpc>
                <a:spcPts val="1311"/>
              </a:lnSpc>
              <a:spcBef>
                <a:spcPts val="1050"/>
              </a:spcBef>
              <a:spcAft>
                <a:spcPts val="3150"/>
              </a:spcAft>
            </a:pPr>
            <a:endParaRPr lang="ru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4710289"/>
            <a:ext cx="4104456" cy="536186"/>
          </a:xfrm>
          <a:prstGeom prst="rect">
            <a:avLst/>
          </a:prstGeom>
          <a:solidFill>
            <a:srgbClr val="93B4D3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Налог на имущество </a:t>
            </a:r>
            <a:endParaRPr lang="ru-RU" sz="1600" dirty="0" smtClean="0">
              <a:solidFill>
                <a:schemeClr val="bg1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indent="0" algn="ctr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физических </a:t>
            </a: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лиц </a:t>
            </a:r>
          </a:p>
          <a:p>
            <a:pPr indent="0" algn="ctr">
              <a:spcAft>
                <a:spcPts val="525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5249421"/>
            <a:ext cx="4135304" cy="1491948"/>
          </a:xfrm>
          <a:prstGeom prst="rect">
            <a:avLst/>
          </a:prstGeom>
          <a:noFill/>
        </p:spPr>
        <p:txBody>
          <a:bodyPr lIns="0" tIns="0" rIns="90000" bIns="0">
            <a:noAutofit/>
          </a:bodyPr>
          <a:lstStyle/>
          <a:p>
            <a:pPr marL="85725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Ставка налога исходя из кадастровой стоимости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объектов налогообложения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жилые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дома, части жилых домов,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вартиры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, части квартир,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комнаты, </a:t>
            </a:r>
            <a:r>
              <a:rPr lang="ru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гаражей и машино-мест, хозяйственные строения или сооружения, площадь каждого из которых не превышает 50 кв.м - </a:t>
            </a:r>
            <a:r>
              <a:rPr lang="ru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0,3%;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85725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- объекты, кадастровая стоимость которых превышает 300 миллионов рублей – 2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%; 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прочие объекты – 0,5%.</a:t>
            </a:r>
          </a:p>
          <a:p>
            <a:pPr indent="0" algn="just">
              <a:lnSpc>
                <a:spcPts val="1311"/>
              </a:lnSpc>
              <a:spcBef>
                <a:spcPts val="1050"/>
              </a:spcBef>
              <a:spcAft>
                <a:spcPts val="3150"/>
              </a:spcAft>
            </a:pPr>
            <a:endParaRPr lang="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7689" y="4725605"/>
            <a:ext cx="4110990" cy="432048"/>
          </a:xfrm>
          <a:prstGeom prst="rect">
            <a:avLst/>
          </a:prstGeom>
          <a:solidFill>
            <a:srgbClr val="93B4D3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lIns="0" tIns="0" rIns="0" bIns="0">
            <a:noAutofit/>
          </a:bodyPr>
          <a:lstStyle/>
          <a:p>
            <a:pPr marL="90488" algn="ctr">
              <a:spcAft>
                <a:spcPts val="525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Транспортный </a:t>
            </a: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налог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7920" y="5157653"/>
            <a:ext cx="4120759" cy="1466745"/>
          </a:xfrm>
          <a:prstGeom prst="rect">
            <a:avLst/>
          </a:prstGeom>
          <a:noFill/>
        </p:spPr>
        <p:txBody>
          <a:bodyPr lIns="0" tIns="0" rIns="90000" bIns="0">
            <a:noAutofit/>
          </a:bodyPr>
          <a:lstStyle/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гл. 28 Налогового кодекса РФ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Основные ставки: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до 45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- 13,5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45 до 100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– 22,5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100 до 150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– 31,5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150 до 200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– 45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200 до 250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– 75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250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– 150 руб.</a:t>
            </a:r>
          </a:p>
          <a:p>
            <a:pPr indent="0">
              <a:lnSpc>
                <a:spcPts val="1311"/>
              </a:lnSpc>
              <a:spcBef>
                <a:spcPts val="1050"/>
              </a:spcBef>
              <a:spcAft>
                <a:spcPts val="3150"/>
              </a:spcAft>
            </a:pPr>
            <a:endParaRPr lang="ru" sz="1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398678"/>
            <a:ext cx="4107453" cy="529933"/>
          </a:xfrm>
          <a:prstGeom prst="rect">
            <a:avLst/>
          </a:prstGeom>
          <a:solidFill>
            <a:srgbClr val="93B4D3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Налог на доходы </a:t>
            </a:r>
            <a:endParaRPr lang="ru-RU" sz="1600" dirty="0" smtClean="0">
              <a:solidFill>
                <a:schemeClr val="bg1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indent="0" algn="ctr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физических </a:t>
            </a: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лиц </a:t>
            </a:r>
          </a:p>
          <a:p>
            <a:pPr indent="0" algn="ctr">
              <a:spcAft>
                <a:spcPts val="525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4223" y="3994020"/>
            <a:ext cx="4104456" cy="648073"/>
          </a:xfrm>
          <a:prstGeom prst="rect">
            <a:avLst/>
          </a:prstGeom>
          <a:noFill/>
        </p:spPr>
        <p:txBody>
          <a:bodyPr lIns="0" tIns="0" rIns="90000" bIns="0">
            <a:noAutofit/>
          </a:bodyPr>
          <a:lstStyle/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гл.23 Налогового кодекса РФ, ставка налога 13%,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 отдельных случаях 9%,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15%, 30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%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и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35%. </a:t>
            </a:r>
          </a:p>
          <a:p>
            <a:pPr indent="0">
              <a:lnSpc>
                <a:spcPts val="1311"/>
              </a:lnSpc>
              <a:spcBef>
                <a:spcPts val="1050"/>
              </a:spcBef>
              <a:spcAft>
                <a:spcPts val="3150"/>
              </a:spcAft>
            </a:pPr>
            <a:endParaRPr lang="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843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81267685"/>
              </p:ext>
            </p:extLst>
          </p:nvPr>
        </p:nvGraphicFramePr>
        <p:xfrm>
          <a:off x="251520" y="1052736"/>
          <a:ext cx="460851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31234555"/>
              </p:ext>
            </p:extLst>
          </p:nvPr>
        </p:nvGraphicFramePr>
        <p:xfrm>
          <a:off x="5220072" y="1124744"/>
          <a:ext cx="352839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74851347"/>
              </p:ext>
            </p:extLst>
          </p:nvPr>
        </p:nvGraphicFramePr>
        <p:xfrm>
          <a:off x="5220072" y="3284984"/>
          <a:ext cx="352839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3528" y="357166"/>
            <a:ext cx="8640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18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Из каких поступлений формируются доходы бюджета городского округа город Бор в 2024-2026, млн.руб.</a:t>
            </a:r>
            <a:endParaRPr lang="ru-RU" altLang="ru-RU" sz="18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19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95547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28" y="404664"/>
            <a:ext cx="8856984" cy="595536"/>
          </a:xfrm>
        </p:spPr>
        <p:txBody>
          <a:bodyPr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городского округа город Бор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Нижегородской области!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220" y="1124744"/>
            <a:ext cx="8390252" cy="5538485"/>
          </a:xfrm>
          <a:ln w="28575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36195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представлена брошюра "Бюджет для граждан",  разработанная по проекту решения Совета депутатов городского округа город Бор Нижегородской области " О бюджете городского округа город Бор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  <a:p>
            <a:pPr marL="0" indent="36195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брошюры "Бюджет для граждан" является обеспечение принципа прозрачности (открытости) бюджетной системы, что означает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6450">
              <a:buFontTx/>
              <a:buChar char="-"/>
              <a:tabLst>
                <a:tab pos="80645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опубликование в средствах массовой информации (СМИ) утвержденных бюджетов и отчетов об их исполнении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buFontTx/>
              <a:buChar char="-"/>
              <a:tabLst>
                <a:tab pos="80645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иных сведений о бюджете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buFontTx/>
              <a:buChar char="-"/>
              <a:tabLst>
                <a:tab pos="80645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для общества и СМИ проектов бюджетов, обеспечение доступа к информации в сети "Интернет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0" indent="36195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презентации брошюра "Бюджет для граждан" размещена на официальном сайте Департамента финансов администрации городского округа город Бор в сети "Интернет". В ней отражены основные параметры проекта бюджета на три года: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граждан" нацелен на получение обратной связи с гражданами, заинтересованными современными проблемами муниципальных финансов городского округа город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Бор.</a:t>
            </a:r>
          </a:p>
          <a:p>
            <a:pPr marL="0" indent="36195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вызывающие наибольший интерес у жителей округа, освещены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презентации. А именно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6450">
              <a:spcBef>
                <a:spcPts val="0"/>
              </a:spcBef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складываются доходы и расходы местного бюджета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spcBef>
                <a:spcPts val="0"/>
              </a:spcBef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платим налогов и какова тенденция их развития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spcBef>
                <a:spcPts val="0"/>
              </a:spcBef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считаются приоритетными в настоящее время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spcBef>
                <a:spcPts val="0"/>
              </a:spcBef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средств направляется на образование, социальную политику, спорт, культуру, жилищно-коммунальное хозяйство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и многие другие вопросы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361950" algn="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Администрация городского округа город Бор.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5542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428596" y="357166"/>
            <a:ext cx="8567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Доходы </a:t>
            </a:r>
            <a:r>
              <a:rPr lang="ru-RU" alt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бюджета городского округа город </a:t>
            </a:r>
            <a:r>
              <a:rPr lang="ru-RU" alt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Бор на 2024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год, млн.руб.</a:t>
            </a:r>
            <a:r>
              <a:rPr lang="ru-RU" altLang="ru-RU" sz="20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alt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72100317"/>
              </p:ext>
            </p:extLst>
          </p:nvPr>
        </p:nvGraphicFramePr>
        <p:xfrm>
          <a:off x="181553" y="908720"/>
          <a:ext cx="881682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Прямоугольная выноска 28"/>
          <p:cNvSpPr/>
          <p:nvPr/>
        </p:nvSpPr>
        <p:spPr bwMode="auto">
          <a:xfrm>
            <a:off x="323528" y="1195987"/>
            <a:ext cx="1393394" cy="612648"/>
          </a:xfrm>
          <a:prstGeom prst="wedgeRectCallout">
            <a:avLst>
              <a:gd name="adj1" fmla="val -11922"/>
              <a:gd name="adj2" fmla="val 114222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66,2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3" name="Прямоугольная выноска 32"/>
          <p:cNvSpPr/>
          <p:nvPr/>
        </p:nvSpPr>
        <p:spPr bwMode="auto">
          <a:xfrm>
            <a:off x="5148064" y="1052736"/>
            <a:ext cx="1393394" cy="612648"/>
          </a:xfrm>
          <a:prstGeom prst="wedgeRectCallout">
            <a:avLst>
              <a:gd name="adj1" fmla="val -44409"/>
              <a:gd name="adj2" fmla="val 10535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30,4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20</a:t>
            </a:fld>
            <a:endParaRPr lang="ru-RU" alt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213" y="3047211"/>
            <a:ext cx="3057525" cy="31432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6924" y="348813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Расходы местного бюджета</a:t>
            </a:r>
            <a:endParaRPr lang="ru-RU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179832" y="2601355"/>
            <a:ext cx="309562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063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ОБЩЕГОСУДАРСТВЕННЫЕ </a:t>
            </a:r>
            <a:endParaRPr lang="ru-RU" altLang="ru-RU" sz="1300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5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sz="1300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5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3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ВОПРОСЫ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6195072" y="2628317"/>
            <a:ext cx="2736304" cy="85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flatTx/>
          </a:bodyPr>
          <a:lstStyle/>
          <a:p>
            <a:pPr algn="ctr">
              <a:lnSpc>
                <a:spcPct val="95000"/>
              </a:lnSpc>
            </a:pPr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НАЦИОНАЛЬНАЯ БЕЗОПАСНОСТЬ И </a:t>
            </a:r>
            <a:r>
              <a:rPr lang="ru-RU" altLang="ru-RU" sz="1300" dirty="0" smtClean="0">
                <a:solidFill>
                  <a:schemeClr val="accent1">
                    <a:lumMod val="25000"/>
                  </a:schemeClr>
                </a:solidFill>
              </a:rPr>
              <a:t>ПРАВООХРАНИТЕЛЬНАЯ ДЕЯТЕЛЬНОСТЬ</a:t>
            </a:r>
            <a:r>
              <a:rPr lang="ru-RU" altLang="ru-RU" sz="1300" b="0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altLang="ru-RU" sz="1300" b="0" dirty="0">
                <a:solidFill>
                  <a:schemeClr val="accent1">
                    <a:lumMod val="25000"/>
                  </a:schemeClr>
                </a:solidFill>
              </a:rPr>
              <a:t>	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384093" y="3540489"/>
            <a:ext cx="23582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flatTx/>
          </a:bodyPr>
          <a:lstStyle/>
          <a:p>
            <a:pPr algn="ctr">
              <a:spcBef>
                <a:spcPts val="0"/>
              </a:spcBef>
            </a:pPr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НАЦИОНАЛЬНАЯ ЭКОНОМИКА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135464" y="2957574"/>
            <a:ext cx="30987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ОБСЛУЖИВАНИЕ МУНИЦИПАЛЬНОГО ДОЛГА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 flipH="1">
            <a:off x="432476" y="4668960"/>
            <a:ext cx="2384317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flatTx/>
          </a:bodyPr>
          <a:lstStyle/>
          <a:p>
            <a:pPr algn="ctr">
              <a:lnSpc>
                <a:spcPct val="75000"/>
              </a:lnSpc>
            </a:pPr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ФИЗИЧЕСКАЯ КУЛЬТУРА И СПОРТ</a:t>
            </a:r>
            <a:r>
              <a:rPr lang="ru-RU" altLang="ru-RU" sz="1300" b="0" dirty="0">
                <a:solidFill>
                  <a:schemeClr val="accent1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210800" y="5297887"/>
            <a:ext cx="299415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СОЦИАЛЬНАЯ ПОЛИТИКА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899592" y="6020627"/>
            <a:ext cx="273173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КУЛЬТУРА И </a:t>
            </a:r>
          </a:p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КИНЕМАТОГРАФИЯ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5940152" y="6368756"/>
            <a:ext cx="210105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ОБРАЗОВАНИЕ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858376" y="4272588"/>
            <a:ext cx="208895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ЖИЛИЩНО-КОММУНАЛЬНОЕ ХОЗЯЙСТВО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625893" y="3661544"/>
            <a:ext cx="1901549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СРЕДСТВА </a:t>
            </a:r>
            <a:r>
              <a:rPr lang="ru-RU" altLang="ru-RU" sz="1300" dirty="0" smtClean="0">
                <a:solidFill>
                  <a:schemeClr val="accent1">
                    <a:lumMod val="25000"/>
                  </a:schemeClr>
                </a:solidFill>
              </a:rPr>
              <a:t>МАССОВОЙ ИНФОРМАЦИИ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6660782" y="5287376"/>
            <a:ext cx="1901549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 smtClean="0">
                <a:solidFill>
                  <a:schemeClr val="accent1">
                    <a:lumMod val="25000"/>
                  </a:schemeClr>
                </a:solidFill>
              </a:rPr>
              <a:t>ОХРАНА ОКРУЖАЮЩЕЙ СРЕДЫ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1590" y="762989"/>
            <a:ext cx="8499288" cy="1389549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431800" algn="just">
              <a:lnSpc>
                <a:spcPct val="92000"/>
              </a:lnSpc>
            </a:pPr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Расходы бюджета - выплачиваемые из бюджета денежные средства, за   исключением средств, являющихся </a:t>
            </a:r>
            <a:r>
              <a:rPr lang="ru" sz="1400" dirty="0" smtClean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источниками финансирования </a:t>
            </a:r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дефицита бюджета.</a:t>
            </a:r>
          </a:p>
          <a:p>
            <a:pPr indent="431800" algn="just"/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</a:t>
            </a:r>
          </a:p>
          <a:p>
            <a:pPr indent="431800" algn="just"/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Принципы    формирования    расходов    бюджета:    </a:t>
            </a:r>
            <a:r>
              <a:rPr lang="ru" sz="1400" dirty="0" smtClean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по государственным </a:t>
            </a:r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программам, по разделам (подразделам) функциональной структуры, по ведомствам.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851920" y="4354041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Функциональная структура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расходов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636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67011606"/>
              </p:ext>
            </p:extLst>
          </p:nvPr>
        </p:nvGraphicFramePr>
        <p:xfrm>
          <a:off x="251519" y="908720"/>
          <a:ext cx="8891641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30192" y="294066"/>
            <a:ext cx="8712968" cy="739552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основным отраслям, млн.руб.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22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2081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395536" y="357166"/>
            <a:ext cx="8600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Расходы </a:t>
            </a: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бюджета городского округа город </a:t>
            </a:r>
            <a:r>
              <a:rPr lang="ru-RU" alt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Бор на 2024 год, млн.руб.</a:t>
            </a:r>
            <a:r>
              <a:rPr lang="ru-RU" altLang="ru-RU" sz="18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alt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47638827"/>
              </p:ext>
            </p:extLst>
          </p:nvPr>
        </p:nvGraphicFramePr>
        <p:xfrm>
          <a:off x="107504" y="818831"/>
          <a:ext cx="8888829" cy="592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23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29920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9356"/>
            <a:ext cx="8496944" cy="451520"/>
          </a:xfrm>
        </p:spPr>
        <p:txBody>
          <a:bodyPr/>
          <a:lstStyle/>
          <a:p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включают в себя отрасли социальной сферы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98428363"/>
              </p:ext>
            </p:extLst>
          </p:nvPr>
        </p:nvGraphicFramePr>
        <p:xfrm>
          <a:off x="156879" y="908720"/>
          <a:ext cx="3322138" cy="28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43580743"/>
              </p:ext>
            </p:extLst>
          </p:nvPr>
        </p:nvGraphicFramePr>
        <p:xfrm>
          <a:off x="3859780" y="888560"/>
          <a:ext cx="4992216" cy="28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67277268"/>
              </p:ext>
            </p:extLst>
          </p:nvPr>
        </p:nvGraphicFramePr>
        <p:xfrm>
          <a:off x="0" y="4000504"/>
          <a:ext cx="347901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934789295"/>
              </p:ext>
            </p:extLst>
          </p:nvPr>
        </p:nvGraphicFramePr>
        <p:xfrm>
          <a:off x="2987824" y="3804816"/>
          <a:ext cx="2047851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69178756"/>
              </p:ext>
            </p:extLst>
          </p:nvPr>
        </p:nvGraphicFramePr>
        <p:xfrm>
          <a:off x="5035675" y="3954827"/>
          <a:ext cx="223224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617867151"/>
              </p:ext>
            </p:extLst>
          </p:nvPr>
        </p:nvGraphicFramePr>
        <p:xfrm>
          <a:off x="7126171" y="3718065"/>
          <a:ext cx="1835696" cy="292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24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376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50825" y="476250"/>
            <a:ext cx="88931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u="sng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Что такое программный бюджет</a:t>
            </a:r>
            <a:r>
              <a:rPr lang="ru-RU" altLang="ru-RU" sz="2800" b="0" u="sng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altLang="ru-RU" sz="2800" b="0" u="sng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460" y="977040"/>
            <a:ext cx="8595095" cy="153622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 algn="just"/>
            <a:r>
              <a:rPr lang="ru" sz="2000" b="1" dirty="0">
                <a:solidFill>
                  <a:srgbClr val="2199BF"/>
                </a:solidFill>
                <a:cs typeface="Times New Roman" panose="02020603050405020304" pitchFamily="18" charset="0"/>
              </a:rPr>
              <a:t>Программный бюджет </a:t>
            </a:r>
            <a:r>
              <a:rPr lang="ru" sz="20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отличается от традиционного тем, что все или почти все расходы </a:t>
            </a:r>
            <a:r>
              <a:rPr lang="ru" sz="2000" dirty="0" smtClean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включены </a:t>
            </a:r>
            <a:r>
              <a:rPr lang="ru" sz="20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в программы и каждая программа своей целью прямо увязана с тем или иным стратегичесним итогом деятельности ведомства.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6" y="2276872"/>
            <a:ext cx="8019031" cy="43917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87086" y="2444223"/>
            <a:ext cx="1981200" cy="933139"/>
          </a:xfrm>
          <a:prstGeom prst="rect">
            <a:avLst/>
          </a:prstGeom>
          <a:solidFill>
            <a:srgbClr val="6D9AC4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89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исполнение бюджета по программной классификации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2443195"/>
            <a:ext cx="2232248" cy="950976"/>
          </a:xfrm>
          <a:prstGeom prst="rect">
            <a:avLst/>
          </a:prstGeom>
          <a:solidFill>
            <a:srgbClr val="6D9AC4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бюджетных расходов с результатами реализации государственных программ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90616" y="5496944"/>
            <a:ext cx="2736304" cy="1028400"/>
          </a:xfrm>
          <a:prstGeom prst="rect">
            <a:avLst/>
          </a:prstGeom>
          <a:solidFill>
            <a:srgbClr val="6D9AC4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мониторинг показателей</a:t>
            </a:r>
          </a:p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исполнения целевых</a:t>
            </a:r>
          </a:p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программ, оценка эффективности бюджетных расходов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5496944"/>
            <a:ext cx="2592288" cy="734568"/>
          </a:xfrm>
          <a:prstGeom prst="rect">
            <a:avLst/>
          </a:prstGeom>
          <a:solidFill>
            <a:srgbClr val="6D9AC4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повышение качества бюджетного планирования и исполнения бюджета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286" y="4090307"/>
            <a:ext cx="1368152" cy="733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5303" y="4052433"/>
            <a:ext cx="1944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24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Муниципальные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 программы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25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501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/>
          <p:cNvSpPr txBox="1"/>
          <p:nvPr/>
        </p:nvSpPr>
        <p:spPr>
          <a:xfrm>
            <a:off x="3850640" y="1093088"/>
            <a:ext cx="5113848" cy="3821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4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Муниципальная программа "Развитие образования в городском округе г. Бор"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2439542" y="1235963"/>
            <a:ext cx="1298575" cy="76200"/>
          </a:xfrm>
          <a:custGeom>
            <a:avLst/>
            <a:gdLst/>
            <a:ahLst/>
            <a:cxnLst/>
            <a:rect l="l" t="t" r="r" b="b"/>
            <a:pathLst>
              <a:path w="1298575" h="76200">
                <a:moveTo>
                  <a:pt x="1260094" y="0"/>
                </a:moveTo>
                <a:lnTo>
                  <a:pt x="1245246" y="2988"/>
                </a:lnTo>
                <a:lnTo>
                  <a:pt x="1233138" y="11144"/>
                </a:lnTo>
                <a:lnTo>
                  <a:pt x="1224982" y="23252"/>
                </a:lnTo>
                <a:lnTo>
                  <a:pt x="1221994" y="38100"/>
                </a:lnTo>
                <a:lnTo>
                  <a:pt x="1224982" y="52947"/>
                </a:lnTo>
                <a:lnTo>
                  <a:pt x="1233138" y="65055"/>
                </a:lnTo>
                <a:lnTo>
                  <a:pt x="1245246" y="73211"/>
                </a:lnTo>
                <a:lnTo>
                  <a:pt x="1260094" y="76200"/>
                </a:lnTo>
                <a:lnTo>
                  <a:pt x="1274887" y="73211"/>
                </a:lnTo>
                <a:lnTo>
                  <a:pt x="1287002" y="65055"/>
                </a:lnTo>
                <a:lnTo>
                  <a:pt x="1295187" y="52947"/>
                </a:lnTo>
                <a:lnTo>
                  <a:pt x="1296651" y="45720"/>
                </a:lnTo>
                <a:lnTo>
                  <a:pt x="1260094" y="45720"/>
                </a:lnTo>
                <a:lnTo>
                  <a:pt x="1260094" y="30479"/>
                </a:lnTo>
                <a:lnTo>
                  <a:pt x="1296651" y="30479"/>
                </a:lnTo>
                <a:lnTo>
                  <a:pt x="1295187" y="23252"/>
                </a:lnTo>
                <a:lnTo>
                  <a:pt x="1287002" y="11144"/>
                </a:lnTo>
                <a:lnTo>
                  <a:pt x="1274887" y="2988"/>
                </a:lnTo>
                <a:lnTo>
                  <a:pt x="1260094" y="0"/>
                </a:lnTo>
                <a:close/>
              </a:path>
              <a:path w="1298575" h="76200">
                <a:moveTo>
                  <a:pt x="1223527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23527" y="45720"/>
                </a:lnTo>
                <a:lnTo>
                  <a:pt x="1221994" y="38100"/>
                </a:lnTo>
                <a:lnTo>
                  <a:pt x="1223527" y="30479"/>
                </a:lnTo>
                <a:close/>
              </a:path>
              <a:path w="1298575" h="76200">
                <a:moveTo>
                  <a:pt x="1296651" y="30479"/>
                </a:moveTo>
                <a:lnTo>
                  <a:pt x="1260094" y="30479"/>
                </a:lnTo>
                <a:lnTo>
                  <a:pt x="1260094" y="45720"/>
                </a:lnTo>
                <a:lnTo>
                  <a:pt x="1296651" y="45720"/>
                </a:lnTo>
                <a:lnTo>
                  <a:pt x="1298194" y="38100"/>
                </a:lnTo>
                <a:lnTo>
                  <a:pt x="1296651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bject 11"/>
          <p:cNvSpPr/>
          <p:nvPr/>
        </p:nvSpPr>
        <p:spPr>
          <a:xfrm>
            <a:off x="755576" y="1052736"/>
            <a:ext cx="2807032" cy="467359"/>
          </a:xfrm>
          <a:custGeom>
            <a:avLst/>
            <a:gdLst/>
            <a:ahLst/>
            <a:cxnLst/>
            <a:rect l="l" t="t" r="r" b="b"/>
            <a:pathLst>
              <a:path w="2600960" h="467359">
                <a:moveTo>
                  <a:pt x="2337219" y="0"/>
                </a:moveTo>
                <a:lnTo>
                  <a:pt x="263664" y="0"/>
                </a:lnTo>
                <a:lnTo>
                  <a:pt x="216270" y="3765"/>
                </a:lnTo>
                <a:lnTo>
                  <a:pt x="171663" y="14622"/>
                </a:lnTo>
                <a:lnTo>
                  <a:pt x="130587" y="31909"/>
                </a:lnTo>
                <a:lnTo>
                  <a:pt x="93788" y="54967"/>
                </a:lnTo>
                <a:lnTo>
                  <a:pt x="62010" y="83133"/>
                </a:lnTo>
                <a:lnTo>
                  <a:pt x="35997" y="115748"/>
                </a:lnTo>
                <a:lnTo>
                  <a:pt x="16495" y="152151"/>
                </a:lnTo>
                <a:lnTo>
                  <a:pt x="4247" y="191682"/>
                </a:lnTo>
                <a:lnTo>
                  <a:pt x="0" y="233680"/>
                </a:lnTo>
                <a:lnTo>
                  <a:pt x="4247" y="275677"/>
                </a:lnTo>
                <a:lnTo>
                  <a:pt x="16495" y="315208"/>
                </a:lnTo>
                <a:lnTo>
                  <a:pt x="35997" y="351611"/>
                </a:lnTo>
                <a:lnTo>
                  <a:pt x="62010" y="384226"/>
                </a:lnTo>
                <a:lnTo>
                  <a:pt x="93788" y="412392"/>
                </a:lnTo>
                <a:lnTo>
                  <a:pt x="130587" y="435450"/>
                </a:lnTo>
                <a:lnTo>
                  <a:pt x="171663" y="452737"/>
                </a:lnTo>
                <a:lnTo>
                  <a:pt x="216270" y="463594"/>
                </a:lnTo>
                <a:lnTo>
                  <a:pt x="263664" y="467360"/>
                </a:lnTo>
                <a:lnTo>
                  <a:pt x="2337219" y="467360"/>
                </a:lnTo>
                <a:lnTo>
                  <a:pt x="2384626" y="463594"/>
                </a:lnTo>
                <a:lnTo>
                  <a:pt x="2429239" y="452737"/>
                </a:lnTo>
                <a:lnTo>
                  <a:pt x="2470315" y="435450"/>
                </a:lnTo>
                <a:lnTo>
                  <a:pt x="2507110" y="412392"/>
                </a:lnTo>
                <a:lnTo>
                  <a:pt x="2538882" y="384226"/>
                </a:lnTo>
                <a:lnTo>
                  <a:pt x="2564887" y="351611"/>
                </a:lnTo>
                <a:lnTo>
                  <a:pt x="2584383" y="315208"/>
                </a:lnTo>
                <a:lnTo>
                  <a:pt x="2596625" y="275677"/>
                </a:lnTo>
                <a:lnTo>
                  <a:pt x="2600871" y="233680"/>
                </a:lnTo>
                <a:lnTo>
                  <a:pt x="2596625" y="191682"/>
                </a:lnTo>
                <a:lnTo>
                  <a:pt x="2584383" y="152151"/>
                </a:lnTo>
                <a:lnTo>
                  <a:pt x="2564887" y="115748"/>
                </a:lnTo>
                <a:lnTo>
                  <a:pt x="2538882" y="83133"/>
                </a:lnTo>
                <a:lnTo>
                  <a:pt x="2507110" y="54967"/>
                </a:lnTo>
                <a:lnTo>
                  <a:pt x="2470315" y="31909"/>
                </a:lnTo>
                <a:lnTo>
                  <a:pt x="2429239" y="14622"/>
                </a:lnTo>
                <a:lnTo>
                  <a:pt x="2384626" y="3765"/>
                </a:lnTo>
                <a:lnTo>
                  <a:pt x="2337219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224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2165095" y="2030475"/>
            <a:ext cx="1572895" cy="76200"/>
          </a:xfrm>
          <a:custGeom>
            <a:avLst/>
            <a:gdLst/>
            <a:ahLst/>
            <a:cxnLst/>
            <a:rect l="l" t="t" r="r" b="b"/>
            <a:pathLst>
              <a:path w="1572895" h="76200">
                <a:moveTo>
                  <a:pt x="1534541" y="0"/>
                </a:moveTo>
                <a:lnTo>
                  <a:pt x="1519693" y="2988"/>
                </a:lnTo>
                <a:lnTo>
                  <a:pt x="1507585" y="11144"/>
                </a:lnTo>
                <a:lnTo>
                  <a:pt x="1499429" y="23252"/>
                </a:lnTo>
                <a:lnTo>
                  <a:pt x="1496441" y="38100"/>
                </a:lnTo>
                <a:lnTo>
                  <a:pt x="1499429" y="52947"/>
                </a:lnTo>
                <a:lnTo>
                  <a:pt x="1507585" y="65055"/>
                </a:lnTo>
                <a:lnTo>
                  <a:pt x="1519693" y="73211"/>
                </a:lnTo>
                <a:lnTo>
                  <a:pt x="1534541" y="76200"/>
                </a:lnTo>
                <a:lnTo>
                  <a:pt x="1549334" y="73211"/>
                </a:lnTo>
                <a:lnTo>
                  <a:pt x="1561449" y="65055"/>
                </a:lnTo>
                <a:lnTo>
                  <a:pt x="1569634" y="52947"/>
                </a:lnTo>
                <a:lnTo>
                  <a:pt x="1571098" y="45719"/>
                </a:lnTo>
                <a:lnTo>
                  <a:pt x="1534541" y="45719"/>
                </a:lnTo>
                <a:lnTo>
                  <a:pt x="1534541" y="30479"/>
                </a:lnTo>
                <a:lnTo>
                  <a:pt x="1571098" y="30479"/>
                </a:lnTo>
                <a:lnTo>
                  <a:pt x="1569634" y="23252"/>
                </a:lnTo>
                <a:lnTo>
                  <a:pt x="1561449" y="11144"/>
                </a:lnTo>
                <a:lnTo>
                  <a:pt x="1549334" y="2988"/>
                </a:lnTo>
                <a:lnTo>
                  <a:pt x="1534541" y="0"/>
                </a:lnTo>
                <a:close/>
              </a:path>
              <a:path w="1572895" h="76200">
                <a:moveTo>
                  <a:pt x="1497974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497974" y="45719"/>
                </a:lnTo>
                <a:lnTo>
                  <a:pt x="1496441" y="38100"/>
                </a:lnTo>
                <a:lnTo>
                  <a:pt x="1497974" y="30479"/>
                </a:lnTo>
                <a:close/>
              </a:path>
              <a:path w="1572895" h="76200">
                <a:moveTo>
                  <a:pt x="1571098" y="30479"/>
                </a:moveTo>
                <a:lnTo>
                  <a:pt x="1534541" y="30479"/>
                </a:lnTo>
                <a:lnTo>
                  <a:pt x="1534541" y="45719"/>
                </a:lnTo>
                <a:lnTo>
                  <a:pt x="1571098" y="45719"/>
                </a:lnTo>
                <a:lnTo>
                  <a:pt x="1572641" y="38100"/>
                </a:lnTo>
                <a:lnTo>
                  <a:pt x="1571098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799608" y="1853367"/>
            <a:ext cx="2457450" cy="467359"/>
          </a:xfrm>
          <a:custGeom>
            <a:avLst/>
            <a:gdLst/>
            <a:ahLst/>
            <a:cxnLst/>
            <a:rect l="l" t="t" r="r" b="b"/>
            <a:pathLst>
              <a:path w="2457450" h="467360">
                <a:moveTo>
                  <a:pt x="2207806" y="0"/>
                </a:moveTo>
                <a:lnTo>
                  <a:pt x="249059" y="0"/>
                </a:lnTo>
                <a:lnTo>
                  <a:pt x="198864" y="4748"/>
                </a:lnTo>
                <a:lnTo>
                  <a:pt x="152113" y="18367"/>
                </a:lnTo>
                <a:lnTo>
                  <a:pt x="109807" y="39915"/>
                </a:lnTo>
                <a:lnTo>
                  <a:pt x="72947" y="68452"/>
                </a:lnTo>
                <a:lnTo>
                  <a:pt x="42535" y="103038"/>
                </a:lnTo>
                <a:lnTo>
                  <a:pt x="19572" y="142732"/>
                </a:lnTo>
                <a:lnTo>
                  <a:pt x="5059" y="186592"/>
                </a:lnTo>
                <a:lnTo>
                  <a:pt x="0" y="233679"/>
                </a:lnTo>
                <a:lnTo>
                  <a:pt x="5059" y="280761"/>
                </a:lnTo>
                <a:lnTo>
                  <a:pt x="19572" y="324608"/>
                </a:lnTo>
                <a:lnTo>
                  <a:pt x="42535" y="364281"/>
                </a:lnTo>
                <a:lnTo>
                  <a:pt x="72947" y="398843"/>
                </a:lnTo>
                <a:lnTo>
                  <a:pt x="109807" y="427357"/>
                </a:lnTo>
                <a:lnTo>
                  <a:pt x="152113" y="448885"/>
                </a:lnTo>
                <a:lnTo>
                  <a:pt x="198864" y="462489"/>
                </a:lnTo>
                <a:lnTo>
                  <a:pt x="249059" y="467233"/>
                </a:lnTo>
                <a:lnTo>
                  <a:pt x="2207806" y="467233"/>
                </a:lnTo>
                <a:lnTo>
                  <a:pt x="2257996" y="462489"/>
                </a:lnTo>
                <a:lnTo>
                  <a:pt x="2304744" y="448885"/>
                </a:lnTo>
                <a:lnTo>
                  <a:pt x="2347048" y="427357"/>
                </a:lnTo>
                <a:lnTo>
                  <a:pt x="2383907" y="398843"/>
                </a:lnTo>
                <a:lnTo>
                  <a:pt x="2414318" y="364281"/>
                </a:lnTo>
                <a:lnTo>
                  <a:pt x="2437281" y="324608"/>
                </a:lnTo>
                <a:lnTo>
                  <a:pt x="2451793" y="280761"/>
                </a:lnTo>
                <a:lnTo>
                  <a:pt x="2456853" y="233679"/>
                </a:lnTo>
                <a:lnTo>
                  <a:pt x="2451793" y="186592"/>
                </a:lnTo>
                <a:lnTo>
                  <a:pt x="2437281" y="142732"/>
                </a:lnTo>
                <a:lnTo>
                  <a:pt x="2414318" y="103038"/>
                </a:lnTo>
                <a:lnTo>
                  <a:pt x="2383907" y="68452"/>
                </a:lnTo>
                <a:lnTo>
                  <a:pt x="2347048" y="39915"/>
                </a:lnTo>
                <a:lnTo>
                  <a:pt x="2304744" y="18367"/>
                </a:lnTo>
                <a:lnTo>
                  <a:pt x="2257996" y="4748"/>
                </a:lnTo>
                <a:lnTo>
                  <a:pt x="2207806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831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bject 18"/>
          <p:cNvSpPr/>
          <p:nvPr/>
        </p:nvSpPr>
        <p:spPr>
          <a:xfrm>
            <a:off x="2612770" y="2843275"/>
            <a:ext cx="1125220" cy="76200"/>
          </a:xfrm>
          <a:custGeom>
            <a:avLst/>
            <a:gdLst/>
            <a:ahLst/>
            <a:cxnLst/>
            <a:rect l="l" t="t" r="r" b="b"/>
            <a:pathLst>
              <a:path w="1125220" h="76200">
                <a:moveTo>
                  <a:pt x="1086866" y="0"/>
                </a:moveTo>
                <a:lnTo>
                  <a:pt x="1072018" y="3006"/>
                </a:lnTo>
                <a:lnTo>
                  <a:pt x="1059910" y="11191"/>
                </a:lnTo>
                <a:lnTo>
                  <a:pt x="1051754" y="23306"/>
                </a:lnTo>
                <a:lnTo>
                  <a:pt x="1048766" y="38100"/>
                </a:lnTo>
                <a:lnTo>
                  <a:pt x="1051754" y="52947"/>
                </a:lnTo>
                <a:lnTo>
                  <a:pt x="1059910" y="65055"/>
                </a:lnTo>
                <a:lnTo>
                  <a:pt x="1072018" y="73211"/>
                </a:lnTo>
                <a:lnTo>
                  <a:pt x="1086866" y="76200"/>
                </a:lnTo>
                <a:lnTo>
                  <a:pt x="1101659" y="73211"/>
                </a:lnTo>
                <a:lnTo>
                  <a:pt x="1113774" y="65055"/>
                </a:lnTo>
                <a:lnTo>
                  <a:pt x="1121959" y="52947"/>
                </a:lnTo>
                <a:lnTo>
                  <a:pt x="1123423" y="45719"/>
                </a:lnTo>
                <a:lnTo>
                  <a:pt x="1086866" y="45719"/>
                </a:lnTo>
                <a:lnTo>
                  <a:pt x="1086866" y="30479"/>
                </a:lnTo>
                <a:lnTo>
                  <a:pt x="1123417" y="30479"/>
                </a:lnTo>
                <a:lnTo>
                  <a:pt x="1121959" y="23306"/>
                </a:lnTo>
                <a:lnTo>
                  <a:pt x="1113774" y="11191"/>
                </a:lnTo>
                <a:lnTo>
                  <a:pt x="1101659" y="3006"/>
                </a:lnTo>
                <a:lnTo>
                  <a:pt x="1086866" y="0"/>
                </a:lnTo>
                <a:close/>
              </a:path>
              <a:path w="1125220" h="76200">
                <a:moveTo>
                  <a:pt x="1050305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050299" y="45719"/>
                </a:lnTo>
                <a:lnTo>
                  <a:pt x="1048766" y="38100"/>
                </a:lnTo>
                <a:lnTo>
                  <a:pt x="1050305" y="30479"/>
                </a:lnTo>
                <a:close/>
              </a:path>
              <a:path w="1125220" h="76200">
                <a:moveTo>
                  <a:pt x="1123417" y="30479"/>
                </a:moveTo>
                <a:lnTo>
                  <a:pt x="1086866" y="30479"/>
                </a:lnTo>
                <a:lnTo>
                  <a:pt x="1086866" y="45719"/>
                </a:lnTo>
                <a:lnTo>
                  <a:pt x="1123423" y="45719"/>
                </a:lnTo>
                <a:lnTo>
                  <a:pt x="1124966" y="38100"/>
                </a:lnTo>
                <a:lnTo>
                  <a:pt x="112341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object 20"/>
          <p:cNvSpPr/>
          <p:nvPr/>
        </p:nvSpPr>
        <p:spPr>
          <a:xfrm>
            <a:off x="755576" y="2624361"/>
            <a:ext cx="2304256" cy="467359"/>
          </a:xfrm>
          <a:custGeom>
            <a:avLst/>
            <a:gdLst/>
            <a:ahLst/>
            <a:cxnLst/>
            <a:rect l="l" t="t" r="r" b="b"/>
            <a:pathLst>
              <a:path w="2178685" h="467360">
                <a:moveTo>
                  <a:pt x="1957235" y="0"/>
                </a:moveTo>
                <a:lnTo>
                  <a:pt x="220802" y="0"/>
                </a:lnTo>
                <a:lnTo>
                  <a:pt x="176302" y="4743"/>
                </a:lnTo>
                <a:lnTo>
                  <a:pt x="134856" y="18347"/>
                </a:lnTo>
                <a:lnTo>
                  <a:pt x="97349" y="39875"/>
                </a:lnTo>
                <a:lnTo>
                  <a:pt x="64671" y="68389"/>
                </a:lnTo>
                <a:lnTo>
                  <a:pt x="37709" y="102951"/>
                </a:lnTo>
                <a:lnTo>
                  <a:pt x="17351" y="142624"/>
                </a:lnTo>
                <a:lnTo>
                  <a:pt x="4485" y="186471"/>
                </a:lnTo>
                <a:lnTo>
                  <a:pt x="0" y="233552"/>
                </a:lnTo>
                <a:lnTo>
                  <a:pt x="4485" y="280640"/>
                </a:lnTo>
                <a:lnTo>
                  <a:pt x="17351" y="324500"/>
                </a:lnTo>
                <a:lnTo>
                  <a:pt x="37709" y="364194"/>
                </a:lnTo>
                <a:lnTo>
                  <a:pt x="64671" y="398780"/>
                </a:lnTo>
                <a:lnTo>
                  <a:pt x="97349" y="427317"/>
                </a:lnTo>
                <a:lnTo>
                  <a:pt x="134856" y="448865"/>
                </a:lnTo>
                <a:lnTo>
                  <a:pt x="176302" y="462484"/>
                </a:lnTo>
                <a:lnTo>
                  <a:pt x="220802" y="467233"/>
                </a:lnTo>
                <a:lnTo>
                  <a:pt x="1957235" y="467233"/>
                </a:lnTo>
                <a:lnTo>
                  <a:pt x="2001729" y="462484"/>
                </a:lnTo>
                <a:lnTo>
                  <a:pt x="2043178" y="448865"/>
                </a:lnTo>
                <a:lnTo>
                  <a:pt x="2080692" y="427317"/>
                </a:lnTo>
                <a:lnTo>
                  <a:pt x="2113381" y="398780"/>
                </a:lnTo>
                <a:lnTo>
                  <a:pt x="2140355" y="364194"/>
                </a:lnTo>
                <a:lnTo>
                  <a:pt x="2160724" y="324500"/>
                </a:lnTo>
                <a:lnTo>
                  <a:pt x="2173598" y="280640"/>
                </a:lnTo>
                <a:lnTo>
                  <a:pt x="2178088" y="233552"/>
                </a:lnTo>
                <a:lnTo>
                  <a:pt x="2173598" y="186471"/>
                </a:lnTo>
                <a:lnTo>
                  <a:pt x="2160724" y="142624"/>
                </a:lnTo>
                <a:lnTo>
                  <a:pt x="2140355" y="102951"/>
                </a:lnTo>
                <a:lnTo>
                  <a:pt x="2113381" y="68389"/>
                </a:lnTo>
                <a:lnTo>
                  <a:pt x="2080692" y="39875"/>
                </a:lnTo>
                <a:lnTo>
                  <a:pt x="2043178" y="18347"/>
                </a:lnTo>
                <a:lnTo>
                  <a:pt x="2001729" y="4743"/>
                </a:lnTo>
                <a:lnTo>
                  <a:pt x="195723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412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7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object 23"/>
          <p:cNvSpPr/>
          <p:nvPr/>
        </p:nvSpPr>
        <p:spPr>
          <a:xfrm>
            <a:off x="2367533" y="3589908"/>
            <a:ext cx="1370330" cy="76200"/>
          </a:xfrm>
          <a:custGeom>
            <a:avLst/>
            <a:gdLst/>
            <a:ahLst/>
            <a:cxnLst/>
            <a:rect l="l" t="t" r="r" b="b"/>
            <a:pathLst>
              <a:path w="1370329" h="76200">
                <a:moveTo>
                  <a:pt x="1332103" y="0"/>
                </a:moveTo>
                <a:lnTo>
                  <a:pt x="1317255" y="2988"/>
                </a:lnTo>
                <a:lnTo>
                  <a:pt x="1305147" y="11144"/>
                </a:lnTo>
                <a:lnTo>
                  <a:pt x="1296991" y="23252"/>
                </a:lnTo>
                <a:lnTo>
                  <a:pt x="1294003" y="38100"/>
                </a:lnTo>
                <a:lnTo>
                  <a:pt x="1296991" y="52947"/>
                </a:lnTo>
                <a:lnTo>
                  <a:pt x="1305147" y="65055"/>
                </a:lnTo>
                <a:lnTo>
                  <a:pt x="1317255" y="73211"/>
                </a:lnTo>
                <a:lnTo>
                  <a:pt x="1332103" y="76200"/>
                </a:lnTo>
                <a:lnTo>
                  <a:pt x="1346896" y="73211"/>
                </a:lnTo>
                <a:lnTo>
                  <a:pt x="1359011" y="65055"/>
                </a:lnTo>
                <a:lnTo>
                  <a:pt x="1367196" y="52947"/>
                </a:lnTo>
                <a:lnTo>
                  <a:pt x="1368660" y="45720"/>
                </a:lnTo>
                <a:lnTo>
                  <a:pt x="1332103" y="45720"/>
                </a:lnTo>
                <a:lnTo>
                  <a:pt x="1332103" y="30479"/>
                </a:lnTo>
                <a:lnTo>
                  <a:pt x="1368660" y="30479"/>
                </a:lnTo>
                <a:lnTo>
                  <a:pt x="1367196" y="23252"/>
                </a:lnTo>
                <a:lnTo>
                  <a:pt x="1359011" y="11144"/>
                </a:lnTo>
                <a:lnTo>
                  <a:pt x="1346896" y="2988"/>
                </a:lnTo>
                <a:lnTo>
                  <a:pt x="1332103" y="0"/>
                </a:lnTo>
                <a:close/>
              </a:path>
              <a:path w="1370329" h="76200">
                <a:moveTo>
                  <a:pt x="1295536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95536" y="45720"/>
                </a:lnTo>
                <a:lnTo>
                  <a:pt x="1294003" y="38100"/>
                </a:lnTo>
                <a:lnTo>
                  <a:pt x="1295536" y="30479"/>
                </a:lnTo>
                <a:close/>
              </a:path>
              <a:path w="1370329" h="76200">
                <a:moveTo>
                  <a:pt x="1368660" y="30479"/>
                </a:moveTo>
                <a:lnTo>
                  <a:pt x="1332103" y="30479"/>
                </a:lnTo>
                <a:lnTo>
                  <a:pt x="1332103" y="45720"/>
                </a:lnTo>
                <a:lnTo>
                  <a:pt x="1368660" y="45720"/>
                </a:lnTo>
                <a:lnTo>
                  <a:pt x="1370203" y="38100"/>
                </a:lnTo>
                <a:lnTo>
                  <a:pt x="1368660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object 25"/>
          <p:cNvSpPr/>
          <p:nvPr/>
        </p:nvSpPr>
        <p:spPr>
          <a:xfrm>
            <a:off x="755575" y="3407062"/>
            <a:ext cx="2178685" cy="467359"/>
          </a:xfrm>
          <a:custGeom>
            <a:avLst/>
            <a:gdLst/>
            <a:ahLst/>
            <a:cxnLst/>
            <a:rect l="l" t="t" r="r" b="b"/>
            <a:pathLst>
              <a:path w="1880870" h="467360">
                <a:moveTo>
                  <a:pt x="1659674" y="0"/>
                </a:moveTo>
                <a:lnTo>
                  <a:pt x="221145" y="0"/>
                </a:lnTo>
                <a:lnTo>
                  <a:pt x="176576" y="4748"/>
                </a:lnTo>
                <a:lnTo>
                  <a:pt x="135065" y="18367"/>
                </a:lnTo>
                <a:lnTo>
                  <a:pt x="97500" y="39915"/>
                </a:lnTo>
                <a:lnTo>
                  <a:pt x="64771" y="68452"/>
                </a:lnTo>
                <a:lnTo>
                  <a:pt x="37767" y="103038"/>
                </a:lnTo>
                <a:lnTo>
                  <a:pt x="17378" y="142732"/>
                </a:lnTo>
                <a:lnTo>
                  <a:pt x="4492" y="186592"/>
                </a:lnTo>
                <a:lnTo>
                  <a:pt x="0" y="233680"/>
                </a:lnTo>
                <a:lnTo>
                  <a:pt x="4492" y="280761"/>
                </a:lnTo>
                <a:lnTo>
                  <a:pt x="17378" y="324608"/>
                </a:lnTo>
                <a:lnTo>
                  <a:pt x="37767" y="364281"/>
                </a:lnTo>
                <a:lnTo>
                  <a:pt x="64771" y="398843"/>
                </a:lnTo>
                <a:lnTo>
                  <a:pt x="97500" y="427357"/>
                </a:lnTo>
                <a:lnTo>
                  <a:pt x="135065" y="448885"/>
                </a:lnTo>
                <a:lnTo>
                  <a:pt x="176576" y="462489"/>
                </a:lnTo>
                <a:lnTo>
                  <a:pt x="221145" y="467233"/>
                </a:lnTo>
                <a:lnTo>
                  <a:pt x="1659674" y="467233"/>
                </a:lnTo>
                <a:lnTo>
                  <a:pt x="1704252" y="462489"/>
                </a:lnTo>
                <a:lnTo>
                  <a:pt x="1745764" y="448885"/>
                </a:lnTo>
                <a:lnTo>
                  <a:pt x="1783323" y="427357"/>
                </a:lnTo>
                <a:lnTo>
                  <a:pt x="1816042" y="398843"/>
                </a:lnTo>
                <a:lnTo>
                  <a:pt x="1843035" y="364281"/>
                </a:lnTo>
                <a:lnTo>
                  <a:pt x="1863413" y="324608"/>
                </a:lnTo>
                <a:lnTo>
                  <a:pt x="1876291" y="280761"/>
                </a:lnTo>
                <a:lnTo>
                  <a:pt x="1880781" y="233680"/>
                </a:lnTo>
                <a:lnTo>
                  <a:pt x="1876291" y="186592"/>
                </a:lnTo>
                <a:lnTo>
                  <a:pt x="1863413" y="142732"/>
                </a:lnTo>
                <a:lnTo>
                  <a:pt x="1843035" y="103038"/>
                </a:lnTo>
                <a:lnTo>
                  <a:pt x="1816042" y="68452"/>
                </a:lnTo>
                <a:lnTo>
                  <a:pt x="1783323" y="39915"/>
                </a:lnTo>
                <a:lnTo>
                  <a:pt x="1745764" y="18367"/>
                </a:lnTo>
                <a:lnTo>
                  <a:pt x="1704252" y="4748"/>
                </a:lnTo>
                <a:lnTo>
                  <a:pt x="1659674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369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7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object 28"/>
          <p:cNvSpPr/>
          <p:nvPr/>
        </p:nvSpPr>
        <p:spPr>
          <a:xfrm>
            <a:off x="1728216" y="5176392"/>
            <a:ext cx="1982470" cy="76200"/>
          </a:xfrm>
          <a:custGeom>
            <a:avLst/>
            <a:gdLst/>
            <a:ahLst/>
            <a:cxnLst/>
            <a:rect l="l" t="t" r="r" b="b"/>
            <a:pathLst>
              <a:path w="1982470" h="76200">
                <a:moveTo>
                  <a:pt x="1943988" y="0"/>
                </a:moveTo>
                <a:lnTo>
                  <a:pt x="1929195" y="2988"/>
                </a:lnTo>
                <a:lnTo>
                  <a:pt x="1917080" y="11144"/>
                </a:lnTo>
                <a:lnTo>
                  <a:pt x="1908895" y="23252"/>
                </a:lnTo>
                <a:lnTo>
                  <a:pt x="1905888" y="38100"/>
                </a:lnTo>
                <a:lnTo>
                  <a:pt x="1908895" y="52893"/>
                </a:lnTo>
                <a:lnTo>
                  <a:pt x="1917080" y="65008"/>
                </a:lnTo>
                <a:lnTo>
                  <a:pt x="1929195" y="73193"/>
                </a:lnTo>
                <a:lnTo>
                  <a:pt x="1943988" y="76200"/>
                </a:lnTo>
                <a:lnTo>
                  <a:pt x="1958836" y="73193"/>
                </a:lnTo>
                <a:lnTo>
                  <a:pt x="1970944" y="65008"/>
                </a:lnTo>
                <a:lnTo>
                  <a:pt x="1979100" y="52893"/>
                </a:lnTo>
                <a:lnTo>
                  <a:pt x="1980549" y="45719"/>
                </a:lnTo>
                <a:lnTo>
                  <a:pt x="1943988" y="45719"/>
                </a:lnTo>
                <a:lnTo>
                  <a:pt x="1943988" y="30479"/>
                </a:lnTo>
                <a:lnTo>
                  <a:pt x="1980555" y="30479"/>
                </a:lnTo>
                <a:lnTo>
                  <a:pt x="1979100" y="23252"/>
                </a:lnTo>
                <a:lnTo>
                  <a:pt x="1970944" y="11144"/>
                </a:lnTo>
                <a:lnTo>
                  <a:pt x="1958836" y="2988"/>
                </a:lnTo>
                <a:lnTo>
                  <a:pt x="1943988" y="0"/>
                </a:lnTo>
                <a:close/>
              </a:path>
              <a:path w="1982470" h="76200">
                <a:moveTo>
                  <a:pt x="1907431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907437" y="45719"/>
                </a:lnTo>
                <a:lnTo>
                  <a:pt x="1905888" y="38100"/>
                </a:lnTo>
                <a:lnTo>
                  <a:pt x="1907431" y="30479"/>
                </a:lnTo>
                <a:close/>
              </a:path>
              <a:path w="1982470" h="76200">
                <a:moveTo>
                  <a:pt x="1980555" y="30479"/>
                </a:moveTo>
                <a:lnTo>
                  <a:pt x="1943988" y="30479"/>
                </a:lnTo>
                <a:lnTo>
                  <a:pt x="1943988" y="45719"/>
                </a:lnTo>
                <a:lnTo>
                  <a:pt x="1980549" y="45719"/>
                </a:lnTo>
                <a:lnTo>
                  <a:pt x="1982088" y="38100"/>
                </a:lnTo>
                <a:lnTo>
                  <a:pt x="1980555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object 30"/>
          <p:cNvSpPr/>
          <p:nvPr/>
        </p:nvSpPr>
        <p:spPr>
          <a:xfrm>
            <a:off x="755574" y="4991768"/>
            <a:ext cx="1683967" cy="467359"/>
          </a:xfrm>
          <a:custGeom>
            <a:avLst/>
            <a:gdLst/>
            <a:ahLst/>
            <a:cxnLst/>
            <a:rect l="l" t="t" r="r" b="b"/>
            <a:pathLst>
              <a:path w="1150620" h="467360">
                <a:moveTo>
                  <a:pt x="1015022" y="0"/>
                </a:moveTo>
                <a:lnTo>
                  <a:pt x="135254" y="0"/>
                </a:lnTo>
                <a:lnTo>
                  <a:pt x="99298" y="8349"/>
                </a:lnTo>
                <a:lnTo>
                  <a:pt x="66988" y="31909"/>
                </a:lnTo>
                <a:lnTo>
                  <a:pt x="39614" y="68453"/>
                </a:lnTo>
                <a:lnTo>
                  <a:pt x="18465" y="115748"/>
                </a:lnTo>
                <a:lnTo>
                  <a:pt x="4831" y="171567"/>
                </a:lnTo>
                <a:lnTo>
                  <a:pt x="0" y="233680"/>
                </a:lnTo>
                <a:lnTo>
                  <a:pt x="4831" y="295783"/>
                </a:lnTo>
                <a:lnTo>
                  <a:pt x="18465" y="351578"/>
                </a:lnTo>
                <a:lnTo>
                  <a:pt x="39614" y="398843"/>
                </a:lnTo>
                <a:lnTo>
                  <a:pt x="66988" y="435356"/>
                </a:lnTo>
                <a:lnTo>
                  <a:pt x="99298" y="458893"/>
                </a:lnTo>
                <a:lnTo>
                  <a:pt x="135254" y="467233"/>
                </a:lnTo>
                <a:lnTo>
                  <a:pt x="1015022" y="467233"/>
                </a:lnTo>
                <a:lnTo>
                  <a:pt x="1083333" y="435356"/>
                </a:lnTo>
                <a:lnTo>
                  <a:pt x="1110700" y="398843"/>
                </a:lnTo>
                <a:lnTo>
                  <a:pt x="1131833" y="351578"/>
                </a:lnTo>
                <a:lnTo>
                  <a:pt x="1145452" y="295783"/>
                </a:lnTo>
                <a:lnTo>
                  <a:pt x="1150277" y="233680"/>
                </a:lnTo>
                <a:lnTo>
                  <a:pt x="1145452" y="171567"/>
                </a:lnTo>
                <a:lnTo>
                  <a:pt x="1131833" y="115748"/>
                </a:lnTo>
                <a:lnTo>
                  <a:pt x="1110700" y="68453"/>
                </a:lnTo>
                <a:lnTo>
                  <a:pt x="1083333" y="31909"/>
                </a:lnTo>
                <a:lnTo>
                  <a:pt x="1051014" y="8349"/>
                </a:lnTo>
                <a:lnTo>
                  <a:pt x="1015022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83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7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object 33"/>
          <p:cNvSpPr/>
          <p:nvPr/>
        </p:nvSpPr>
        <p:spPr>
          <a:xfrm>
            <a:off x="1143596" y="5972428"/>
            <a:ext cx="2594610" cy="76200"/>
          </a:xfrm>
          <a:custGeom>
            <a:avLst/>
            <a:gdLst/>
            <a:ahLst/>
            <a:cxnLst/>
            <a:rect l="l" t="t" r="r" b="b"/>
            <a:pathLst>
              <a:path w="2594610" h="76200">
                <a:moveTo>
                  <a:pt x="2556040" y="0"/>
                </a:moveTo>
                <a:lnTo>
                  <a:pt x="2541193" y="2988"/>
                </a:lnTo>
                <a:lnTo>
                  <a:pt x="2529084" y="11144"/>
                </a:lnTo>
                <a:lnTo>
                  <a:pt x="2520928" y="23252"/>
                </a:lnTo>
                <a:lnTo>
                  <a:pt x="2517940" y="38100"/>
                </a:lnTo>
                <a:lnTo>
                  <a:pt x="2520928" y="52947"/>
                </a:lnTo>
                <a:lnTo>
                  <a:pt x="2529084" y="65055"/>
                </a:lnTo>
                <a:lnTo>
                  <a:pt x="2541193" y="73211"/>
                </a:lnTo>
                <a:lnTo>
                  <a:pt x="2556040" y="76200"/>
                </a:lnTo>
                <a:lnTo>
                  <a:pt x="2570833" y="73211"/>
                </a:lnTo>
                <a:lnTo>
                  <a:pt x="2582948" y="65055"/>
                </a:lnTo>
                <a:lnTo>
                  <a:pt x="2591133" y="52947"/>
                </a:lnTo>
                <a:lnTo>
                  <a:pt x="2592597" y="45719"/>
                </a:lnTo>
                <a:lnTo>
                  <a:pt x="2556040" y="45719"/>
                </a:lnTo>
                <a:lnTo>
                  <a:pt x="2556040" y="30479"/>
                </a:lnTo>
                <a:lnTo>
                  <a:pt x="2592597" y="30479"/>
                </a:lnTo>
                <a:lnTo>
                  <a:pt x="2591133" y="23252"/>
                </a:lnTo>
                <a:lnTo>
                  <a:pt x="2582948" y="11144"/>
                </a:lnTo>
                <a:lnTo>
                  <a:pt x="2570833" y="2988"/>
                </a:lnTo>
                <a:lnTo>
                  <a:pt x="2556040" y="0"/>
                </a:lnTo>
                <a:close/>
              </a:path>
              <a:path w="2594610" h="76200">
                <a:moveTo>
                  <a:pt x="2519473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2519473" y="45719"/>
                </a:lnTo>
                <a:lnTo>
                  <a:pt x="2517940" y="38100"/>
                </a:lnTo>
                <a:lnTo>
                  <a:pt x="2519473" y="30479"/>
                </a:lnTo>
                <a:close/>
              </a:path>
              <a:path w="2594610" h="76200">
                <a:moveTo>
                  <a:pt x="2592597" y="30479"/>
                </a:moveTo>
                <a:lnTo>
                  <a:pt x="2556040" y="30479"/>
                </a:lnTo>
                <a:lnTo>
                  <a:pt x="2556040" y="45719"/>
                </a:lnTo>
                <a:lnTo>
                  <a:pt x="2592597" y="45719"/>
                </a:lnTo>
                <a:lnTo>
                  <a:pt x="2594140" y="38100"/>
                </a:lnTo>
                <a:lnTo>
                  <a:pt x="259259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object 34"/>
          <p:cNvSpPr txBox="1"/>
          <p:nvPr/>
        </p:nvSpPr>
        <p:spPr>
          <a:xfrm>
            <a:off x="3786182" y="5072074"/>
            <a:ext cx="5243196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"Содержание и развитие дорожного хозяйства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object 35"/>
          <p:cNvSpPr/>
          <p:nvPr/>
        </p:nvSpPr>
        <p:spPr>
          <a:xfrm>
            <a:off x="799608" y="5792188"/>
            <a:ext cx="1611957" cy="467359"/>
          </a:xfrm>
          <a:custGeom>
            <a:avLst/>
            <a:gdLst/>
            <a:ahLst/>
            <a:cxnLst/>
            <a:rect l="l" t="t" r="r" b="b"/>
            <a:pathLst>
              <a:path w="1082675" h="467360">
                <a:moveTo>
                  <a:pt x="955205" y="0"/>
                </a:moveTo>
                <a:lnTo>
                  <a:pt x="127266" y="0"/>
                </a:lnTo>
                <a:lnTo>
                  <a:pt x="93436" y="8339"/>
                </a:lnTo>
                <a:lnTo>
                  <a:pt x="63035" y="31877"/>
                </a:lnTo>
                <a:lnTo>
                  <a:pt x="37277" y="68389"/>
                </a:lnTo>
                <a:lnTo>
                  <a:pt x="17376" y="115654"/>
                </a:lnTo>
                <a:lnTo>
                  <a:pt x="4546" y="171450"/>
                </a:lnTo>
                <a:lnTo>
                  <a:pt x="0" y="233552"/>
                </a:lnTo>
                <a:lnTo>
                  <a:pt x="4546" y="295665"/>
                </a:lnTo>
                <a:lnTo>
                  <a:pt x="17376" y="351484"/>
                </a:lnTo>
                <a:lnTo>
                  <a:pt x="37277" y="398780"/>
                </a:lnTo>
                <a:lnTo>
                  <a:pt x="63035" y="435323"/>
                </a:lnTo>
                <a:lnTo>
                  <a:pt x="93436" y="458883"/>
                </a:lnTo>
                <a:lnTo>
                  <a:pt x="127266" y="467233"/>
                </a:lnTo>
                <a:lnTo>
                  <a:pt x="955205" y="467233"/>
                </a:lnTo>
                <a:lnTo>
                  <a:pt x="1019410" y="435323"/>
                </a:lnTo>
                <a:lnTo>
                  <a:pt x="1045168" y="398780"/>
                </a:lnTo>
                <a:lnTo>
                  <a:pt x="1065074" y="351484"/>
                </a:lnTo>
                <a:lnTo>
                  <a:pt x="1077910" y="295665"/>
                </a:lnTo>
                <a:lnTo>
                  <a:pt x="1082459" y="233552"/>
                </a:lnTo>
                <a:lnTo>
                  <a:pt x="1077910" y="171450"/>
                </a:lnTo>
                <a:lnTo>
                  <a:pt x="1065074" y="115654"/>
                </a:lnTo>
                <a:lnTo>
                  <a:pt x="1045168" y="68389"/>
                </a:lnTo>
                <a:lnTo>
                  <a:pt x="1019410" y="31877"/>
                </a:lnTo>
                <a:lnTo>
                  <a:pt x="989017" y="8339"/>
                </a:lnTo>
                <a:lnTo>
                  <a:pt x="95520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124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object 53"/>
          <p:cNvSpPr/>
          <p:nvPr/>
        </p:nvSpPr>
        <p:spPr>
          <a:xfrm>
            <a:off x="2160397" y="4380738"/>
            <a:ext cx="1550670" cy="76200"/>
          </a:xfrm>
          <a:custGeom>
            <a:avLst/>
            <a:gdLst/>
            <a:ahLst/>
            <a:cxnLst/>
            <a:rect l="l" t="t" r="r" b="b"/>
            <a:pathLst>
              <a:path w="1550670" h="76200">
                <a:moveTo>
                  <a:pt x="1512062" y="0"/>
                </a:moveTo>
                <a:lnTo>
                  <a:pt x="1497214" y="2988"/>
                </a:lnTo>
                <a:lnTo>
                  <a:pt x="1485106" y="11144"/>
                </a:lnTo>
                <a:lnTo>
                  <a:pt x="1476950" y="23252"/>
                </a:lnTo>
                <a:lnTo>
                  <a:pt x="1473962" y="38100"/>
                </a:lnTo>
                <a:lnTo>
                  <a:pt x="1476950" y="52947"/>
                </a:lnTo>
                <a:lnTo>
                  <a:pt x="1485106" y="65055"/>
                </a:lnTo>
                <a:lnTo>
                  <a:pt x="1497214" y="73211"/>
                </a:lnTo>
                <a:lnTo>
                  <a:pt x="1512062" y="76200"/>
                </a:lnTo>
                <a:lnTo>
                  <a:pt x="1526909" y="73211"/>
                </a:lnTo>
                <a:lnTo>
                  <a:pt x="1539017" y="65055"/>
                </a:lnTo>
                <a:lnTo>
                  <a:pt x="1547173" y="52947"/>
                </a:lnTo>
                <a:lnTo>
                  <a:pt x="1548628" y="45720"/>
                </a:lnTo>
                <a:lnTo>
                  <a:pt x="1512062" y="45720"/>
                </a:lnTo>
                <a:lnTo>
                  <a:pt x="1512062" y="30480"/>
                </a:lnTo>
                <a:lnTo>
                  <a:pt x="1548628" y="30480"/>
                </a:lnTo>
                <a:lnTo>
                  <a:pt x="1547173" y="23252"/>
                </a:lnTo>
                <a:lnTo>
                  <a:pt x="1539017" y="11144"/>
                </a:lnTo>
                <a:lnTo>
                  <a:pt x="1526909" y="2988"/>
                </a:lnTo>
                <a:lnTo>
                  <a:pt x="1512062" y="0"/>
                </a:lnTo>
                <a:close/>
              </a:path>
              <a:path w="1550670" h="76200">
                <a:moveTo>
                  <a:pt x="1475495" y="30480"/>
                </a:moveTo>
                <a:lnTo>
                  <a:pt x="0" y="30480"/>
                </a:lnTo>
                <a:lnTo>
                  <a:pt x="0" y="45720"/>
                </a:lnTo>
                <a:lnTo>
                  <a:pt x="1475495" y="45720"/>
                </a:lnTo>
                <a:lnTo>
                  <a:pt x="1473962" y="38100"/>
                </a:lnTo>
                <a:lnTo>
                  <a:pt x="1475495" y="30480"/>
                </a:lnTo>
                <a:close/>
              </a:path>
              <a:path w="1550670" h="76200">
                <a:moveTo>
                  <a:pt x="1548628" y="30480"/>
                </a:moveTo>
                <a:lnTo>
                  <a:pt x="1512062" y="30480"/>
                </a:lnTo>
                <a:lnTo>
                  <a:pt x="1512062" y="45720"/>
                </a:lnTo>
                <a:lnTo>
                  <a:pt x="1548628" y="45720"/>
                </a:lnTo>
                <a:lnTo>
                  <a:pt x="1550162" y="38100"/>
                </a:lnTo>
                <a:lnTo>
                  <a:pt x="1548628" y="304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object 55"/>
          <p:cNvSpPr/>
          <p:nvPr/>
        </p:nvSpPr>
        <p:spPr>
          <a:xfrm>
            <a:off x="742368" y="4196113"/>
            <a:ext cx="1813408" cy="467359"/>
          </a:xfrm>
          <a:custGeom>
            <a:avLst/>
            <a:gdLst/>
            <a:ahLst/>
            <a:cxnLst/>
            <a:rect l="l" t="t" r="r" b="b"/>
            <a:pathLst>
              <a:path w="1624964" h="467360">
                <a:moveTo>
                  <a:pt x="1433868" y="0"/>
                </a:moveTo>
                <a:lnTo>
                  <a:pt x="191046" y="0"/>
                </a:lnTo>
                <a:lnTo>
                  <a:pt x="147241" y="6173"/>
                </a:lnTo>
                <a:lnTo>
                  <a:pt x="107028" y="23756"/>
                </a:lnTo>
                <a:lnTo>
                  <a:pt x="71556" y="51345"/>
                </a:lnTo>
                <a:lnTo>
                  <a:pt x="41970" y="87535"/>
                </a:lnTo>
                <a:lnTo>
                  <a:pt x="19418" y="130924"/>
                </a:lnTo>
                <a:lnTo>
                  <a:pt x="5045" y="180107"/>
                </a:lnTo>
                <a:lnTo>
                  <a:pt x="0" y="233679"/>
                </a:lnTo>
                <a:lnTo>
                  <a:pt x="5045" y="287252"/>
                </a:lnTo>
                <a:lnTo>
                  <a:pt x="19418" y="336435"/>
                </a:lnTo>
                <a:lnTo>
                  <a:pt x="41970" y="379824"/>
                </a:lnTo>
                <a:lnTo>
                  <a:pt x="71556" y="416014"/>
                </a:lnTo>
                <a:lnTo>
                  <a:pt x="107028" y="443603"/>
                </a:lnTo>
                <a:lnTo>
                  <a:pt x="147241" y="461186"/>
                </a:lnTo>
                <a:lnTo>
                  <a:pt x="191046" y="467360"/>
                </a:lnTo>
                <a:lnTo>
                  <a:pt x="1433868" y="467360"/>
                </a:lnTo>
                <a:lnTo>
                  <a:pt x="1477679" y="461186"/>
                </a:lnTo>
                <a:lnTo>
                  <a:pt x="1517888" y="443603"/>
                </a:lnTo>
                <a:lnTo>
                  <a:pt x="1553353" y="416014"/>
                </a:lnTo>
                <a:lnTo>
                  <a:pt x="1582928" y="379824"/>
                </a:lnTo>
                <a:lnTo>
                  <a:pt x="1605469" y="336435"/>
                </a:lnTo>
                <a:lnTo>
                  <a:pt x="1619833" y="287252"/>
                </a:lnTo>
                <a:lnTo>
                  <a:pt x="1624876" y="233679"/>
                </a:lnTo>
                <a:lnTo>
                  <a:pt x="1619833" y="180107"/>
                </a:lnTo>
                <a:lnTo>
                  <a:pt x="1605469" y="130924"/>
                </a:lnTo>
                <a:lnTo>
                  <a:pt x="1582928" y="87535"/>
                </a:lnTo>
                <a:lnTo>
                  <a:pt x="1553353" y="51345"/>
                </a:lnTo>
                <a:lnTo>
                  <a:pt x="1517888" y="23756"/>
                </a:lnTo>
                <a:lnTo>
                  <a:pt x="1477679" y="6173"/>
                </a:lnTo>
                <a:lnTo>
                  <a:pt x="1433868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223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5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8" name="object 10"/>
          <p:cNvSpPr/>
          <p:nvPr/>
        </p:nvSpPr>
        <p:spPr>
          <a:xfrm>
            <a:off x="129029" y="1065510"/>
            <a:ext cx="540004" cy="540003"/>
          </a:xfrm>
          <a:prstGeom prst="rect">
            <a:avLst/>
          </a:prstGeom>
          <a:blipFill>
            <a:blip r:embed="rId2" cstate="print">
              <a:lum bright="-91000" contras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object 37"/>
          <p:cNvSpPr/>
          <p:nvPr/>
        </p:nvSpPr>
        <p:spPr>
          <a:xfrm>
            <a:off x="142844" y="4143380"/>
            <a:ext cx="540004" cy="540003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object 47"/>
          <p:cNvSpPr/>
          <p:nvPr/>
        </p:nvSpPr>
        <p:spPr>
          <a:xfrm>
            <a:off x="142844" y="2571199"/>
            <a:ext cx="540004" cy="540004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object 17"/>
          <p:cNvSpPr/>
          <p:nvPr/>
        </p:nvSpPr>
        <p:spPr>
          <a:xfrm>
            <a:off x="142844" y="1785926"/>
            <a:ext cx="540004" cy="540003"/>
          </a:xfrm>
          <a:prstGeom prst="rect">
            <a:avLst/>
          </a:prstGeom>
          <a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4" name="object 57"/>
          <p:cNvSpPr/>
          <p:nvPr/>
        </p:nvSpPr>
        <p:spPr>
          <a:xfrm>
            <a:off x="142844" y="4929198"/>
            <a:ext cx="540004" cy="540003"/>
          </a:xfrm>
          <a:prstGeom prst="rect">
            <a:avLst/>
          </a:prstGeom>
          <a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6974" y="295671"/>
            <a:ext cx="850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Основные муниципальные программы, которые будут реализовываться в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2024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году.</a:t>
            </a:r>
          </a:p>
        </p:txBody>
      </p:sp>
      <p:sp>
        <p:nvSpPr>
          <p:cNvPr id="46" name="object 8"/>
          <p:cNvSpPr txBox="1"/>
          <p:nvPr/>
        </p:nvSpPr>
        <p:spPr>
          <a:xfrm>
            <a:off x="3857619" y="1100825"/>
            <a:ext cx="5200391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40" dirty="0" smtClean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образования и молодежной политики в городском округе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object 14"/>
          <p:cNvSpPr txBox="1"/>
          <p:nvPr/>
        </p:nvSpPr>
        <p:spPr>
          <a:xfrm>
            <a:off x="3786182" y="3460933"/>
            <a:ext cx="5243196" cy="345607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20"/>
              </a:lnSpc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сферы жилищно-коммунального хозяйства городского округа г. Бор"</a:t>
            </a:r>
            <a:endParaRPr sz="1400" baseline="2777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object 19"/>
          <p:cNvSpPr txBox="1"/>
          <p:nvPr/>
        </p:nvSpPr>
        <p:spPr>
          <a:xfrm>
            <a:off x="3786182" y="2642674"/>
            <a:ext cx="5243196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культуры в городском округе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object 24"/>
          <p:cNvSpPr txBox="1"/>
          <p:nvPr/>
        </p:nvSpPr>
        <p:spPr>
          <a:xfrm>
            <a:off x="3737863" y="4235403"/>
            <a:ext cx="5243196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физической </a:t>
            </a:r>
            <a:r>
              <a:rPr lang="ru-RU" sz="1400" spc="-5" dirty="0" smtClean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культуры и спорта городского </a:t>
            </a:r>
            <a:r>
              <a:rPr lang="ru-RU" sz="1400" spc="-5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округа г.Бор"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object 29"/>
          <p:cNvSpPr txBox="1"/>
          <p:nvPr/>
        </p:nvSpPr>
        <p:spPr>
          <a:xfrm>
            <a:off x="3786182" y="5715016"/>
            <a:ext cx="5243196" cy="658514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"Защита населения и территорий от чрезвычайных ситуаций, обеспечение пожарной безопасности и безопасности людей на водных объектах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object 54"/>
          <p:cNvSpPr txBox="1"/>
          <p:nvPr/>
        </p:nvSpPr>
        <p:spPr>
          <a:xfrm>
            <a:off x="3857620" y="1785926"/>
            <a:ext cx="5200390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"Адресная инвестиционная программа капитальных вложений городского округа г. Бор 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9" name="Рисунок 58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58" y="3361734"/>
            <a:ext cx="607500" cy="540000"/>
          </a:xfrm>
          <a:prstGeom prst="rect">
            <a:avLst/>
          </a:prstGeom>
        </p:spPr>
      </p:pic>
      <p:pic>
        <p:nvPicPr>
          <p:cNvPr id="3074" name="Picture 2" descr="https://papik.pro/uploads/posts/2022-01/1643618213_63-papik-pro-p-logotip-ogon-6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6" y="5669108"/>
            <a:ext cx="606639" cy="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26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367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/>
          <p:cNvSpPr/>
          <p:nvPr/>
        </p:nvSpPr>
        <p:spPr>
          <a:xfrm>
            <a:off x="2395741" y="734566"/>
            <a:ext cx="1298575" cy="76200"/>
          </a:xfrm>
          <a:custGeom>
            <a:avLst/>
            <a:gdLst/>
            <a:ahLst/>
            <a:cxnLst/>
            <a:rect l="l" t="t" r="r" b="b"/>
            <a:pathLst>
              <a:path w="1298575" h="76200">
                <a:moveTo>
                  <a:pt x="1260094" y="0"/>
                </a:moveTo>
                <a:lnTo>
                  <a:pt x="1245246" y="2988"/>
                </a:lnTo>
                <a:lnTo>
                  <a:pt x="1233138" y="11144"/>
                </a:lnTo>
                <a:lnTo>
                  <a:pt x="1224982" y="23252"/>
                </a:lnTo>
                <a:lnTo>
                  <a:pt x="1221994" y="38100"/>
                </a:lnTo>
                <a:lnTo>
                  <a:pt x="1224982" y="52947"/>
                </a:lnTo>
                <a:lnTo>
                  <a:pt x="1233138" y="65055"/>
                </a:lnTo>
                <a:lnTo>
                  <a:pt x="1245246" y="73211"/>
                </a:lnTo>
                <a:lnTo>
                  <a:pt x="1260094" y="76200"/>
                </a:lnTo>
                <a:lnTo>
                  <a:pt x="1274887" y="73211"/>
                </a:lnTo>
                <a:lnTo>
                  <a:pt x="1287002" y="65055"/>
                </a:lnTo>
                <a:lnTo>
                  <a:pt x="1295187" y="52947"/>
                </a:lnTo>
                <a:lnTo>
                  <a:pt x="1296651" y="45720"/>
                </a:lnTo>
                <a:lnTo>
                  <a:pt x="1260094" y="45720"/>
                </a:lnTo>
                <a:lnTo>
                  <a:pt x="1260094" y="30479"/>
                </a:lnTo>
                <a:lnTo>
                  <a:pt x="1296651" y="30479"/>
                </a:lnTo>
                <a:lnTo>
                  <a:pt x="1295187" y="23252"/>
                </a:lnTo>
                <a:lnTo>
                  <a:pt x="1287002" y="11144"/>
                </a:lnTo>
                <a:lnTo>
                  <a:pt x="1274887" y="2988"/>
                </a:lnTo>
                <a:lnTo>
                  <a:pt x="1260094" y="0"/>
                </a:lnTo>
                <a:close/>
              </a:path>
              <a:path w="1298575" h="76200">
                <a:moveTo>
                  <a:pt x="1223527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23527" y="45720"/>
                </a:lnTo>
                <a:lnTo>
                  <a:pt x="1221994" y="38100"/>
                </a:lnTo>
                <a:lnTo>
                  <a:pt x="1223527" y="30479"/>
                </a:lnTo>
                <a:close/>
              </a:path>
              <a:path w="1298575" h="76200">
                <a:moveTo>
                  <a:pt x="1296651" y="30479"/>
                </a:moveTo>
                <a:lnTo>
                  <a:pt x="1260094" y="30479"/>
                </a:lnTo>
                <a:lnTo>
                  <a:pt x="1260094" y="45720"/>
                </a:lnTo>
                <a:lnTo>
                  <a:pt x="1296651" y="45720"/>
                </a:lnTo>
                <a:lnTo>
                  <a:pt x="1298194" y="38100"/>
                </a:lnTo>
                <a:lnTo>
                  <a:pt x="1296651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bject 11"/>
          <p:cNvSpPr/>
          <p:nvPr/>
        </p:nvSpPr>
        <p:spPr>
          <a:xfrm>
            <a:off x="711775" y="551339"/>
            <a:ext cx="1683965" cy="467359"/>
          </a:xfrm>
          <a:custGeom>
            <a:avLst/>
            <a:gdLst/>
            <a:ahLst/>
            <a:cxnLst/>
            <a:rect l="l" t="t" r="r" b="b"/>
            <a:pathLst>
              <a:path w="2600960" h="467359">
                <a:moveTo>
                  <a:pt x="2337219" y="0"/>
                </a:moveTo>
                <a:lnTo>
                  <a:pt x="263664" y="0"/>
                </a:lnTo>
                <a:lnTo>
                  <a:pt x="216270" y="3765"/>
                </a:lnTo>
                <a:lnTo>
                  <a:pt x="171663" y="14622"/>
                </a:lnTo>
                <a:lnTo>
                  <a:pt x="130587" y="31909"/>
                </a:lnTo>
                <a:lnTo>
                  <a:pt x="93788" y="54967"/>
                </a:lnTo>
                <a:lnTo>
                  <a:pt x="62010" y="83133"/>
                </a:lnTo>
                <a:lnTo>
                  <a:pt x="35997" y="115748"/>
                </a:lnTo>
                <a:lnTo>
                  <a:pt x="16495" y="152151"/>
                </a:lnTo>
                <a:lnTo>
                  <a:pt x="4247" y="191682"/>
                </a:lnTo>
                <a:lnTo>
                  <a:pt x="0" y="233680"/>
                </a:lnTo>
                <a:lnTo>
                  <a:pt x="4247" y="275677"/>
                </a:lnTo>
                <a:lnTo>
                  <a:pt x="16495" y="315208"/>
                </a:lnTo>
                <a:lnTo>
                  <a:pt x="35997" y="351611"/>
                </a:lnTo>
                <a:lnTo>
                  <a:pt x="62010" y="384226"/>
                </a:lnTo>
                <a:lnTo>
                  <a:pt x="93788" y="412392"/>
                </a:lnTo>
                <a:lnTo>
                  <a:pt x="130587" y="435450"/>
                </a:lnTo>
                <a:lnTo>
                  <a:pt x="171663" y="452737"/>
                </a:lnTo>
                <a:lnTo>
                  <a:pt x="216270" y="463594"/>
                </a:lnTo>
                <a:lnTo>
                  <a:pt x="263664" y="467360"/>
                </a:lnTo>
                <a:lnTo>
                  <a:pt x="2337219" y="467360"/>
                </a:lnTo>
                <a:lnTo>
                  <a:pt x="2384626" y="463594"/>
                </a:lnTo>
                <a:lnTo>
                  <a:pt x="2429239" y="452737"/>
                </a:lnTo>
                <a:lnTo>
                  <a:pt x="2470315" y="435450"/>
                </a:lnTo>
                <a:lnTo>
                  <a:pt x="2507110" y="412392"/>
                </a:lnTo>
                <a:lnTo>
                  <a:pt x="2538882" y="384226"/>
                </a:lnTo>
                <a:lnTo>
                  <a:pt x="2564887" y="351611"/>
                </a:lnTo>
                <a:lnTo>
                  <a:pt x="2584383" y="315208"/>
                </a:lnTo>
                <a:lnTo>
                  <a:pt x="2596625" y="275677"/>
                </a:lnTo>
                <a:lnTo>
                  <a:pt x="2600871" y="233680"/>
                </a:lnTo>
                <a:lnTo>
                  <a:pt x="2596625" y="191682"/>
                </a:lnTo>
                <a:lnTo>
                  <a:pt x="2584383" y="152151"/>
                </a:lnTo>
                <a:lnTo>
                  <a:pt x="2564887" y="115748"/>
                </a:lnTo>
                <a:lnTo>
                  <a:pt x="2538882" y="83133"/>
                </a:lnTo>
                <a:lnTo>
                  <a:pt x="2507110" y="54967"/>
                </a:lnTo>
                <a:lnTo>
                  <a:pt x="2470315" y="31909"/>
                </a:lnTo>
                <a:lnTo>
                  <a:pt x="2429239" y="14622"/>
                </a:lnTo>
                <a:lnTo>
                  <a:pt x="2384626" y="3765"/>
                </a:lnTo>
                <a:lnTo>
                  <a:pt x="2337219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10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2121294" y="1529078"/>
            <a:ext cx="1572895" cy="76200"/>
          </a:xfrm>
          <a:custGeom>
            <a:avLst/>
            <a:gdLst/>
            <a:ahLst/>
            <a:cxnLst/>
            <a:rect l="l" t="t" r="r" b="b"/>
            <a:pathLst>
              <a:path w="1572895" h="76200">
                <a:moveTo>
                  <a:pt x="1534541" y="0"/>
                </a:moveTo>
                <a:lnTo>
                  <a:pt x="1519693" y="2988"/>
                </a:lnTo>
                <a:lnTo>
                  <a:pt x="1507585" y="11144"/>
                </a:lnTo>
                <a:lnTo>
                  <a:pt x="1499429" y="23252"/>
                </a:lnTo>
                <a:lnTo>
                  <a:pt x="1496441" y="38100"/>
                </a:lnTo>
                <a:lnTo>
                  <a:pt x="1499429" y="52947"/>
                </a:lnTo>
                <a:lnTo>
                  <a:pt x="1507585" y="65055"/>
                </a:lnTo>
                <a:lnTo>
                  <a:pt x="1519693" y="73211"/>
                </a:lnTo>
                <a:lnTo>
                  <a:pt x="1534541" y="76200"/>
                </a:lnTo>
                <a:lnTo>
                  <a:pt x="1549334" y="73211"/>
                </a:lnTo>
                <a:lnTo>
                  <a:pt x="1561449" y="65055"/>
                </a:lnTo>
                <a:lnTo>
                  <a:pt x="1569634" y="52947"/>
                </a:lnTo>
                <a:lnTo>
                  <a:pt x="1571098" y="45719"/>
                </a:lnTo>
                <a:lnTo>
                  <a:pt x="1534541" y="45719"/>
                </a:lnTo>
                <a:lnTo>
                  <a:pt x="1534541" y="30479"/>
                </a:lnTo>
                <a:lnTo>
                  <a:pt x="1571098" y="30479"/>
                </a:lnTo>
                <a:lnTo>
                  <a:pt x="1569634" y="23252"/>
                </a:lnTo>
                <a:lnTo>
                  <a:pt x="1561449" y="11144"/>
                </a:lnTo>
                <a:lnTo>
                  <a:pt x="1549334" y="2988"/>
                </a:lnTo>
                <a:lnTo>
                  <a:pt x="1534541" y="0"/>
                </a:lnTo>
                <a:close/>
              </a:path>
              <a:path w="1572895" h="76200">
                <a:moveTo>
                  <a:pt x="1497974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497974" y="45719"/>
                </a:lnTo>
                <a:lnTo>
                  <a:pt x="1496441" y="38100"/>
                </a:lnTo>
                <a:lnTo>
                  <a:pt x="1497974" y="30479"/>
                </a:lnTo>
                <a:close/>
              </a:path>
              <a:path w="1572895" h="76200">
                <a:moveTo>
                  <a:pt x="1571098" y="30479"/>
                </a:moveTo>
                <a:lnTo>
                  <a:pt x="1534541" y="30479"/>
                </a:lnTo>
                <a:lnTo>
                  <a:pt x="1534541" y="45719"/>
                </a:lnTo>
                <a:lnTo>
                  <a:pt x="1571098" y="45719"/>
                </a:lnTo>
                <a:lnTo>
                  <a:pt x="1572641" y="38100"/>
                </a:lnTo>
                <a:lnTo>
                  <a:pt x="1571098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755807" y="1351970"/>
            <a:ext cx="1468136" cy="467359"/>
          </a:xfrm>
          <a:custGeom>
            <a:avLst/>
            <a:gdLst/>
            <a:ahLst/>
            <a:cxnLst/>
            <a:rect l="l" t="t" r="r" b="b"/>
            <a:pathLst>
              <a:path w="2457450" h="467360">
                <a:moveTo>
                  <a:pt x="2207806" y="0"/>
                </a:moveTo>
                <a:lnTo>
                  <a:pt x="249059" y="0"/>
                </a:lnTo>
                <a:lnTo>
                  <a:pt x="198864" y="4748"/>
                </a:lnTo>
                <a:lnTo>
                  <a:pt x="152113" y="18367"/>
                </a:lnTo>
                <a:lnTo>
                  <a:pt x="109807" y="39915"/>
                </a:lnTo>
                <a:lnTo>
                  <a:pt x="72947" y="68452"/>
                </a:lnTo>
                <a:lnTo>
                  <a:pt x="42535" y="103038"/>
                </a:lnTo>
                <a:lnTo>
                  <a:pt x="19572" y="142732"/>
                </a:lnTo>
                <a:lnTo>
                  <a:pt x="5059" y="186592"/>
                </a:lnTo>
                <a:lnTo>
                  <a:pt x="0" y="233679"/>
                </a:lnTo>
                <a:lnTo>
                  <a:pt x="5059" y="280761"/>
                </a:lnTo>
                <a:lnTo>
                  <a:pt x="19572" y="324608"/>
                </a:lnTo>
                <a:lnTo>
                  <a:pt x="42535" y="364281"/>
                </a:lnTo>
                <a:lnTo>
                  <a:pt x="72947" y="398843"/>
                </a:lnTo>
                <a:lnTo>
                  <a:pt x="109807" y="427357"/>
                </a:lnTo>
                <a:lnTo>
                  <a:pt x="152113" y="448885"/>
                </a:lnTo>
                <a:lnTo>
                  <a:pt x="198864" y="462489"/>
                </a:lnTo>
                <a:lnTo>
                  <a:pt x="249059" y="467233"/>
                </a:lnTo>
                <a:lnTo>
                  <a:pt x="2207806" y="467233"/>
                </a:lnTo>
                <a:lnTo>
                  <a:pt x="2257996" y="462489"/>
                </a:lnTo>
                <a:lnTo>
                  <a:pt x="2304744" y="448885"/>
                </a:lnTo>
                <a:lnTo>
                  <a:pt x="2347048" y="427357"/>
                </a:lnTo>
                <a:lnTo>
                  <a:pt x="2383907" y="398843"/>
                </a:lnTo>
                <a:lnTo>
                  <a:pt x="2414318" y="364281"/>
                </a:lnTo>
                <a:lnTo>
                  <a:pt x="2437281" y="324608"/>
                </a:lnTo>
                <a:lnTo>
                  <a:pt x="2451793" y="280761"/>
                </a:lnTo>
                <a:lnTo>
                  <a:pt x="2456853" y="233679"/>
                </a:lnTo>
                <a:lnTo>
                  <a:pt x="2451793" y="186592"/>
                </a:lnTo>
                <a:lnTo>
                  <a:pt x="2437281" y="142732"/>
                </a:lnTo>
                <a:lnTo>
                  <a:pt x="2414318" y="103038"/>
                </a:lnTo>
                <a:lnTo>
                  <a:pt x="2383907" y="68452"/>
                </a:lnTo>
                <a:lnTo>
                  <a:pt x="2347048" y="39915"/>
                </a:lnTo>
                <a:lnTo>
                  <a:pt x="2304744" y="18367"/>
                </a:lnTo>
                <a:lnTo>
                  <a:pt x="2257996" y="4748"/>
                </a:lnTo>
                <a:lnTo>
                  <a:pt x="2207806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77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bject 18"/>
          <p:cNvSpPr/>
          <p:nvPr/>
        </p:nvSpPr>
        <p:spPr>
          <a:xfrm>
            <a:off x="2116596" y="2319908"/>
            <a:ext cx="1577593" cy="79440"/>
          </a:xfrm>
          <a:custGeom>
            <a:avLst/>
            <a:gdLst/>
            <a:ahLst/>
            <a:cxnLst/>
            <a:rect l="l" t="t" r="r" b="b"/>
            <a:pathLst>
              <a:path w="1125220" h="76200">
                <a:moveTo>
                  <a:pt x="1086866" y="0"/>
                </a:moveTo>
                <a:lnTo>
                  <a:pt x="1072018" y="3006"/>
                </a:lnTo>
                <a:lnTo>
                  <a:pt x="1059910" y="11191"/>
                </a:lnTo>
                <a:lnTo>
                  <a:pt x="1051754" y="23306"/>
                </a:lnTo>
                <a:lnTo>
                  <a:pt x="1048766" y="38100"/>
                </a:lnTo>
                <a:lnTo>
                  <a:pt x="1051754" y="52947"/>
                </a:lnTo>
                <a:lnTo>
                  <a:pt x="1059910" y="65055"/>
                </a:lnTo>
                <a:lnTo>
                  <a:pt x="1072018" y="73211"/>
                </a:lnTo>
                <a:lnTo>
                  <a:pt x="1086866" y="76200"/>
                </a:lnTo>
                <a:lnTo>
                  <a:pt x="1101659" y="73211"/>
                </a:lnTo>
                <a:lnTo>
                  <a:pt x="1113774" y="65055"/>
                </a:lnTo>
                <a:lnTo>
                  <a:pt x="1121959" y="52947"/>
                </a:lnTo>
                <a:lnTo>
                  <a:pt x="1123423" y="45719"/>
                </a:lnTo>
                <a:lnTo>
                  <a:pt x="1086866" y="45719"/>
                </a:lnTo>
                <a:lnTo>
                  <a:pt x="1086866" y="30479"/>
                </a:lnTo>
                <a:lnTo>
                  <a:pt x="1123417" y="30479"/>
                </a:lnTo>
                <a:lnTo>
                  <a:pt x="1121959" y="23306"/>
                </a:lnTo>
                <a:lnTo>
                  <a:pt x="1113774" y="11191"/>
                </a:lnTo>
                <a:lnTo>
                  <a:pt x="1101659" y="3006"/>
                </a:lnTo>
                <a:lnTo>
                  <a:pt x="1086866" y="0"/>
                </a:lnTo>
                <a:close/>
              </a:path>
              <a:path w="1125220" h="76200">
                <a:moveTo>
                  <a:pt x="1050305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050299" y="45719"/>
                </a:lnTo>
                <a:lnTo>
                  <a:pt x="1048766" y="38100"/>
                </a:lnTo>
                <a:lnTo>
                  <a:pt x="1050305" y="30479"/>
                </a:lnTo>
                <a:close/>
              </a:path>
              <a:path w="1125220" h="76200">
                <a:moveTo>
                  <a:pt x="1123417" y="30479"/>
                </a:moveTo>
                <a:lnTo>
                  <a:pt x="1086866" y="30479"/>
                </a:lnTo>
                <a:lnTo>
                  <a:pt x="1086866" y="45719"/>
                </a:lnTo>
                <a:lnTo>
                  <a:pt x="1123423" y="45719"/>
                </a:lnTo>
                <a:lnTo>
                  <a:pt x="1124966" y="38100"/>
                </a:lnTo>
                <a:lnTo>
                  <a:pt x="112341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object 20"/>
          <p:cNvSpPr/>
          <p:nvPr/>
        </p:nvSpPr>
        <p:spPr>
          <a:xfrm>
            <a:off x="711775" y="2122964"/>
            <a:ext cx="1404821" cy="467359"/>
          </a:xfrm>
          <a:custGeom>
            <a:avLst/>
            <a:gdLst/>
            <a:ahLst/>
            <a:cxnLst/>
            <a:rect l="l" t="t" r="r" b="b"/>
            <a:pathLst>
              <a:path w="2178685" h="467360">
                <a:moveTo>
                  <a:pt x="1957235" y="0"/>
                </a:moveTo>
                <a:lnTo>
                  <a:pt x="220802" y="0"/>
                </a:lnTo>
                <a:lnTo>
                  <a:pt x="176302" y="4743"/>
                </a:lnTo>
                <a:lnTo>
                  <a:pt x="134856" y="18347"/>
                </a:lnTo>
                <a:lnTo>
                  <a:pt x="97349" y="39875"/>
                </a:lnTo>
                <a:lnTo>
                  <a:pt x="64671" y="68389"/>
                </a:lnTo>
                <a:lnTo>
                  <a:pt x="37709" y="102951"/>
                </a:lnTo>
                <a:lnTo>
                  <a:pt x="17351" y="142624"/>
                </a:lnTo>
                <a:lnTo>
                  <a:pt x="4485" y="186471"/>
                </a:lnTo>
                <a:lnTo>
                  <a:pt x="0" y="233552"/>
                </a:lnTo>
                <a:lnTo>
                  <a:pt x="4485" y="280640"/>
                </a:lnTo>
                <a:lnTo>
                  <a:pt x="17351" y="324500"/>
                </a:lnTo>
                <a:lnTo>
                  <a:pt x="37709" y="364194"/>
                </a:lnTo>
                <a:lnTo>
                  <a:pt x="64671" y="398780"/>
                </a:lnTo>
                <a:lnTo>
                  <a:pt x="97349" y="427317"/>
                </a:lnTo>
                <a:lnTo>
                  <a:pt x="134856" y="448865"/>
                </a:lnTo>
                <a:lnTo>
                  <a:pt x="176302" y="462484"/>
                </a:lnTo>
                <a:lnTo>
                  <a:pt x="220802" y="467233"/>
                </a:lnTo>
                <a:lnTo>
                  <a:pt x="1957235" y="467233"/>
                </a:lnTo>
                <a:lnTo>
                  <a:pt x="2001729" y="462484"/>
                </a:lnTo>
                <a:lnTo>
                  <a:pt x="2043178" y="448865"/>
                </a:lnTo>
                <a:lnTo>
                  <a:pt x="2080692" y="427317"/>
                </a:lnTo>
                <a:lnTo>
                  <a:pt x="2113381" y="398780"/>
                </a:lnTo>
                <a:lnTo>
                  <a:pt x="2140355" y="364194"/>
                </a:lnTo>
                <a:lnTo>
                  <a:pt x="2160724" y="324500"/>
                </a:lnTo>
                <a:lnTo>
                  <a:pt x="2173598" y="280640"/>
                </a:lnTo>
                <a:lnTo>
                  <a:pt x="2178088" y="233552"/>
                </a:lnTo>
                <a:lnTo>
                  <a:pt x="2173598" y="186471"/>
                </a:lnTo>
                <a:lnTo>
                  <a:pt x="2160724" y="142624"/>
                </a:lnTo>
                <a:lnTo>
                  <a:pt x="2140355" y="102951"/>
                </a:lnTo>
                <a:lnTo>
                  <a:pt x="2113381" y="68389"/>
                </a:lnTo>
                <a:lnTo>
                  <a:pt x="2080692" y="39875"/>
                </a:lnTo>
                <a:lnTo>
                  <a:pt x="2043178" y="18347"/>
                </a:lnTo>
                <a:lnTo>
                  <a:pt x="2001729" y="4743"/>
                </a:lnTo>
                <a:lnTo>
                  <a:pt x="195723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69,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9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object 23"/>
          <p:cNvSpPr/>
          <p:nvPr/>
        </p:nvSpPr>
        <p:spPr>
          <a:xfrm>
            <a:off x="2056846" y="3589832"/>
            <a:ext cx="1577466" cy="65476"/>
          </a:xfrm>
          <a:custGeom>
            <a:avLst/>
            <a:gdLst/>
            <a:ahLst/>
            <a:cxnLst/>
            <a:rect l="l" t="t" r="r" b="b"/>
            <a:pathLst>
              <a:path w="1370329" h="76200">
                <a:moveTo>
                  <a:pt x="1332103" y="0"/>
                </a:moveTo>
                <a:lnTo>
                  <a:pt x="1317255" y="2988"/>
                </a:lnTo>
                <a:lnTo>
                  <a:pt x="1305147" y="11144"/>
                </a:lnTo>
                <a:lnTo>
                  <a:pt x="1296991" y="23252"/>
                </a:lnTo>
                <a:lnTo>
                  <a:pt x="1294003" y="38100"/>
                </a:lnTo>
                <a:lnTo>
                  <a:pt x="1296991" y="52947"/>
                </a:lnTo>
                <a:lnTo>
                  <a:pt x="1305147" y="65055"/>
                </a:lnTo>
                <a:lnTo>
                  <a:pt x="1317255" y="73211"/>
                </a:lnTo>
                <a:lnTo>
                  <a:pt x="1332103" y="76200"/>
                </a:lnTo>
                <a:lnTo>
                  <a:pt x="1346896" y="73211"/>
                </a:lnTo>
                <a:lnTo>
                  <a:pt x="1359011" y="65055"/>
                </a:lnTo>
                <a:lnTo>
                  <a:pt x="1367196" y="52947"/>
                </a:lnTo>
                <a:lnTo>
                  <a:pt x="1368660" y="45720"/>
                </a:lnTo>
                <a:lnTo>
                  <a:pt x="1332103" y="45720"/>
                </a:lnTo>
                <a:lnTo>
                  <a:pt x="1332103" y="30479"/>
                </a:lnTo>
                <a:lnTo>
                  <a:pt x="1368660" y="30479"/>
                </a:lnTo>
                <a:lnTo>
                  <a:pt x="1367196" y="23252"/>
                </a:lnTo>
                <a:lnTo>
                  <a:pt x="1359011" y="11144"/>
                </a:lnTo>
                <a:lnTo>
                  <a:pt x="1346896" y="2988"/>
                </a:lnTo>
                <a:lnTo>
                  <a:pt x="1332103" y="0"/>
                </a:lnTo>
                <a:close/>
              </a:path>
              <a:path w="1370329" h="76200">
                <a:moveTo>
                  <a:pt x="1295536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95536" y="45720"/>
                </a:lnTo>
                <a:lnTo>
                  <a:pt x="1294003" y="38100"/>
                </a:lnTo>
                <a:lnTo>
                  <a:pt x="1295536" y="30479"/>
                </a:lnTo>
                <a:close/>
              </a:path>
              <a:path w="1370329" h="76200">
                <a:moveTo>
                  <a:pt x="1368660" y="30479"/>
                </a:moveTo>
                <a:lnTo>
                  <a:pt x="1332103" y="30479"/>
                </a:lnTo>
                <a:lnTo>
                  <a:pt x="1332103" y="45720"/>
                </a:lnTo>
                <a:lnTo>
                  <a:pt x="1368660" y="45720"/>
                </a:lnTo>
                <a:lnTo>
                  <a:pt x="1370203" y="38100"/>
                </a:lnTo>
                <a:lnTo>
                  <a:pt x="1368660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object 25"/>
          <p:cNvSpPr/>
          <p:nvPr/>
        </p:nvSpPr>
        <p:spPr>
          <a:xfrm>
            <a:off x="652024" y="3395693"/>
            <a:ext cx="1404822" cy="467359"/>
          </a:xfrm>
          <a:custGeom>
            <a:avLst/>
            <a:gdLst/>
            <a:ahLst/>
            <a:cxnLst/>
            <a:rect l="l" t="t" r="r" b="b"/>
            <a:pathLst>
              <a:path w="1880870" h="467360">
                <a:moveTo>
                  <a:pt x="1659674" y="0"/>
                </a:moveTo>
                <a:lnTo>
                  <a:pt x="221145" y="0"/>
                </a:lnTo>
                <a:lnTo>
                  <a:pt x="176576" y="4748"/>
                </a:lnTo>
                <a:lnTo>
                  <a:pt x="135065" y="18367"/>
                </a:lnTo>
                <a:lnTo>
                  <a:pt x="97500" y="39915"/>
                </a:lnTo>
                <a:lnTo>
                  <a:pt x="64771" y="68452"/>
                </a:lnTo>
                <a:lnTo>
                  <a:pt x="37767" y="103038"/>
                </a:lnTo>
                <a:lnTo>
                  <a:pt x="17378" y="142732"/>
                </a:lnTo>
                <a:lnTo>
                  <a:pt x="4492" y="186592"/>
                </a:lnTo>
                <a:lnTo>
                  <a:pt x="0" y="233680"/>
                </a:lnTo>
                <a:lnTo>
                  <a:pt x="4492" y="280761"/>
                </a:lnTo>
                <a:lnTo>
                  <a:pt x="17378" y="324608"/>
                </a:lnTo>
                <a:lnTo>
                  <a:pt x="37767" y="364281"/>
                </a:lnTo>
                <a:lnTo>
                  <a:pt x="64771" y="398843"/>
                </a:lnTo>
                <a:lnTo>
                  <a:pt x="97500" y="427357"/>
                </a:lnTo>
                <a:lnTo>
                  <a:pt x="135065" y="448885"/>
                </a:lnTo>
                <a:lnTo>
                  <a:pt x="176576" y="462489"/>
                </a:lnTo>
                <a:lnTo>
                  <a:pt x="221145" y="467233"/>
                </a:lnTo>
                <a:lnTo>
                  <a:pt x="1659674" y="467233"/>
                </a:lnTo>
                <a:lnTo>
                  <a:pt x="1704252" y="462489"/>
                </a:lnTo>
                <a:lnTo>
                  <a:pt x="1745764" y="448885"/>
                </a:lnTo>
                <a:lnTo>
                  <a:pt x="1783323" y="427357"/>
                </a:lnTo>
                <a:lnTo>
                  <a:pt x="1816042" y="398843"/>
                </a:lnTo>
                <a:lnTo>
                  <a:pt x="1843035" y="364281"/>
                </a:lnTo>
                <a:lnTo>
                  <a:pt x="1863413" y="324608"/>
                </a:lnTo>
                <a:lnTo>
                  <a:pt x="1876291" y="280761"/>
                </a:lnTo>
                <a:lnTo>
                  <a:pt x="1880781" y="233680"/>
                </a:lnTo>
                <a:lnTo>
                  <a:pt x="1876291" y="186592"/>
                </a:lnTo>
                <a:lnTo>
                  <a:pt x="1863413" y="142732"/>
                </a:lnTo>
                <a:lnTo>
                  <a:pt x="1843035" y="103038"/>
                </a:lnTo>
                <a:lnTo>
                  <a:pt x="1816042" y="68452"/>
                </a:lnTo>
                <a:lnTo>
                  <a:pt x="1783323" y="39915"/>
                </a:lnTo>
                <a:lnTo>
                  <a:pt x="1745764" y="18367"/>
                </a:lnTo>
                <a:lnTo>
                  <a:pt x="1704252" y="4748"/>
                </a:lnTo>
                <a:lnTo>
                  <a:pt x="1659674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57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object 28"/>
          <p:cNvSpPr/>
          <p:nvPr/>
        </p:nvSpPr>
        <p:spPr>
          <a:xfrm>
            <a:off x="1671892" y="4841981"/>
            <a:ext cx="1982470" cy="76200"/>
          </a:xfrm>
          <a:custGeom>
            <a:avLst/>
            <a:gdLst/>
            <a:ahLst/>
            <a:cxnLst/>
            <a:rect l="l" t="t" r="r" b="b"/>
            <a:pathLst>
              <a:path w="1982470" h="76200">
                <a:moveTo>
                  <a:pt x="1943988" y="0"/>
                </a:moveTo>
                <a:lnTo>
                  <a:pt x="1929195" y="2988"/>
                </a:lnTo>
                <a:lnTo>
                  <a:pt x="1917080" y="11144"/>
                </a:lnTo>
                <a:lnTo>
                  <a:pt x="1908895" y="23252"/>
                </a:lnTo>
                <a:lnTo>
                  <a:pt x="1905888" y="38100"/>
                </a:lnTo>
                <a:lnTo>
                  <a:pt x="1908895" y="52893"/>
                </a:lnTo>
                <a:lnTo>
                  <a:pt x="1917080" y="65008"/>
                </a:lnTo>
                <a:lnTo>
                  <a:pt x="1929195" y="73193"/>
                </a:lnTo>
                <a:lnTo>
                  <a:pt x="1943988" y="76200"/>
                </a:lnTo>
                <a:lnTo>
                  <a:pt x="1958836" y="73193"/>
                </a:lnTo>
                <a:lnTo>
                  <a:pt x="1970944" y="65008"/>
                </a:lnTo>
                <a:lnTo>
                  <a:pt x="1979100" y="52893"/>
                </a:lnTo>
                <a:lnTo>
                  <a:pt x="1980549" y="45719"/>
                </a:lnTo>
                <a:lnTo>
                  <a:pt x="1943988" y="45719"/>
                </a:lnTo>
                <a:lnTo>
                  <a:pt x="1943988" y="30479"/>
                </a:lnTo>
                <a:lnTo>
                  <a:pt x="1980555" y="30479"/>
                </a:lnTo>
                <a:lnTo>
                  <a:pt x="1979100" y="23252"/>
                </a:lnTo>
                <a:lnTo>
                  <a:pt x="1970944" y="11144"/>
                </a:lnTo>
                <a:lnTo>
                  <a:pt x="1958836" y="2988"/>
                </a:lnTo>
                <a:lnTo>
                  <a:pt x="1943988" y="0"/>
                </a:lnTo>
                <a:close/>
              </a:path>
              <a:path w="1982470" h="76200">
                <a:moveTo>
                  <a:pt x="1907431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907437" y="45719"/>
                </a:lnTo>
                <a:lnTo>
                  <a:pt x="1905888" y="38100"/>
                </a:lnTo>
                <a:lnTo>
                  <a:pt x="1907431" y="30479"/>
                </a:lnTo>
                <a:close/>
              </a:path>
              <a:path w="1982470" h="76200">
                <a:moveTo>
                  <a:pt x="1980555" y="30479"/>
                </a:moveTo>
                <a:lnTo>
                  <a:pt x="1943988" y="30479"/>
                </a:lnTo>
                <a:lnTo>
                  <a:pt x="1943988" y="45719"/>
                </a:lnTo>
                <a:lnTo>
                  <a:pt x="1980549" y="45719"/>
                </a:lnTo>
                <a:lnTo>
                  <a:pt x="1982088" y="38100"/>
                </a:lnTo>
                <a:lnTo>
                  <a:pt x="1980555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object 30"/>
          <p:cNvSpPr/>
          <p:nvPr/>
        </p:nvSpPr>
        <p:spPr>
          <a:xfrm>
            <a:off x="652024" y="4661335"/>
            <a:ext cx="1404823" cy="467359"/>
          </a:xfrm>
          <a:custGeom>
            <a:avLst/>
            <a:gdLst/>
            <a:ahLst/>
            <a:cxnLst/>
            <a:rect l="l" t="t" r="r" b="b"/>
            <a:pathLst>
              <a:path w="1150620" h="467360">
                <a:moveTo>
                  <a:pt x="1015022" y="0"/>
                </a:moveTo>
                <a:lnTo>
                  <a:pt x="135254" y="0"/>
                </a:lnTo>
                <a:lnTo>
                  <a:pt x="99298" y="8349"/>
                </a:lnTo>
                <a:lnTo>
                  <a:pt x="66988" y="31909"/>
                </a:lnTo>
                <a:lnTo>
                  <a:pt x="39614" y="68453"/>
                </a:lnTo>
                <a:lnTo>
                  <a:pt x="18465" y="115748"/>
                </a:lnTo>
                <a:lnTo>
                  <a:pt x="4831" y="171567"/>
                </a:lnTo>
                <a:lnTo>
                  <a:pt x="0" y="233680"/>
                </a:lnTo>
                <a:lnTo>
                  <a:pt x="4831" y="295783"/>
                </a:lnTo>
                <a:lnTo>
                  <a:pt x="18465" y="351578"/>
                </a:lnTo>
                <a:lnTo>
                  <a:pt x="39614" y="398843"/>
                </a:lnTo>
                <a:lnTo>
                  <a:pt x="66988" y="435356"/>
                </a:lnTo>
                <a:lnTo>
                  <a:pt x="99298" y="458893"/>
                </a:lnTo>
                <a:lnTo>
                  <a:pt x="135254" y="467233"/>
                </a:lnTo>
                <a:lnTo>
                  <a:pt x="1015022" y="467233"/>
                </a:lnTo>
                <a:lnTo>
                  <a:pt x="1083333" y="435356"/>
                </a:lnTo>
                <a:lnTo>
                  <a:pt x="1110700" y="398843"/>
                </a:lnTo>
                <a:lnTo>
                  <a:pt x="1131833" y="351578"/>
                </a:lnTo>
                <a:lnTo>
                  <a:pt x="1145452" y="295783"/>
                </a:lnTo>
                <a:lnTo>
                  <a:pt x="1150277" y="233680"/>
                </a:lnTo>
                <a:lnTo>
                  <a:pt x="1145452" y="171567"/>
                </a:lnTo>
                <a:lnTo>
                  <a:pt x="1131833" y="115748"/>
                </a:lnTo>
                <a:lnTo>
                  <a:pt x="1110700" y="68453"/>
                </a:lnTo>
                <a:lnTo>
                  <a:pt x="1083333" y="31909"/>
                </a:lnTo>
                <a:lnTo>
                  <a:pt x="1051014" y="8349"/>
                </a:lnTo>
                <a:lnTo>
                  <a:pt x="1015022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30,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object 33"/>
          <p:cNvSpPr/>
          <p:nvPr/>
        </p:nvSpPr>
        <p:spPr>
          <a:xfrm>
            <a:off x="1059752" y="5510249"/>
            <a:ext cx="2594610" cy="76200"/>
          </a:xfrm>
          <a:custGeom>
            <a:avLst/>
            <a:gdLst/>
            <a:ahLst/>
            <a:cxnLst/>
            <a:rect l="l" t="t" r="r" b="b"/>
            <a:pathLst>
              <a:path w="2594610" h="76200">
                <a:moveTo>
                  <a:pt x="2556040" y="0"/>
                </a:moveTo>
                <a:lnTo>
                  <a:pt x="2541193" y="2988"/>
                </a:lnTo>
                <a:lnTo>
                  <a:pt x="2529084" y="11144"/>
                </a:lnTo>
                <a:lnTo>
                  <a:pt x="2520928" y="23252"/>
                </a:lnTo>
                <a:lnTo>
                  <a:pt x="2517940" y="38100"/>
                </a:lnTo>
                <a:lnTo>
                  <a:pt x="2520928" y="52947"/>
                </a:lnTo>
                <a:lnTo>
                  <a:pt x="2529084" y="65055"/>
                </a:lnTo>
                <a:lnTo>
                  <a:pt x="2541193" y="73211"/>
                </a:lnTo>
                <a:lnTo>
                  <a:pt x="2556040" y="76200"/>
                </a:lnTo>
                <a:lnTo>
                  <a:pt x="2570833" y="73211"/>
                </a:lnTo>
                <a:lnTo>
                  <a:pt x="2582948" y="65055"/>
                </a:lnTo>
                <a:lnTo>
                  <a:pt x="2591133" y="52947"/>
                </a:lnTo>
                <a:lnTo>
                  <a:pt x="2592597" y="45719"/>
                </a:lnTo>
                <a:lnTo>
                  <a:pt x="2556040" y="45719"/>
                </a:lnTo>
                <a:lnTo>
                  <a:pt x="2556040" y="30479"/>
                </a:lnTo>
                <a:lnTo>
                  <a:pt x="2592597" y="30479"/>
                </a:lnTo>
                <a:lnTo>
                  <a:pt x="2591133" y="23252"/>
                </a:lnTo>
                <a:lnTo>
                  <a:pt x="2582948" y="11144"/>
                </a:lnTo>
                <a:lnTo>
                  <a:pt x="2570833" y="2988"/>
                </a:lnTo>
                <a:lnTo>
                  <a:pt x="2556040" y="0"/>
                </a:lnTo>
                <a:close/>
              </a:path>
              <a:path w="2594610" h="76200">
                <a:moveTo>
                  <a:pt x="2519473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2519473" y="45719"/>
                </a:lnTo>
                <a:lnTo>
                  <a:pt x="2517940" y="38100"/>
                </a:lnTo>
                <a:lnTo>
                  <a:pt x="2519473" y="30479"/>
                </a:lnTo>
                <a:close/>
              </a:path>
              <a:path w="2594610" h="76200">
                <a:moveTo>
                  <a:pt x="2592597" y="30479"/>
                </a:moveTo>
                <a:lnTo>
                  <a:pt x="2556040" y="30479"/>
                </a:lnTo>
                <a:lnTo>
                  <a:pt x="2556040" y="45719"/>
                </a:lnTo>
                <a:lnTo>
                  <a:pt x="2592597" y="45719"/>
                </a:lnTo>
                <a:lnTo>
                  <a:pt x="2594140" y="38100"/>
                </a:lnTo>
                <a:lnTo>
                  <a:pt x="259259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object 34"/>
          <p:cNvSpPr txBox="1"/>
          <p:nvPr/>
        </p:nvSpPr>
        <p:spPr>
          <a:xfrm>
            <a:off x="3694189" y="4677679"/>
            <a:ext cx="5243196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"Социальная поддержка населения и общественных организаций городского округа г. Бор 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object 35"/>
          <p:cNvSpPr/>
          <p:nvPr/>
        </p:nvSpPr>
        <p:spPr>
          <a:xfrm>
            <a:off x="657118" y="5309340"/>
            <a:ext cx="1360789" cy="467359"/>
          </a:xfrm>
          <a:custGeom>
            <a:avLst/>
            <a:gdLst/>
            <a:ahLst/>
            <a:cxnLst/>
            <a:rect l="l" t="t" r="r" b="b"/>
            <a:pathLst>
              <a:path w="1082675" h="467360">
                <a:moveTo>
                  <a:pt x="955205" y="0"/>
                </a:moveTo>
                <a:lnTo>
                  <a:pt x="127266" y="0"/>
                </a:lnTo>
                <a:lnTo>
                  <a:pt x="93436" y="8339"/>
                </a:lnTo>
                <a:lnTo>
                  <a:pt x="63035" y="31877"/>
                </a:lnTo>
                <a:lnTo>
                  <a:pt x="37277" y="68389"/>
                </a:lnTo>
                <a:lnTo>
                  <a:pt x="17376" y="115654"/>
                </a:lnTo>
                <a:lnTo>
                  <a:pt x="4546" y="171450"/>
                </a:lnTo>
                <a:lnTo>
                  <a:pt x="0" y="233552"/>
                </a:lnTo>
                <a:lnTo>
                  <a:pt x="4546" y="295665"/>
                </a:lnTo>
                <a:lnTo>
                  <a:pt x="17376" y="351484"/>
                </a:lnTo>
                <a:lnTo>
                  <a:pt x="37277" y="398780"/>
                </a:lnTo>
                <a:lnTo>
                  <a:pt x="63035" y="435323"/>
                </a:lnTo>
                <a:lnTo>
                  <a:pt x="93436" y="458883"/>
                </a:lnTo>
                <a:lnTo>
                  <a:pt x="127266" y="467233"/>
                </a:lnTo>
                <a:lnTo>
                  <a:pt x="955205" y="467233"/>
                </a:lnTo>
                <a:lnTo>
                  <a:pt x="1019410" y="435323"/>
                </a:lnTo>
                <a:lnTo>
                  <a:pt x="1045168" y="398780"/>
                </a:lnTo>
                <a:lnTo>
                  <a:pt x="1065074" y="351484"/>
                </a:lnTo>
                <a:lnTo>
                  <a:pt x="1077910" y="295665"/>
                </a:lnTo>
                <a:lnTo>
                  <a:pt x="1082459" y="233552"/>
                </a:lnTo>
                <a:lnTo>
                  <a:pt x="1077910" y="171450"/>
                </a:lnTo>
                <a:lnTo>
                  <a:pt x="1065074" y="115654"/>
                </a:lnTo>
                <a:lnTo>
                  <a:pt x="1045168" y="68389"/>
                </a:lnTo>
                <a:lnTo>
                  <a:pt x="1019410" y="31877"/>
                </a:lnTo>
                <a:lnTo>
                  <a:pt x="989017" y="8339"/>
                </a:lnTo>
                <a:lnTo>
                  <a:pt x="95520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8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object 53"/>
          <p:cNvSpPr/>
          <p:nvPr/>
        </p:nvSpPr>
        <p:spPr>
          <a:xfrm>
            <a:off x="2103692" y="4247376"/>
            <a:ext cx="1550670" cy="76200"/>
          </a:xfrm>
          <a:custGeom>
            <a:avLst/>
            <a:gdLst/>
            <a:ahLst/>
            <a:cxnLst/>
            <a:rect l="l" t="t" r="r" b="b"/>
            <a:pathLst>
              <a:path w="1550670" h="76200">
                <a:moveTo>
                  <a:pt x="1512062" y="0"/>
                </a:moveTo>
                <a:lnTo>
                  <a:pt x="1497214" y="2988"/>
                </a:lnTo>
                <a:lnTo>
                  <a:pt x="1485106" y="11144"/>
                </a:lnTo>
                <a:lnTo>
                  <a:pt x="1476950" y="23252"/>
                </a:lnTo>
                <a:lnTo>
                  <a:pt x="1473962" y="38100"/>
                </a:lnTo>
                <a:lnTo>
                  <a:pt x="1476950" y="52947"/>
                </a:lnTo>
                <a:lnTo>
                  <a:pt x="1485106" y="65055"/>
                </a:lnTo>
                <a:lnTo>
                  <a:pt x="1497214" y="73211"/>
                </a:lnTo>
                <a:lnTo>
                  <a:pt x="1512062" y="76200"/>
                </a:lnTo>
                <a:lnTo>
                  <a:pt x="1526909" y="73211"/>
                </a:lnTo>
                <a:lnTo>
                  <a:pt x="1539017" y="65055"/>
                </a:lnTo>
                <a:lnTo>
                  <a:pt x="1547173" y="52947"/>
                </a:lnTo>
                <a:lnTo>
                  <a:pt x="1548628" y="45720"/>
                </a:lnTo>
                <a:lnTo>
                  <a:pt x="1512062" y="45720"/>
                </a:lnTo>
                <a:lnTo>
                  <a:pt x="1512062" y="30480"/>
                </a:lnTo>
                <a:lnTo>
                  <a:pt x="1548628" y="30480"/>
                </a:lnTo>
                <a:lnTo>
                  <a:pt x="1547173" y="23252"/>
                </a:lnTo>
                <a:lnTo>
                  <a:pt x="1539017" y="11144"/>
                </a:lnTo>
                <a:lnTo>
                  <a:pt x="1526909" y="2988"/>
                </a:lnTo>
                <a:lnTo>
                  <a:pt x="1512062" y="0"/>
                </a:lnTo>
                <a:close/>
              </a:path>
              <a:path w="1550670" h="76200">
                <a:moveTo>
                  <a:pt x="1475495" y="30480"/>
                </a:moveTo>
                <a:lnTo>
                  <a:pt x="0" y="30480"/>
                </a:lnTo>
                <a:lnTo>
                  <a:pt x="0" y="45720"/>
                </a:lnTo>
                <a:lnTo>
                  <a:pt x="1475495" y="45720"/>
                </a:lnTo>
                <a:lnTo>
                  <a:pt x="1473962" y="38100"/>
                </a:lnTo>
                <a:lnTo>
                  <a:pt x="1475495" y="30480"/>
                </a:lnTo>
                <a:close/>
              </a:path>
              <a:path w="1550670" h="76200">
                <a:moveTo>
                  <a:pt x="1548628" y="30480"/>
                </a:moveTo>
                <a:lnTo>
                  <a:pt x="1512062" y="30480"/>
                </a:lnTo>
                <a:lnTo>
                  <a:pt x="1512062" y="45720"/>
                </a:lnTo>
                <a:lnTo>
                  <a:pt x="1548628" y="45720"/>
                </a:lnTo>
                <a:lnTo>
                  <a:pt x="1550162" y="38100"/>
                </a:lnTo>
                <a:lnTo>
                  <a:pt x="1548628" y="304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object 55"/>
          <p:cNvSpPr/>
          <p:nvPr/>
        </p:nvSpPr>
        <p:spPr>
          <a:xfrm>
            <a:off x="652309" y="4048946"/>
            <a:ext cx="1418029" cy="467359"/>
          </a:xfrm>
          <a:custGeom>
            <a:avLst/>
            <a:gdLst/>
            <a:ahLst/>
            <a:cxnLst/>
            <a:rect l="l" t="t" r="r" b="b"/>
            <a:pathLst>
              <a:path w="1624964" h="467360">
                <a:moveTo>
                  <a:pt x="1433868" y="0"/>
                </a:moveTo>
                <a:lnTo>
                  <a:pt x="191046" y="0"/>
                </a:lnTo>
                <a:lnTo>
                  <a:pt x="147241" y="6173"/>
                </a:lnTo>
                <a:lnTo>
                  <a:pt x="107028" y="23756"/>
                </a:lnTo>
                <a:lnTo>
                  <a:pt x="71556" y="51345"/>
                </a:lnTo>
                <a:lnTo>
                  <a:pt x="41970" y="87535"/>
                </a:lnTo>
                <a:lnTo>
                  <a:pt x="19418" y="130924"/>
                </a:lnTo>
                <a:lnTo>
                  <a:pt x="5045" y="180107"/>
                </a:lnTo>
                <a:lnTo>
                  <a:pt x="0" y="233679"/>
                </a:lnTo>
                <a:lnTo>
                  <a:pt x="5045" y="287252"/>
                </a:lnTo>
                <a:lnTo>
                  <a:pt x="19418" y="336435"/>
                </a:lnTo>
                <a:lnTo>
                  <a:pt x="41970" y="379824"/>
                </a:lnTo>
                <a:lnTo>
                  <a:pt x="71556" y="416014"/>
                </a:lnTo>
                <a:lnTo>
                  <a:pt x="107028" y="443603"/>
                </a:lnTo>
                <a:lnTo>
                  <a:pt x="147241" y="461186"/>
                </a:lnTo>
                <a:lnTo>
                  <a:pt x="191046" y="467360"/>
                </a:lnTo>
                <a:lnTo>
                  <a:pt x="1433868" y="467360"/>
                </a:lnTo>
                <a:lnTo>
                  <a:pt x="1477679" y="461186"/>
                </a:lnTo>
                <a:lnTo>
                  <a:pt x="1517888" y="443603"/>
                </a:lnTo>
                <a:lnTo>
                  <a:pt x="1553353" y="416014"/>
                </a:lnTo>
                <a:lnTo>
                  <a:pt x="1582928" y="379824"/>
                </a:lnTo>
                <a:lnTo>
                  <a:pt x="1605469" y="336435"/>
                </a:lnTo>
                <a:lnTo>
                  <a:pt x="1619833" y="287252"/>
                </a:lnTo>
                <a:lnTo>
                  <a:pt x="1624876" y="233679"/>
                </a:lnTo>
                <a:lnTo>
                  <a:pt x="1619833" y="180107"/>
                </a:lnTo>
                <a:lnTo>
                  <a:pt x="1605469" y="130924"/>
                </a:lnTo>
                <a:lnTo>
                  <a:pt x="1582928" y="87535"/>
                </a:lnTo>
                <a:lnTo>
                  <a:pt x="1553353" y="51345"/>
                </a:lnTo>
                <a:lnTo>
                  <a:pt x="1517888" y="23756"/>
                </a:lnTo>
                <a:lnTo>
                  <a:pt x="1477679" y="6173"/>
                </a:lnTo>
                <a:lnTo>
                  <a:pt x="1433868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53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7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2" name="object 7"/>
          <p:cNvSpPr/>
          <p:nvPr/>
        </p:nvSpPr>
        <p:spPr>
          <a:xfrm>
            <a:off x="112020" y="556008"/>
            <a:ext cx="540004" cy="540003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object 8"/>
          <p:cNvSpPr txBox="1"/>
          <p:nvPr/>
        </p:nvSpPr>
        <p:spPr>
          <a:xfrm>
            <a:off x="3745123" y="635468"/>
            <a:ext cx="5200391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«Обеспечение граждан доступным и комфортным жильем на территории  городского округа г. Бор"</a:t>
            </a:r>
            <a:endParaRPr lang="ru-RU"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object 14"/>
          <p:cNvSpPr txBox="1"/>
          <p:nvPr/>
        </p:nvSpPr>
        <p:spPr>
          <a:xfrm>
            <a:off x="3745123" y="1370266"/>
            <a:ext cx="5243196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/>
            <a:r>
              <a:rPr lang="ru-RU" sz="14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"Формирование современной городской среды на территории городского округа г. Бор"</a:t>
            </a:r>
            <a:endParaRPr sz="1400" baseline="2777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object 19"/>
          <p:cNvSpPr txBox="1"/>
          <p:nvPr/>
        </p:nvSpPr>
        <p:spPr>
          <a:xfrm>
            <a:off x="3748061" y="2066272"/>
            <a:ext cx="5243196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"Управление муниципальными финансами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object 24"/>
          <p:cNvSpPr txBox="1"/>
          <p:nvPr/>
        </p:nvSpPr>
        <p:spPr>
          <a:xfrm>
            <a:off x="3727885" y="2678449"/>
            <a:ext cx="5243196" cy="658514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"Совершенствование муниципального управления и обеспечение деятельности органов местного самоуправления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object 29"/>
          <p:cNvSpPr txBox="1"/>
          <p:nvPr/>
        </p:nvSpPr>
        <p:spPr>
          <a:xfrm>
            <a:off x="3675885" y="5263536"/>
            <a:ext cx="5243196" cy="658514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"Энергосбережение и повышение энергетической эффективности на территории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object 54"/>
          <p:cNvSpPr txBox="1"/>
          <p:nvPr/>
        </p:nvSpPr>
        <p:spPr>
          <a:xfrm>
            <a:off x="3727885" y="4041787"/>
            <a:ext cx="5200390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агропромышленного комплекса в городском округе г. Бор 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128" name="Picture 8" descr="https://bkorm.ru/upload/iblock/ab7/ab70e8b0dcea839ef622cbf3960fd3f2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" y="3898363"/>
            <a:ext cx="650124" cy="6501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46" name="Picture 26" descr="https://lichtschalter24.shop/media/image/34/44/50/pngwing-com-2KDMhIzM1psvsM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" y="1258308"/>
            <a:ext cx="667837" cy="66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23"/>
          <p:cNvSpPr/>
          <p:nvPr/>
        </p:nvSpPr>
        <p:spPr>
          <a:xfrm>
            <a:off x="2083794" y="2926561"/>
            <a:ext cx="1585976" cy="65476"/>
          </a:xfrm>
          <a:custGeom>
            <a:avLst/>
            <a:gdLst/>
            <a:ahLst/>
            <a:cxnLst/>
            <a:rect l="l" t="t" r="r" b="b"/>
            <a:pathLst>
              <a:path w="1370329" h="76200">
                <a:moveTo>
                  <a:pt x="1332103" y="0"/>
                </a:moveTo>
                <a:lnTo>
                  <a:pt x="1317255" y="2988"/>
                </a:lnTo>
                <a:lnTo>
                  <a:pt x="1305147" y="11144"/>
                </a:lnTo>
                <a:lnTo>
                  <a:pt x="1296991" y="23252"/>
                </a:lnTo>
                <a:lnTo>
                  <a:pt x="1294003" y="38100"/>
                </a:lnTo>
                <a:lnTo>
                  <a:pt x="1296991" y="52947"/>
                </a:lnTo>
                <a:lnTo>
                  <a:pt x="1305147" y="65055"/>
                </a:lnTo>
                <a:lnTo>
                  <a:pt x="1317255" y="73211"/>
                </a:lnTo>
                <a:lnTo>
                  <a:pt x="1332103" y="76200"/>
                </a:lnTo>
                <a:lnTo>
                  <a:pt x="1346896" y="73211"/>
                </a:lnTo>
                <a:lnTo>
                  <a:pt x="1359011" y="65055"/>
                </a:lnTo>
                <a:lnTo>
                  <a:pt x="1367196" y="52947"/>
                </a:lnTo>
                <a:lnTo>
                  <a:pt x="1368660" y="45720"/>
                </a:lnTo>
                <a:lnTo>
                  <a:pt x="1332103" y="45720"/>
                </a:lnTo>
                <a:lnTo>
                  <a:pt x="1332103" y="30479"/>
                </a:lnTo>
                <a:lnTo>
                  <a:pt x="1368660" y="30479"/>
                </a:lnTo>
                <a:lnTo>
                  <a:pt x="1367196" y="23252"/>
                </a:lnTo>
                <a:lnTo>
                  <a:pt x="1359011" y="11144"/>
                </a:lnTo>
                <a:lnTo>
                  <a:pt x="1346896" y="2988"/>
                </a:lnTo>
                <a:lnTo>
                  <a:pt x="1332103" y="0"/>
                </a:lnTo>
                <a:close/>
              </a:path>
              <a:path w="1370329" h="76200">
                <a:moveTo>
                  <a:pt x="1295536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95536" y="45720"/>
                </a:lnTo>
                <a:lnTo>
                  <a:pt x="1294003" y="38100"/>
                </a:lnTo>
                <a:lnTo>
                  <a:pt x="1295536" y="30479"/>
                </a:lnTo>
                <a:close/>
              </a:path>
              <a:path w="1370329" h="76200">
                <a:moveTo>
                  <a:pt x="1368660" y="30479"/>
                </a:moveTo>
                <a:lnTo>
                  <a:pt x="1332103" y="30479"/>
                </a:lnTo>
                <a:lnTo>
                  <a:pt x="1332103" y="45720"/>
                </a:lnTo>
                <a:lnTo>
                  <a:pt x="1368660" y="45720"/>
                </a:lnTo>
                <a:lnTo>
                  <a:pt x="1370203" y="38100"/>
                </a:lnTo>
                <a:lnTo>
                  <a:pt x="1368660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object 25"/>
          <p:cNvSpPr/>
          <p:nvPr/>
        </p:nvSpPr>
        <p:spPr>
          <a:xfrm>
            <a:off x="678973" y="2743715"/>
            <a:ext cx="1412400" cy="467359"/>
          </a:xfrm>
          <a:custGeom>
            <a:avLst/>
            <a:gdLst/>
            <a:ahLst/>
            <a:cxnLst/>
            <a:rect l="l" t="t" r="r" b="b"/>
            <a:pathLst>
              <a:path w="1880870" h="467360">
                <a:moveTo>
                  <a:pt x="1659674" y="0"/>
                </a:moveTo>
                <a:lnTo>
                  <a:pt x="221145" y="0"/>
                </a:lnTo>
                <a:lnTo>
                  <a:pt x="176576" y="4748"/>
                </a:lnTo>
                <a:lnTo>
                  <a:pt x="135065" y="18367"/>
                </a:lnTo>
                <a:lnTo>
                  <a:pt x="97500" y="39915"/>
                </a:lnTo>
                <a:lnTo>
                  <a:pt x="64771" y="68452"/>
                </a:lnTo>
                <a:lnTo>
                  <a:pt x="37767" y="103038"/>
                </a:lnTo>
                <a:lnTo>
                  <a:pt x="17378" y="142732"/>
                </a:lnTo>
                <a:lnTo>
                  <a:pt x="4492" y="186592"/>
                </a:lnTo>
                <a:lnTo>
                  <a:pt x="0" y="233680"/>
                </a:lnTo>
                <a:lnTo>
                  <a:pt x="4492" y="280761"/>
                </a:lnTo>
                <a:lnTo>
                  <a:pt x="17378" y="324608"/>
                </a:lnTo>
                <a:lnTo>
                  <a:pt x="37767" y="364281"/>
                </a:lnTo>
                <a:lnTo>
                  <a:pt x="64771" y="398843"/>
                </a:lnTo>
                <a:lnTo>
                  <a:pt x="97500" y="427357"/>
                </a:lnTo>
                <a:lnTo>
                  <a:pt x="135065" y="448885"/>
                </a:lnTo>
                <a:lnTo>
                  <a:pt x="176576" y="462489"/>
                </a:lnTo>
                <a:lnTo>
                  <a:pt x="221145" y="467233"/>
                </a:lnTo>
                <a:lnTo>
                  <a:pt x="1659674" y="467233"/>
                </a:lnTo>
                <a:lnTo>
                  <a:pt x="1704252" y="462489"/>
                </a:lnTo>
                <a:lnTo>
                  <a:pt x="1745764" y="448885"/>
                </a:lnTo>
                <a:lnTo>
                  <a:pt x="1783323" y="427357"/>
                </a:lnTo>
                <a:lnTo>
                  <a:pt x="1816042" y="398843"/>
                </a:lnTo>
                <a:lnTo>
                  <a:pt x="1843035" y="364281"/>
                </a:lnTo>
                <a:lnTo>
                  <a:pt x="1863413" y="324608"/>
                </a:lnTo>
                <a:lnTo>
                  <a:pt x="1876291" y="280761"/>
                </a:lnTo>
                <a:lnTo>
                  <a:pt x="1880781" y="233680"/>
                </a:lnTo>
                <a:lnTo>
                  <a:pt x="1876291" y="186592"/>
                </a:lnTo>
                <a:lnTo>
                  <a:pt x="1863413" y="142732"/>
                </a:lnTo>
                <a:lnTo>
                  <a:pt x="1843035" y="103038"/>
                </a:lnTo>
                <a:lnTo>
                  <a:pt x="1816042" y="68452"/>
                </a:lnTo>
                <a:lnTo>
                  <a:pt x="1783323" y="39915"/>
                </a:lnTo>
                <a:lnTo>
                  <a:pt x="1745764" y="18367"/>
                </a:lnTo>
                <a:lnTo>
                  <a:pt x="1704252" y="4748"/>
                </a:lnTo>
                <a:lnTo>
                  <a:pt x="1659674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0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9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object 19"/>
          <p:cNvSpPr txBox="1"/>
          <p:nvPr/>
        </p:nvSpPr>
        <p:spPr>
          <a:xfrm>
            <a:off x="3727885" y="3434511"/>
            <a:ext cx="5271480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</a:t>
            </a:r>
            <a:r>
              <a:rPr lang="ru-RU" sz="1400" spc="-40" dirty="0" err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Имущественно</a:t>
            </a: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-земельная политика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39702" y="6244614"/>
            <a:ext cx="2594610" cy="76200"/>
          </a:xfrm>
          <a:custGeom>
            <a:avLst/>
            <a:gdLst/>
            <a:ahLst/>
            <a:cxnLst/>
            <a:rect l="l" t="t" r="r" b="b"/>
            <a:pathLst>
              <a:path w="2594610" h="76200">
                <a:moveTo>
                  <a:pt x="2556040" y="0"/>
                </a:moveTo>
                <a:lnTo>
                  <a:pt x="2541193" y="2988"/>
                </a:lnTo>
                <a:lnTo>
                  <a:pt x="2529084" y="11144"/>
                </a:lnTo>
                <a:lnTo>
                  <a:pt x="2520928" y="23252"/>
                </a:lnTo>
                <a:lnTo>
                  <a:pt x="2517940" y="38100"/>
                </a:lnTo>
                <a:lnTo>
                  <a:pt x="2520928" y="52947"/>
                </a:lnTo>
                <a:lnTo>
                  <a:pt x="2529084" y="65055"/>
                </a:lnTo>
                <a:lnTo>
                  <a:pt x="2541193" y="73211"/>
                </a:lnTo>
                <a:lnTo>
                  <a:pt x="2556040" y="76200"/>
                </a:lnTo>
                <a:lnTo>
                  <a:pt x="2570833" y="73211"/>
                </a:lnTo>
                <a:lnTo>
                  <a:pt x="2582948" y="65055"/>
                </a:lnTo>
                <a:lnTo>
                  <a:pt x="2591133" y="52947"/>
                </a:lnTo>
                <a:lnTo>
                  <a:pt x="2592597" y="45719"/>
                </a:lnTo>
                <a:lnTo>
                  <a:pt x="2556040" y="45719"/>
                </a:lnTo>
                <a:lnTo>
                  <a:pt x="2556040" y="30479"/>
                </a:lnTo>
                <a:lnTo>
                  <a:pt x="2592597" y="30479"/>
                </a:lnTo>
                <a:lnTo>
                  <a:pt x="2591133" y="23252"/>
                </a:lnTo>
                <a:lnTo>
                  <a:pt x="2582948" y="11144"/>
                </a:lnTo>
                <a:lnTo>
                  <a:pt x="2570833" y="2988"/>
                </a:lnTo>
                <a:lnTo>
                  <a:pt x="2556040" y="0"/>
                </a:lnTo>
                <a:close/>
              </a:path>
              <a:path w="2594610" h="76200">
                <a:moveTo>
                  <a:pt x="2519473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2519473" y="45719"/>
                </a:lnTo>
                <a:lnTo>
                  <a:pt x="2517940" y="38100"/>
                </a:lnTo>
                <a:lnTo>
                  <a:pt x="2519473" y="30479"/>
                </a:lnTo>
                <a:close/>
              </a:path>
              <a:path w="2594610" h="76200">
                <a:moveTo>
                  <a:pt x="2592597" y="30479"/>
                </a:moveTo>
                <a:lnTo>
                  <a:pt x="2556040" y="30479"/>
                </a:lnTo>
                <a:lnTo>
                  <a:pt x="2556040" y="45719"/>
                </a:lnTo>
                <a:lnTo>
                  <a:pt x="2592597" y="45719"/>
                </a:lnTo>
                <a:lnTo>
                  <a:pt x="2594140" y="38100"/>
                </a:lnTo>
                <a:lnTo>
                  <a:pt x="259259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object 35"/>
          <p:cNvSpPr/>
          <p:nvPr/>
        </p:nvSpPr>
        <p:spPr>
          <a:xfrm>
            <a:off x="611676" y="6043705"/>
            <a:ext cx="1360789" cy="467359"/>
          </a:xfrm>
          <a:custGeom>
            <a:avLst/>
            <a:gdLst/>
            <a:ahLst/>
            <a:cxnLst/>
            <a:rect l="l" t="t" r="r" b="b"/>
            <a:pathLst>
              <a:path w="1082675" h="467360">
                <a:moveTo>
                  <a:pt x="955205" y="0"/>
                </a:moveTo>
                <a:lnTo>
                  <a:pt x="127266" y="0"/>
                </a:lnTo>
                <a:lnTo>
                  <a:pt x="93436" y="8339"/>
                </a:lnTo>
                <a:lnTo>
                  <a:pt x="63035" y="31877"/>
                </a:lnTo>
                <a:lnTo>
                  <a:pt x="37277" y="68389"/>
                </a:lnTo>
                <a:lnTo>
                  <a:pt x="17376" y="115654"/>
                </a:lnTo>
                <a:lnTo>
                  <a:pt x="4546" y="171450"/>
                </a:lnTo>
                <a:lnTo>
                  <a:pt x="0" y="233552"/>
                </a:lnTo>
                <a:lnTo>
                  <a:pt x="4546" y="295665"/>
                </a:lnTo>
                <a:lnTo>
                  <a:pt x="17376" y="351484"/>
                </a:lnTo>
                <a:lnTo>
                  <a:pt x="37277" y="398780"/>
                </a:lnTo>
                <a:lnTo>
                  <a:pt x="63035" y="435323"/>
                </a:lnTo>
                <a:lnTo>
                  <a:pt x="93436" y="458883"/>
                </a:lnTo>
                <a:lnTo>
                  <a:pt x="127266" y="467233"/>
                </a:lnTo>
                <a:lnTo>
                  <a:pt x="955205" y="467233"/>
                </a:lnTo>
                <a:lnTo>
                  <a:pt x="1019410" y="435323"/>
                </a:lnTo>
                <a:lnTo>
                  <a:pt x="1045168" y="398780"/>
                </a:lnTo>
                <a:lnTo>
                  <a:pt x="1065074" y="351484"/>
                </a:lnTo>
                <a:lnTo>
                  <a:pt x="1077910" y="295665"/>
                </a:lnTo>
                <a:lnTo>
                  <a:pt x="1082459" y="233552"/>
                </a:lnTo>
                <a:lnTo>
                  <a:pt x="1077910" y="171450"/>
                </a:lnTo>
                <a:lnTo>
                  <a:pt x="1065074" y="115654"/>
                </a:lnTo>
                <a:lnTo>
                  <a:pt x="1045168" y="68389"/>
                </a:lnTo>
                <a:lnTo>
                  <a:pt x="1019410" y="31877"/>
                </a:lnTo>
                <a:lnTo>
                  <a:pt x="989017" y="8339"/>
                </a:lnTo>
                <a:lnTo>
                  <a:pt x="95520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3669770" y="6027220"/>
            <a:ext cx="5243196" cy="455894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 smtClean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Другие программы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pic.onlinewebfonts.com/svg/img_6479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" y="2707954"/>
            <a:ext cx="538880" cy="5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Электрический заря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4" y="5282640"/>
            <a:ext cx="413264" cy="5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Номер заказа Клиент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0" y="2073129"/>
            <a:ext cx="530824" cy="5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Мусорный ба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" y="6017241"/>
            <a:ext cx="508588" cy="5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Без названи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" y="3336963"/>
            <a:ext cx="536272" cy="53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Яову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5" y="4621420"/>
            <a:ext cx="499329" cy="4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127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43956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молодежной политики в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1008192"/>
            <a:ext cx="4857784" cy="5678396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качественного образования, соответствующего требованиям инновационного развития экономики, современным потребностям общества и каждого гражданина, организация качественного отдыха и оздоровления детей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подростков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годы</a:t>
            </a:r>
          </a:p>
          <a:p>
            <a:pPr marL="0" indent="0"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pPr marL="88900" indent="0">
              <a:lnSpc>
                <a:spcPts val="15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Количество учреждений образования, всего: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0">
              <a:lnSpc>
                <a:spcPts val="15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30225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дошкольные учреждения-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marL="530225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-общеобразовательные учреждения-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-учреждения дополнительного образования-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530225" indent="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возраста-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050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30225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образовательных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учреждений-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14 500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932040" y="980728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10.11.2016 года № 5284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 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и молодежной политики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округа 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г.Бор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5693856" y="3041496"/>
            <a:ext cx="2720280" cy="1440160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224,4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01888811"/>
              </p:ext>
            </p:extLst>
          </p:nvPr>
        </p:nvGraphicFramePr>
        <p:xfrm>
          <a:off x="4902000" y="4509120"/>
          <a:ext cx="4143372" cy="230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bject 25"/>
          <p:cNvSpPr/>
          <p:nvPr/>
        </p:nvSpPr>
        <p:spPr>
          <a:xfrm>
            <a:off x="337357" y="4337437"/>
            <a:ext cx="416045" cy="435476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8"/>
                </a:lnTo>
                <a:lnTo>
                  <a:pt x="121011" y="21966"/>
                </a:lnTo>
                <a:lnTo>
                  <a:pt x="80904" y="47476"/>
                </a:lnTo>
                <a:lnTo>
                  <a:pt x="47454" y="80936"/>
                </a:lnTo>
                <a:lnTo>
                  <a:pt x="21955" y="121048"/>
                </a:lnTo>
                <a:lnTo>
                  <a:pt x="5704" y="166511"/>
                </a:lnTo>
                <a:lnTo>
                  <a:pt x="0" y="216026"/>
                </a:lnTo>
                <a:lnTo>
                  <a:pt x="5704" y="265542"/>
                </a:lnTo>
                <a:lnTo>
                  <a:pt x="21955" y="311005"/>
                </a:lnTo>
                <a:lnTo>
                  <a:pt x="47454" y="351117"/>
                </a:lnTo>
                <a:lnTo>
                  <a:pt x="80904" y="384577"/>
                </a:lnTo>
                <a:lnTo>
                  <a:pt x="121011" y="410087"/>
                </a:lnTo>
                <a:lnTo>
                  <a:pt x="166475" y="426345"/>
                </a:lnTo>
                <a:lnTo>
                  <a:pt x="216001" y="432053"/>
                </a:lnTo>
                <a:lnTo>
                  <a:pt x="265527" y="426345"/>
                </a:lnTo>
                <a:lnTo>
                  <a:pt x="310992" y="410087"/>
                </a:lnTo>
                <a:lnTo>
                  <a:pt x="351098" y="384577"/>
                </a:lnTo>
                <a:lnTo>
                  <a:pt x="384549" y="351117"/>
                </a:lnTo>
                <a:lnTo>
                  <a:pt x="410047" y="311005"/>
                </a:lnTo>
                <a:lnTo>
                  <a:pt x="426298" y="265542"/>
                </a:lnTo>
                <a:lnTo>
                  <a:pt x="432003" y="216026"/>
                </a:lnTo>
                <a:lnTo>
                  <a:pt x="426298" y="166511"/>
                </a:lnTo>
                <a:lnTo>
                  <a:pt x="410047" y="121048"/>
                </a:lnTo>
                <a:lnTo>
                  <a:pt x="384549" y="80936"/>
                </a:lnTo>
                <a:lnTo>
                  <a:pt x="351098" y="47476"/>
                </a:lnTo>
                <a:lnTo>
                  <a:pt x="310992" y="21966"/>
                </a:lnTo>
                <a:lnTo>
                  <a:pt x="265527" y="5708"/>
                </a:lnTo>
                <a:lnTo>
                  <a:pt x="216001" y="0"/>
                </a:lnTo>
                <a:close/>
              </a:path>
            </a:pathLst>
          </a:custGeom>
          <a:solidFill>
            <a:srgbClr val="3F6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6"/>
          <p:cNvSpPr/>
          <p:nvPr/>
        </p:nvSpPr>
        <p:spPr>
          <a:xfrm>
            <a:off x="374112" y="4385792"/>
            <a:ext cx="324002" cy="32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7"/>
          <p:cNvSpPr/>
          <p:nvPr/>
        </p:nvSpPr>
        <p:spPr>
          <a:xfrm>
            <a:off x="329163" y="5325092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8"/>
                </a:lnTo>
                <a:lnTo>
                  <a:pt x="121011" y="21966"/>
                </a:lnTo>
                <a:lnTo>
                  <a:pt x="80904" y="47476"/>
                </a:lnTo>
                <a:lnTo>
                  <a:pt x="47454" y="80936"/>
                </a:lnTo>
                <a:lnTo>
                  <a:pt x="21955" y="121048"/>
                </a:lnTo>
                <a:lnTo>
                  <a:pt x="5704" y="166511"/>
                </a:lnTo>
                <a:lnTo>
                  <a:pt x="0" y="216026"/>
                </a:lnTo>
                <a:lnTo>
                  <a:pt x="5704" y="265542"/>
                </a:lnTo>
                <a:lnTo>
                  <a:pt x="21955" y="311005"/>
                </a:lnTo>
                <a:lnTo>
                  <a:pt x="47454" y="351117"/>
                </a:lnTo>
                <a:lnTo>
                  <a:pt x="80904" y="384577"/>
                </a:lnTo>
                <a:lnTo>
                  <a:pt x="121011" y="410087"/>
                </a:lnTo>
                <a:lnTo>
                  <a:pt x="166475" y="426345"/>
                </a:lnTo>
                <a:lnTo>
                  <a:pt x="216001" y="432054"/>
                </a:lnTo>
                <a:lnTo>
                  <a:pt x="265527" y="426345"/>
                </a:lnTo>
                <a:lnTo>
                  <a:pt x="310992" y="410087"/>
                </a:lnTo>
                <a:lnTo>
                  <a:pt x="351098" y="384577"/>
                </a:lnTo>
                <a:lnTo>
                  <a:pt x="384549" y="351117"/>
                </a:lnTo>
                <a:lnTo>
                  <a:pt x="410047" y="311005"/>
                </a:lnTo>
                <a:lnTo>
                  <a:pt x="426298" y="265542"/>
                </a:lnTo>
                <a:lnTo>
                  <a:pt x="432003" y="216026"/>
                </a:lnTo>
                <a:lnTo>
                  <a:pt x="426298" y="166511"/>
                </a:lnTo>
                <a:lnTo>
                  <a:pt x="410047" y="121048"/>
                </a:lnTo>
                <a:lnTo>
                  <a:pt x="384549" y="80936"/>
                </a:lnTo>
                <a:lnTo>
                  <a:pt x="351098" y="47476"/>
                </a:lnTo>
                <a:lnTo>
                  <a:pt x="310992" y="21966"/>
                </a:lnTo>
                <a:lnTo>
                  <a:pt x="265527" y="5708"/>
                </a:lnTo>
                <a:lnTo>
                  <a:pt x="216001" y="0"/>
                </a:lnTo>
                <a:close/>
              </a:path>
            </a:pathLst>
          </a:custGeom>
          <a:solidFill>
            <a:srgbClr val="3F6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8"/>
          <p:cNvSpPr/>
          <p:nvPr/>
        </p:nvSpPr>
        <p:spPr>
          <a:xfrm>
            <a:off x="383116" y="5378797"/>
            <a:ext cx="305994" cy="316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9"/>
          <p:cNvSpPr/>
          <p:nvPr/>
        </p:nvSpPr>
        <p:spPr>
          <a:xfrm>
            <a:off x="345552" y="4829540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1"/>
                </a:lnTo>
                <a:lnTo>
                  <a:pt x="121011" y="21944"/>
                </a:lnTo>
                <a:lnTo>
                  <a:pt x="80904" y="47436"/>
                </a:lnTo>
                <a:lnTo>
                  <a:pt x="47454" y="80883"/>
                </a:lnTo>
                <a:lnTo>
                  <a:pt x="21955" y="120992"/>
                </a:lnTo>
                <a:lnTo>
                  <a:pt x="5704" y="166471"/>
                </a:lnTo>
                <a:lnTo>
                  <a:pt x="0" y="216026"/>
                </a:lnTo>
                <a:lnTo>
                  <a:pt x="5704" y="265542"/>
                </a:lnTo>
                <a:lnTo>
                  <a:pt x="21955" y="311005"/>
                </a:lnTo>
                <a:lnTo>
                  <a:pt x="47454" y="351117"/>
                </a:lnTo>
                <a:lnTo>
                  <a:pt x="80904" y="384577"/>
                </a:lnTo>
                <a:lnTo>
                  <a:pt x="121011" y="410087"/>
                </a:lnTo>
                <a:lnTo>
                  <a:pt x="166475" y="426345"/>
                </a:lnTo>
                <a:lnTo>
                  <a:pt x="216001" y="432053"/>
                </a:lnTo>
                <a:lnTo>
                  <a:pt x="265527" y="426345"/>
                </a:lnTo>
                <a:lnTo>
                  <a:pt x="310992" y="410087"/>
                </a:lnTo>
                <a:lnTo>
                  <a:pt x="351098" y="384577"/>
                </a:lnTo>
                <a:lnTo>
                  <a:pt x="384549" y="351117"/>
                </a:lnTo>
                <a:lnTo>
                  <a:pt x="410047" y="311005"/>
                </a:lnTo>
                <a:lnTo>
                  <a:pt x="426298" y="265542"/>
                </a:lnTo>
                <a:lnTo>
                  <a:pt x="432003" y="216026"/>
                </a:lnTo>
                <a:lnTo>
                  <a:pt x="426298" y="166471"/>
                </a:lnTo>
                <a:lnTo>
                  <a:pt x="410047" y="120992"/>
                </a:lnTo>
                <a:lnTo>
                  <a:pt x="384549" y="80883"/>
                </a:lnTo>
                <a:lnTo>
                  <a:pt x="351098" y="47436"/>
                </a:lnTo>
                <a:lnTo>
                  <a:pt x="310992" y="21944"/>
                </a:lnTo>
                <a:lnTo>
                  <a:pt x="265527" y="5701"/>
                </a:lnTo>
                <a:lnTo>
                  <a:pt x="216001" y="0"/>
                </a:lnTo>
                <a:close/>
              </a:path>
            </a:pathLst>
          </a:custGeom>
          <a:solidFill>
            <a:srgbClr val="3F6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0"/>
          <p:cNvSpPr/>
          <p:nvPr/>
        </p:nvSpPr>
        <p:spPr>
          <a:xfrm>
            <a:off x="409012" y="4864447"/>
            <a:ext cx="305993" cy="305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/>
          <p:cNvSpPr/>
          <p:nvPr/>
        </p:nvSpPr>
        <p:spPr>
          <a:xfrm>
            <a:off x="347720" y="5877272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4"/>
                </a:lnTo>
                <a:lnTo>
                  <a:pt x="121011" y="21953"/>
                </a:lnTo>
                <a:lnTo>
                  <a:pt x="80904" y="47450"/>
                </a:lnTo>
                <a:lnTo>
                  <a:pt x="47454" y="80899"/>
                </a:lnTo>
                <a:lnTo>
                  <a:pt x="21955" y="121005"/>
                </a:lnTo>
                <a:lnTo>
                  <a:pt x="5704" y="166471"/>
                </a:lnTo>
                <a:lnTo>
                  <a:pt x="0" y="216001"/>
                </a:lnTo>
                <a:lnTo>
                  <a:pt x="5704" y="265527"/>
                </a:lnTo>
                <a:lnTo>
                  <a:pt x="21955" y="310989"/>
                </a:lnTo>
                <a:lnTo>
                  <a:pt x="47454" y="351093"/>
                </a:lnTo>
                <a:lnTo>
                  <a:pt x="80904" y="384541"/>
                </a:lnTo>
                <a:lnTo>
                  <a:pt x="121011" y="410037"/>
                </a:lnTo>
                <a:lnTo>
                  <a:pt x="166475" y="426286"/>
                </a:lnTo>
                <a:lnTo>
                  <a:pt x="216001" y="431990"/>
                </a:lnTo>
                <a:lnTo>
                  <a:pt x="265527" y="426286"/>
                </a:lnTo>
                <a:lnTo>
                  <a:pt x="310992" y="410037"/>
                </a:lnTo>
                <a:lnTo>
                  <a:pt x="351098" y="384541"/>
                </a:lnTo>
                <a:lnTo>
                  <a:pt x="384549" y="351093"/>
                </a:lnTo>
                <a:lnTo>
                  <a:pt x="410047" y="310989"/>
                </a:lnTo>
                <a:lnTo>
                  <a:pt x="426298" y="265527"/>
                </a:lnTo>
                <a:lnTo>
                  <a:pt x="432003" y="216001"/>
                </a:lnTo>
                <a:lnTo>
                  <a:pt x="426298" y="166471"/>
                </a:lnTo>
                <a:lnTo>
                  <a:pt x="410047" y="121005"/>
                </a:lnTo>
                <a:lnTo>
                  <a:pt x="384549" y="80899"/>
                </a:lnTo>
                <a:lnTo>
                  <a:pt x="351098" y="47450"/>
                </a:lnTo>
                <a:lnTo>
                  <a:pt x="310992" y="21953"/>
                </a:lnTo>
                <a:lnTo>
                  <a:pt x="265527" y="5704"/>
                </a:lnTo>
                <a:lnTo>
                  <a:pt x="216001" y="0"/>
                </a:lnTo>
                <a:close/>
              </a:path>
            </a:pathLst>
          </a:custGeom>
          <a:solidFill>
            <a:srgbClr val="3F6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2"/>
          <p:cNvSpPr/>
          <p:nvPr/>
        </p:nvSpPr>
        <p:spPr>
          <a:xfrm>
            <a:off x="427021" y="5961364"/>
            <a:ext cx="287984" cy="264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28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020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06" y="1198097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Расходы на образование в расчете на 1 жителя рублей в год 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7447024" y="1711451"/>
            <a:ext cx="1332000" cy="1261542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2026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27 675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рубль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57200" y="1718123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2022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20 323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204656" y="1714729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3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20 323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952112" y="1714730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4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27 588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699568" y="1714728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2025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27 624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42908"/>
          </a:xfrm>
        </p:spPr>
        <p:txBody>
          <a:bodyPr/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молодежной политики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г.Бор»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545321" y="3466406"/>
            <a:ext cx="3672409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2 069,0 млн. 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marR="5080" algn="ctr">
              <a:lnSpc>
                <a:spcPct val="100000"/>
              </a:lnSpc>
              <a:spcBef>
                <a:spcPts val="365"/>
              </a:spcBef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исполнение переданных полномочий органов  местного самоуправления в  области  образования в  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в том числе:</a:t>
            </a: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муниципальных дошкольных</a:t>
            </a:r>
          </a:p>
          <a:p>
            <a:pPr algn="ctr">
              <a:lnSpc>
                <a:spcPct val="100000"/>
              </a:lnSpc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организациях</a:t>
            </a:r>
          </a:p>
          <a:p>
            <a:pPr algn="ctr">
              <a:lnSpc>
                <a:spcPct val="100000"/>
              </a:lnSpc>
            </a:pP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832,8 млн. 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муниципальных</a:t>
            </a:r>
          </a:p>
          <a:p>
            <a:pPr algn="ctr">
              <a:lnSpc>
                <a:spcPct val="100000"/>
              </a:lnSpc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общеобразовательных </a:t>
            </a:r>
            <a:r>
              <a:rPr lang="ru-RU" sz="1400" b="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организациях</a:t>
            </a:r>
          </a:p>
          <a:p>
            <a:pPr algn="ctr">
              <a:lnSpc>
                <a:spcPct val="100000"/>
              </a:lnSpc>
            </a:pPr>
            <a:r>
              <a:rPr lang="ru-RU" sz="1400" b="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1 236,2 </a:t>
            </a:r>
            <a:r>
              <a:rPr lang="ru-RU" sz="1400" kern="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kumimoji="0" lang="ru-RU" sz="1400" i="0" u="none" strike="noStrike" kern="0" cap="none" normalizeH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932440" y="3466406"/>
            <a:ext cx="3600000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lang="ru-RU" sz="16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786</a:t>
            </a:r>
            <a:r>
              <a:rPr lang="ru-RU" sz="160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,4 млн. </a:t>
            </a:r>
            <a:r>
              <a:rPr lang="ru-RU" sz="160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lnSpc>
                <a:spcPts val="1315"/>
              </a:lnSpc>
              <a:spcBef>
                <a:spcPts val="530"/>
              </a:spcBef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 предоставление в </a:t>
            </a:r>
            <a:r>
              <a:rPr lang="ru-RU" sz="1400" b="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году субсидий на выполнение муниципальных  заданий по оказанию муниципальных услуг  (выполнение работ) из средств местного </a:t>
            </a:r>
            <a:r>
              <a:rPr lang="ru-RU" sz="1400" b="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>
              <a:lnSpc>
                <a:spcPts val="1315"/>
              </a:lnSpc>
              <a:spcBef>
                <a:spcPts val="530"/>
              </a:spcBef>
            </a:pPr>
            <a:endParaRPr lang="ru-RU" sz="1400" b="0" kern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95"/>
              </a:lnSpc>
              <a:spcBef>
                <a:spcPts val="295"/>
              </a:spcBef>
            </a:pPr>
            <a:r>
              <a:rPr lang="ru-RU" sz="1600" b="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88  </a:t>
            </a:r>
            <a:r>
              <a:rPr lang="ru-RU" sz="1600" b="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>
              <a:lnSpc>
                <a:spcPts val="1595"/>
              </a:lnSpc>
            </a:pPr>
            <a:r>
              <a:rPr lang="ru-RU" sz="1600" b="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учреждений)</a:t>
            </a:r>
            <a:endParaRPr lang="ru-RU" sz="1600" b="0" kern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29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356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379512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2983"/>
            <a:ext cx="4615052" cy="5328592"/>
          </a:xfrm>
        </p:spPr>
      </p:pic>
      <p:sp>
        <p:nvSpPr>
          <p:cNvPr id="5" name="TextBox 4"/>
          <p:cNvSpPr txBox="1"/>
          <p:nvPr/>
        </p:nvSpPr>
        <p:spPr>
          <a:xfrm>
            <a:off x="4722556" y="1149397"/>
            <a:ext cx="4392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Городской округ город Бор имеет площадь 358,4 тыс. га, являясь вторым по величине муниципальным образованием Нижегородской области.</a:t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Расположен на левом берегу реки Волга. Граничит с городскими округами Нижний Новгород и Семеновский, Городецким, Воскресенским, </a:t>
            </a:r>
            <a:r>
              <a:rPr lang="ru-RU" sz="1600" b="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Лысковским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и </a:t>
            </a:r>
            <a:r>
              <a:rPr lang="ru-RU" sz="1600" b="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Кстовским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районами.</a:t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Численность постоянно проживающего населения – </a:t>
            </a:r>
            <a:r>
              <a:rPr lang="ru-RU" sz="1600" b="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117,8 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тыс. человек. В том числе, городское население – </a:t>
            </a:r>
            <a:r>
              <a:rPr lang="ru-RU" sz="1600" b="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77,6 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тыс. человек, сельское – </a:t>
            </a:r>
            <a:r>
              <a:rPr lang="ru-RU" sz="1600" b="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40,2  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тыс. человек.</a:t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Округ включает в себя город Бор и 300 сельских населённых пунктов.</a:t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Административный центр округа – город Бор – находится в 20 км. от областного центра.</a:t>
            </a: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84182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«Адресная инвестиционная программа капитальных вложений городского округа г.Бор»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3518" y="1008192"/>
            <a:ext cx="4042792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 инженерной инфраструктуры для обеспечения решения главной стратегической цели - повышение качества жизни населения городского округа город Бор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программы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программы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городского округа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788024" y="1008192"/>
            <a:ext cx="4042792" cy="537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07.11.2016 года № 5202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en-US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город Бор (МКУ «Борстройзаказчик»)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024416"/>
            <a:ext cx="2720280" cy="1340688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831,6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06700018"/>
              </p:ext>
            </p:extLst>
          </p:nvPr>
        </p:nvGraphicFramePr>
        <p:xfrm>
          <a:off x="4785169" y="4443119"/>
          <a:ext cx="4069508" cy="229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30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307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6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Строительство, реконструкция, проектно-изыскательские работы по объектам Адресной инвестиционной программы городского округа г.Бор в </a:t>
            </a:r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2024 </a:t>
            </a:r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году.</a:t>
            </a:r>
            <a:endParaRPr lang="ru-RU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70783"/>
              </p:ext>
            </p:extLst>
          </p:nvPr>
        </p:nvGraphicFramePr>
        <p:xfrm>
          <a:off x="215150" y="1357298"/>
          <a:ext cx="8785137" cy="507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6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Краткое описание расходов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Областной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Местный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806,7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401,1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353,8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51,9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гидротехнического сооружения в г. Бор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(длина причальной линии -98,74м, длина сооружения -126 м) Стоимость строительства, согласно положительного заключения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Госэкспертизы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составляет 71 169,9 в ценах IV 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2019 г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инженерной и дорожной инфраструктурой земельных участков, предназначенных для предоставления многодетным семьям на территории у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д.Оманово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городского округа г.Бор Нижегородской области </a:t>
                      </a:r>
                      <a:r>
                        <a:rPr lang="ru-RU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(дорожная инфраструктура)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2 этапа, протяженность улично-дорожной сети (1 этап) - 4 895 м 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пешеходной лестницы с пандусами и смотровыми площадками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(протяженность -22,1м)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Строительство пешеходной лестницы со смотровыми площадками 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(площадь застройки -505,17 м2)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Автомобильная дорога Тепличный комбинат-Ивонькино (ПИР)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Протяженность 1 500 м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Многоквартирный жилой дом в п.Керженец г.Бор (Краснослободский с/с)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СМР, проектная мощность -72 квартиры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43900" y="1071546"/>
            <a:ext cx="87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млн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.руб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31</a:t>
            </a:fld>
            <a:endParaRPr lang="ru-RU" alt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080266"/>
              </p:ext>
            </p:extLst>
          </p:nvPr>
        </p:nvGraphicFramePr>
        <p:xfrm>
          <a:off x="107504" y="404664"/>
          <a:ext cx="8928993" cy="6220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5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0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29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Краткое описание расходов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Областной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Местный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Обеспечение инженерной и дорожной инфраструктурой земельных участков, предназначенных для предоставления многодетным семьям на территории у 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д.Оманово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городского округа г.Бор Нижегородской области</a:t>
                      </a:r>
                      <a:r>
                        <a:rPr lang="ru-RU" sz="1100" b="1" i="0" u="sng" strike="noStrike" dirty="0">
                          <a:effectLst/>
                          <a:latin typeface="Times New Roman" panose="02020603050405020304" pitchFamily="18" charset="0"/>
                        </a:rPr>
                        <a:t> (инженерная инфраструктура)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Строительство 2 этап, протяженность сетей водоснабжения-3 605 м;</a:t>
                      </a:r>
                      <a:b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Протяженность самотечной канализации-6 200,5м, напорной - 720 м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121,6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Канализационные очистные сооружения 150м3/сут в п.Большеорловское Останкинского с/с г.о.г.Бор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(Производительность - 150 м3/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сут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S участка - 21 521 м2)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Наружные сети канализации 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пос.Октябрьский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Борского района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(протяженность -5,8 км, КНС с погружными насосами -3шт.)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Канализационные очистные сооружения производительностью 400 м3/сут п.Чистое Борское Редькинского с/с г.о.г.Бор, НО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Получено положительное заключение производительностью 400 м3/сут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Распределительный газопровод высокого и низкого давлений и газопроводы-вводы к жилым домам д.Тугарино , Ямновского с/с, г.о.г.Бор,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газопровода протяженность-8 463,9 с установкой ГРПШ, подключение 60 домов в рамках проекта (при условии включения в АИП Нижегородской области)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Наружная система водоотведения по адресу г.Бор, ул.Сосновая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области, диаметром 200 мм- 255 м, диаметром 75 мм- 115 м, производительностью КНС- 9м3/час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Наружная система водоотведения по адресу: г.Бор, ул.Ванеева, ул.Ленина, школа №3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, протяженностью 1467,34м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32</a:t>
            </a:fld>
            <a:endParaRPr lang="ru-RU" alt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362799"/>
              </p:ext>
            </p:extLst>
          </p:nvPr>
        </p:nvGraphicFramePr>
        <p:xfrm>
          <a:off x="323528" y="620688"/>
          <a:ext cx="8568954" cy="2735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8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84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1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Краткое описание расходов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Областной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Местный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Детский сад на 90 мест в гБор в районе с.Городищи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Запланирована оплата экспертизы проекта по строительству 2-этажного здания на 90 мест.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Детский сад на 240 мест, расположенный по адресу: ул.М.Горького, г.Бор, Нижегородской области 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ПИР, этажность здания -3, вместимость-240 мест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Школа на 1000 мест в центре г.Бор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завершение строительства начатого в 2023 году, общая площадь здания - 25 812,8 м2, строительный объем - 94 704,7 м3, этажность-3эт.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Дом культуры в с.Останкино городского округа г.Бор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области, этажность-1, вместимость- 100 человек.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33</a:t>
            </a:fld>
            <a:endParaRPr lang="ru-RU" alt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108283"/>
              </p:ext>
            </p:extLst>
          </p:nvPr>
        </p:nvGraphicFramePr>
        <p:xfrm>
          <a:off x="323528" y="3495869"/>
          <a:ext cx="3454400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231200556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sng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Примечание:</a:t>
                      </a:r>
                      <a:endParaRPr lang="ru-RU" sz="1200" b="0" i="0" u="sng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2228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-проектно-изыскательские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8274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СМР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-Строительно-монтажные работы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348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34</a:t>
            </a:fld>
            <a:endParaRPr lang="ru-RU" alt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93790" y="936863"/>
            <a:ext cx="8496944" cy="69193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пешеходной лестницы с пандусами и смотровыми площадками в г.Бор 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21282" y="1700808"/>
            <a:ext cx="4725888" cy="43969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расположится в г.Бор рядом со станцией канатной дороги «Борская», свяжет благоустраиваемую территорию станции с парковкой на 500 </a:t>
            </a:r>
            <a:r>
              <a:rPr lang="ru-RU" alt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машиномест</a:t>
            </a: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парковой зоной.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заключение государственной экспертизы № 52-1-1-3-012148-2020 от 14.04.2020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строительства – 35,9 млн. руб</a:t>
            </a:r>
            <a:r>
              <a:rPr lang="ru-RU" altLang="ru-RU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(в ценах 4 кв.2023)</a:t>
            </a:r>
            <a:endParaRPr lang="ru-RU" alt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 - 8 месяцев. 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лестницы – 22,1 м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Лифт для маломобильных групп населения всех категорий М1-М4 с грузоподъемностью до 1000кг.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Шахта лифта отапливаемая, остекленная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мостового перехода к лифту – 21,0 м.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Облицовка ступеней, пандусов и смотровых площадок - гранит </a:t>
            </a:r>
            <a:r>
              <a:rPr lang="ru-RU" altLang="ru-RU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термообработанный</a:t>
            </a:r>
            <a:endParaRPr lang="ru-RU" alt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перехода, пандуса и площадки  из  дорожной брусчатки толщиной 60мм, цвет светло-серый.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деревянных лавочек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Освещение: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светодиодных светильников торшерного типа,</a:t>
            </a:r>
          </a:p>
          <a:p>
            <a:pPr marL="0" indent="0" algn="just" eaLnBrk="1" hangingPunct="1">
              <a:buFontTx/>
              <a:buNone/>
            </a:pPr>
            <a:r>
              <a:rPr lang="ru-RU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светодиодных светильников, встроенных в лестничные ступени</a:t>
            </a: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51МК-2019- АР изм 6  для смет_Страница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5888" y="1464212"/>
            <a:ext cx="3996445" cy="2570089"/>
          </a:xfrm>
          <a:prstGeom prst="rect">
            <a:avLst/>
          </a:prstGeom>
        </p:spPr>
      </p:pic>
      <p:pic>
        <p:nvPicPr>
          <p:cNvPr id="6" name="Рисунок 5" descr="51МК-2019- АР изм4_Страница_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7170" y="4674385"/>
            <a:ext cx="4085020" cy="20777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3790" y="343206"/>
            <a:ext cx="8679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Характеристики наиболее значимых объектов Адресной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программы городского округа г.Бор в 2024 году</a:t>
            </a:r>
          </a:p>
        </p:txBody>
      </p:sp>
      <p:pic>
        <p:nvPicPr>
          <p:cNvPr id="8" name="Рисунок 7" descr="51МК-2019- АР изм 6  для смет_Страница_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05" y="3271080"/>
            <a:ext cx="18192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858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35</a:t>
            </a:fld>
            <a:endParaRPr lang="ru-RU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20" y="1556792"/>
            <a:ext cx="7344816" cy="513523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476456" cy="5235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инженерной и дорожной инфраструктурой земельных участков, предназначенных для предоставления многодетным семьям на территории у </a:t>
            </a:r>
            <a:r>
              <a:rPr lang="ru-RU" sz="2000" b="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д.Оманово</a:t>
            </a:r>
            <a:r>
              <a:rPr 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г.Бор Нижегородской области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45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36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404664"/>
            <a:ext cx="7086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Школа на 1000 мест в центре г.Бор Нижегородской области</a:t>
            </a:r>
          </a:p>
        </p:txBody>
      </p:sp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805001"/>
            <a:ext cx="88836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4" y="4077072"/>
            <a:ext cx="3996012" cy="220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3973022" cy="220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1735" y="1041981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</a:rPr>
              <a:t>Строительство началось в </a:t>
            </a:r>
            <a:r>
              <a:rPr lang="ru-RU" sz="1400" b="0" dirty="0">
                <a:solidFill>
                  <a:schemeClr val="bg2">
                    <a:lumMod val="75000"/>
                  </a:schemeClr>
                </a:solidFill>
              </a:rPr>
              <a:t>2023 году, общая площадь здания - 25 812,8 м2, строительный объем - 94 704,7 м3, этажность-3эт.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2909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76456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сферы жилищно-коммунального хозяйства городского округа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3518" y="1008192"/>
            <a:ext cx="4161666" cy="54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комфортной среды проживания и жизнедеятельности для человека, которая позволяет не только удовлетворять жилищные потребности, но и обеспечивает высокое качество жизни в целом. Создание условий сохранности объектов благоустройства, повышения качества услуг, снижение аварий в сфере ЖКХ, снижение износа объектов коммунальной инфраструктуры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программы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программы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население городского округа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685184" y="989936"/>
            <a:ext cx="424847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</a:t>
            </a: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.11.2016 года № 52</a:t>
            </a: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жилищно-коммунального хозяйства и благоустройства администрации городского округа г</a:t>
            </a: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140968"/>
            <a:ext cx="2720280" cy="1440160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369,7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98621976"/>
              </p:ext>
            </p:extLst>
          </p:nvPr>
        </p:nvGraphicFramePr>
        <p:xfrm>
          <a:off x="4458817" y="4581127"/>
          <a:ext cx="4417177" cy="2105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4146" name="Picture 2" descr="http://ggilipetsk.ru/wp-content/uploads/2018/12/%D0%91%D0%B5%D0%B7%D1%8B%D0%BC%D1%8F%D0%BD%D0%BD%D1%8B%D0%B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214818"/>
            <a:ext cx="2170054" cy="2083146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37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064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8578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Мероприятия муниципальной программы "Развитие сферы жилищно-коммунального хозяйства городского округа г.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Бор, млн.руб.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547967"/>
              </p:ext>
            </p:extLst>
          </p:nvPr>
        </p:nvGraphicFramePr>
        <p:xfrm>
          <a:off x="107504" y="1002028"/>
          <a:ext cx="8928991" cy="5642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объема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по программе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369,7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379,9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378,1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комфортных условий проживания граждан в многоквартирных домах, расположенных на территории городского округа город Бор", в том числе: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25,2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и ремонт жилых помещений, находящихся в муниципальной собственности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422,5 кв.м.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Годовые  взносы на капитальный ремонт за  помещения, находящиеся в муниципальной собственности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90,3 тыс.кв.м.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сносу аварийных многоквартирных жилых домов, признанных таковыми после 01.01.2012г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 тыс.кв.м.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"Поддержка предприятий жилищно-коммунального хозяйства городского округа город Бор", в том числе: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соответствие роста тарифов на ЖКХ предельному индексу изменения платы граждан за коммунальные услуги, установленному для городского округа г.Бор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указанием услуг по снабжению населения сжиженным газом из групповых газовых резервуарных установок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3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оказанием услуг по отоплению, содержанию и ремонту общего имущества МКД в части временно пустующих жилых помещений, находящихся в муниципальной собственности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3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оказанием услуг по содержанию и ремонту жилых помещений в общежитиях муниципального жилищного фонда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7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оказанием услуг населению по содержанию и ремонту лифтов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96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оказанием услуг населению по вывозу ЖБО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5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на финансовое обеспечение (возмещение) затрат на содержание муниципальных бань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12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затрат муниципальным предприятиям городского округа город Бор Нижегородской области сферы жилищно-коммунального хозяйства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15665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38</a:t>
            </a:fld>
            <a:endParaRPr lang="ru-RU" alt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740773"/>
              </p:ext>
            </p:extLst>
          </p:nvPr>
        </p:nvGraphicFramePr>
        <p:xfrm>
          <a:off x="179512" y="434021"/>
          <a:ext cx="8856986" cy="6412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3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объема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населения городского округа город Бор качественными услугами в сфере коммунального хозяйства", в том числе: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7,3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на возмещение затрат, связанных с проведением работ по капитальному ремонту, реконструкции и модернизации объектов коммунальной инфраструктуры, находящейся в муниципальной собственности, работ по ремонту выгребных ям, придомовых туалетов, отстойников с учетом инженерных коммуникаций, предназначенных для обслуживания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неканализированных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многоквартирных домов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1350 п.м. сетей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79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"Содержание и развитие объектов благоустройства городского округа город Бор", в том числе: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234,8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233,2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3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обеспечение деятельности подведомственных учреждений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учреждений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121,6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уличное освещение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999 км сетей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41,3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содержание и уборку территорий улиц, тротуаров, площадей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25,8 тыс.м3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32467"/>
                  </a:ext>
                </a:extLst>
              </a:tr>
              <a:tr h="1885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озеленение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661,4  тыс.м2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7,4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34171"/>
                  </a:ext>
                </a:extLst>
              </a:tr>
              <a:tr h="36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проведение капитального и текущего ремонта объектов благоустройства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ед.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7911"/>
                  </a:ext>
                </a:extLst>
              </a:tr>
              <a:tr h="1885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содержание кладбищ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ед.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969480"/>
                  </a:ext>
                </a:extLst>
              </a:tr>
              <a:tr h="781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прочие расходы по благоустройству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 185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благоустройства,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общественных пространств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58216"/>
                  </a:ext>
                </a:extLst>
              </a:tr>
              <a:tr h="72763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Осуществление отдельных государственных полномочий в области ветеринарии по предупреждению и ликвидации болезней животных, их лечению, защите населения от болезней, общих для человека и животных, в части регулирования численности безнадзорных животных за счет средств субвенции из областного бюджета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 ед.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12228"/>
                  </a:ext>
                </a:extLst>
              </a:tr>
              <a:tr h="1885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создание (обустройство) контейнерных площадок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68427"/>
                  </a:ext>
                </a:extLst>
              </a:tr>
              <a:tr h="36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направленные на содержание мест захоронений в рамках реализации проекта "Память поколений"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978,7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тыс.кв.м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325587"/>
                  </a:ext>
                </a:extLst>
              </a:tr>
              <a:tr h="2256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приобретение контейнеров и (или) бункеров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762522"/>
                  </a:ext>
                </a:extLst>
              </a:tr>
              <a:tr h="363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благоустройству сельских территорий (средства местного бюджета на софинансирование мероприятий)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объектов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124895"/>
                  </a:ext>
                </a:extLst>
              </a:tr>
              <a:tr h="2226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реализации муниципальной программы</a:t>
                      </a:r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6541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39</a:t>
            </a:fld>
            <a:endParaRPr lang="ru-RU" alt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79512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городского округа город Бор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12582"/>
            <a:ext cx="3168353" cy="2318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09" y="862408"/>
            <a:ext cx="3132748" cy="1994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944" y="4094513"/>
            <a:ext cx="3888432" cy="2641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3" y="2511171"/>
            <a:ext cx="3168353" cy="2024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429" y="2963420"/>
            <a:ext cx="2823313" cy="163941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0722" y="862408"/>
            <a:ext cx="3419510" cy="2291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476" y="4602829"/>
            <a:ext cx="1888467" cy="21421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8744" y="862407"/>
            <a:ext cx="3047223" cy="331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туризма в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7158" y="1008192"/>
            <a:ext cx="4572032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единого культурного пространства для обеспечения конституционного права граждан на свободу творчества, равный доступ к участию в культурной жизни и пользованию услугами учреждений культуры и искусства всех жителей городского округа г.  Бор, создание условий и возможностей для устойчивого развития туризма на территории городского округа г.Бор.</a:t>
            </a:r>
          </a:p>
          <a:p>
            <a:pPr marL="0" indent="0">
              <a:buNone/>
            </a:pP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программы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программы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учреждений культуры, всего: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-МАУК «Борские библиотеки» – 1 (объединяет 29 структурных подразделений);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-дома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15;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-музеи –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1;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образования-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учреждений культуры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городского округа г.Бор</a:t>
            </a:r>
          </a:p>
          <a:p>
            <a:pPr marL="0" indent="0">
              <a:lnSpc>
                <a:spcPts val="1600"/>
              </a:lnSpc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932040" y="980728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09.11.2016 года № 5238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и туризма администрации городского округа г. 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000425"/>
            <a:ext cx="2720280" cy="1361206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412,7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97343390"/>
              </p:ext>
            </p:extLst>
          </p:nvPr>
        </p:nvGraphicFramePr>
        <p:xfrm>
          <a:off x="4572000" y="4361631"/>
          <a:ext cx="4392488" cy="232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915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68" y="1015071"/>
            <a:ext cx="839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Как меняются расходы на культуру и туризм в расчете на одного жителя городского округа г.Бор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7354800" y="1725400"/>
            <a:ext cx="1332000" cy="1261542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2026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3 266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рубля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23528" y="1725401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2022 </a:t>
            </a: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2 557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028633" y="1725400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2023 </a:t>
            </a: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2 823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778188" y="1725400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2024 </a:t>
            </a:r>
          </a:p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3 531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527743" y="1725400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2025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3 236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14282" y="3143248"/>
            <a:ext cx="3672409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мероприятий 2 355 с количеством участников более 325 315 человек.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-Количество клубных формирований 296 с участием не менее  6 000 человек.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-Количество обучающихся в учреждениях дополнительного образования – 1 296 человек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286380" y="3143248"/>
            <a:ext cx="3600000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350,1 млн.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spcBef>
                <a:spcPts val="0"/>
              </a:spcBef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предоставление в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субсидий на выполнение муниципальных  заданий по оказанию муниципальных услуг  (выполнение работ) из средств местного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>
              <a:spcBef>
                <a:spcPts val="0"/>
              </a:spcBef>
            </a:pP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(21  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</a:t>
            </a:r>
            <a:endParaRPr lang="ru-RU" sz="18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туризма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9026" name="Picture 2" descr="http://afisha.hutor.ru/upload/place/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143380"/>
            <a:ext cx="1143008" cy="1143872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41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46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физической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3518" y="1008192"/>
            <a:ext cx="4477110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возможность гражданам систематически заниматься физической культурой и спортом; повышение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мотивации граждан к регулярным занятиям физической культурой и спортом и ведению здорового образа жизни , обеспечение условий для повышения качества услуг, предоставляемых в области физической культуры и спорта.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учреждений спорта, всего: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marL="0" indent="0">
              <a:lnSpc>
                <a:spcPts val="1600"/>
              </a:lnSpc>
              <a:buFontTx/>
              <a:buChar char="-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комплексы-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-спортивно-оздоровительные комплексы -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-спортивные школы -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-спортивные школы олимпийского резерва-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учреждений спорта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городского округа г.Бор</a:t>
            </a:r>
          </a:p>
          <a:p>
            <a:pPr marL="0" indent="0">
              <a:lnSpc>
                <a:spcPts val="1600"/>
              </a:lnSpc>
              <a:buNone/>
            </a:pPr>
            <a:endParaRPr lang="ru-RU" sz="1600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932040" y="980728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09.11.2016 года № 5244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 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спорта администрации городского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округа город Бор</a:t>
            </a:r>
            <a:endParaRPr lang="ru-RU" sz="1400" b="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028686"/>
            <a:ext cx="2720280" cy="1359612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223,5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0058031"/>
              </p:ext>
            </p:extLst>
          </p:nvPr>
        </p:nvGraphicFramePr>
        <p:xfrm>
          <a:off x="5000628" y="4388299"/>
          <a:ext cx="4104456" cy="2281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821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cks-pomary.mari-el.muzkult.ru/media/2018/08/27/1232398078/image_image_45713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342" y="4000504"/>
            <a:ext cx="1286980" cy="13255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6368" y="1015071"/>
            <a:ext cx="839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Как меняются расходы на физическую культуру и спорт в расчете на одного жителя городского округа г.Бор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7200663" y="1655333"/>
            <a:ext cx="1332000" cy="1261542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2026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1 918</a:t>
            </a:r>
          </a:p>
          <a:p>
            <a:pPr algn="ctr"/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рублей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82442" y="1679572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2022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1 670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521988" y="1658026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2025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286380" y="3286124"/>
            <a:ext cx="3600000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ru-RU" sz="1800" kern="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206,9 млн. </a:t>
            </a:r>
            <a:r>
              <a:rPr lang="ru-RU" sz="1800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spcBef>
                <a:spcPts val="0"/>
              </a:spcBef>
            </a:pPr>
            <a:r>
              <a:rPr lang="ru-RU" sz="1400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предоставление в </a:t>
            </a:r>
            <a:r>
              <a:rPr lang="ru-RU" sz="1400" kern="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400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субсидий на выполнение муниципальных  заданий по оказанию муниципальных услуг  (выполнение работ) из средств местного </a:t>
            </a:r>
            <a:r>
              <a:rPr lang="ru-RU" sz="1400" kern="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>
              <a:spcBef>
                <a:spcPts val="0"/>
              </a:spcBef>
            </a:pPr>
            <a:endParaRPr lang="ru-RU" sz="1400" kern="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(7  муниципальных</a:t>
            </a:r>
          </a:p>
          <a:p>
            <a:pPr algn="ctr">
              <a:spcBef>
                <a:spcPts val="0"/>
              </a:spcBef>
            </a:pPr>
            <a:r>
              <a:rPr lang="ru-RU" sz="1800" kern="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учреждений)</a:t>
            </a:r>
            <a:endParaRPr lang="ru-RU" sz="1800" kern="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физической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г.Бор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164638" y="1679572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2023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од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843313" y="1661402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2024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од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85720" y="3286124"/>
            <a:ext cx="3672409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физкультурно-массовых мероприятий не менее 500 с плановым охватом 7 000 человек.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-Количество регулярно занимающихся в спортивных учреждениях – 2 107 человек.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-Количество тестов комплекса ГТО – 117 мероприятий.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43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«Содержание и развитие дорожного хозяйства городского округа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3518" y="1008192"/>
            <a:ext cx="4552538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Улучшение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качества жизни граждан и обеспечение условий их комфортного проживания, повышение гарантий их законных прав на безопасные условия движения на дорогах городского округа; 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развитие транспортной инфраструктуры, проведение мероприятий по улучшению технического состояния дорожной сети, пешеходных зон, дворовых территорий многоквартирных домов   городского округа г.Бор;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эффективности и безопасности функционирования автомобильных дорог городского округа г.Бор, предупреждение дорожно-транспортных происшествий, сокращение смертности от дорожно-транспортных происшествий.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городского округа г.Бор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932040" y="980728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08.11.2016 года № 5215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жилищно-коммунального хозяйства и благоустройства администрации городского округа г</a:t>
            </a: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212976"/>
            <a:ext cx="2720280" cy="1368152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183,7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57555828"/>
              </p:ext>
            </p:extLst>
          </p:nvPr>
        </p:nvGraphicFramePr>
        <p:xfrm>
          <a:off x="4644008" y="4581127"/>
          <a:ext cx="4176464" cy="208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216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696" y="316245"/>
            <a:ext cx="9144000" cy="68578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Мероприятия муниципальной программы "Содержание и развитие дорожного хозяйства городского округа г. Бор",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67164"/>
              </p:ext>
            </p:extLst>
          </p:nvPr>
        </p:nvGraphicFramePr>
        <p:xfrm>
          <a:off x="113200" y="1017230"/>
          <a:ext cx="8928991" cy="5727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87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объема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3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по программе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183,7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182,0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183,8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"Содержание дорог общего пользования, тротуаров", в том числе: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52,2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52,2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содержание дорог общего пользования, тротуаров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содержание, очистка дорог и тротуаров, текущие ремонтные работы, восстановление дорожной разметки, покраска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п.м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бортовых камней, обслуживание светофоров и дорожных знаков на дорогах протяженностью 376,8 км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24,9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содержание дорог общего пользования, тротуаров за счет средств муниципального дорожного фонда городского округа город Бор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34,1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36,6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78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"Ремонт дорог общего пользования, тротуаров и дворовых территорий", в том числе: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тыс.кв.м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дорог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ремонт дорог общего пользования, тротуаров и дворовых территорий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47,2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ремонту дорог общего пользования, тротуаров и дворовых территорий в рамках реализации проекта инициативного бюджетирования "Вам решать!"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23,9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32467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капитальному ремонту и ремонту автомобильных дорог общего пользования местного значения в рамках реализации государственной программы "Развитие транспортной системы Нижегородской области" (средства местного бюджета на софинансирование мероприятий)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34171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ремонту дорог на территории городского округа г.Бор, основанных на инициативах граждан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7911"/>
                  </a:ext>
                </a:extLst>
              </a:tr>
              <a:tr h="30516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"Безопасность дорожного движения в городском округе г.Бор "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96948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реализации муниципальной программы"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39,6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39,2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39,6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58216"/>
                  </a:ext>
                </a:extLst>
              </a:tr>
              <a:tr h="2026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обеспечение деятельности подведомственных учреждений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67,9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шт.ед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12228"/>
                  </a:ext>
                </a:extLst>
              </a:tr>
              <a:tr h="180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обеспечение деятельности подведомственных учреждений, за счет средств муниципального дорожного фонда городского округа город Бор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37,1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06900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31338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AE1CC3-33E6-44F1-BD5B-7C00E6675EEE}"/>
              </a:ext>
            </a:extLst>
          </p:cNvPr>
          <p:cNvSpPr/>
          <p:nvPr/>
        </p:nvSpPr>
        <p:spPr bwMode="auto">
          <a:xfrm>
            <a:off x="1115616" y="476672"/>
            <a:ext cx="7200800" cy="914400"/>
          </a:xfrm>
          <a:prstGeom prst="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На территории городского округа г.Бор успешно реализуются и будут продолжаться два направления мероприятий по ремонту дорог, основанных на инициативах граждан.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43D65D71-6AA0-42A3-A109-4A327684AE5B}"/>
              </a:ext>
            </a:extLst>
          </p:cNvPr>
          <p:cNvSpPr/>
          <p:nvPr/>
        </p:nvSpPr>
        <p:spPr bwMode="auto">
          <a:xfrm>
            <a:off x="1907704" y="1391072"/>
            <a:ext cx="484632" cy="525760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5179B626-B6AE-4997-9402-BC00BF9FB9C6}"/>
              </a:ext>
            </a:extLst>
          </p:cNvPr>
          <p:cNvSpPr/>
          <p:nvPr/>
        </p:nvSpPr>
        <p:spPr bwMode="auto">
          <a:xfrm>
            <a:off x="6509350" y="1400382"/>
            <a:ext cx="484632" cy="525760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A4E286F-72A2-47A9-B04C-A6014F4E7731}"/>
              </a:ext>
            </a:extLst>
          </p:cNvPr>
          <p:cNvSpPr/>
          <p:nvPr/>
        </p:nvSpPr>
        <p:spPr bwMode="auto">
          <a:xfrm>
            <a:off x="107504" y="1926142"/>
            <a:ext cx="4248472" cy="2006914"/>
          </a:xfrm>
          <a:prstGeom prst="round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1. Мероприятия, прошедшие конкурсный отбор в соответствии с порядком, утвержденным Постановлением Правительства Нижегородской области от 22.12.2017 №945 "О реализации на территории Нижегородской области проекта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инициативного бюджетирования «Вам решать!»"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B43828B-0F7A-48CF-86D0-BFD9C69B8521}"/>
              </a:ext>
            </a:extLst>
          </p:cNvPr>
          <p:cNvSpPr/>
          <p:nvPr/>
        </p:nvSpPr>
        <p:spPr bwMode="auto">
          <a:xfrm>
            <a:off x="4627430" y="1931368"/>
            <a:ext cx="4248472" cy="2001687"/>
          </a:xfrm>
          <a:prstGeom prst="round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2. Мероприятия по ремонту дорог, прошедших отбор в соответствии с Положением о порядке и условиях софинансирования мероприятий по проведению ремонта дорог на территории городского округа г.Бор, основанных на инициативах граждан, утвержденным постановлением администрации городского округа г.Бор от 17.11.2016 № 5421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BAF2AB9-43F7-4157-83AD-4314A164EE15}"/>
              </a:ext>
            </a:extLst>
          </p:cNvPr>
          <p:cNvSpPr/>
          <p:nvPr/>
        </p:nvSpPr>
        <p:spPr bwMode="auto">
          <a:xfrm>
            <a:off x="107504" y="4365104"/>
            <a:ext cx="4248472" cy="576064"/>
          </a:xfrm>
          <a:prstGeom prst="round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вида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r>
              <a:rPr lang="ru-RU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из четырех источников: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B047AD23-38B3-4D4F-832A-1DF810A92D09}"/>
              </a:ext>
            </a:extLst>
          </p:cNvPr>
          <p:cNvSpPr/>
          <p:nvPr/>
        </p:nvSpPr>
        <p:spPr bwMode="auto">
          <a:xfrm>
            <a:off x="1989424" y="3942366"/>
            <a:ext cx="484632" cy="42273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223A567-AB06-451E-8DAA-EDDE8BA7BB8A}"/>
              </a:ext>
            </a:extLst>
          </p:cNvPr>
          <p:cNvCxnSpPr/>
          <p:nvPr/>
        </p:nvCxnSpPr>
        <p:spPr bwMode="auto">
          <a:xfrm>
            <a:off x="2771800" y="5373216"/>
            <a:ext cx="914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triangle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ECB8A80F-C2AE-48E5-AE68-39738EB704B4}"/>
              </a:ext>
            </a:extLst>
          </p:cNvPr>
          <p:cNvSpPr/>
          <p:nvPr/>
        </p:nvSpPr>
        <p:spPr bwMode="auto">
          <a:xfrm>
            <a:off x="503548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0C9C2133-8DC7-43ED-BB14-7A5C7FD1EB8E}"/>
              </a:ext>
            </a:extLst>
          </p:cNvPr>
          <p:cNvSpPr/>
          <p:nvPr/>
        </p:nvSpPr>
        <p:spPr bwMode="auto">
          <a:xfrm>
            <a:off x="1547664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EDC8323D-D7DF-4450-8AAE-F54CEBB2B03A}"/>
              </a:ext>
            </a:extLst>
          </p:cNvPr>
          <p:cNvSpPr/>
          <p:nvPr/>
        </p:nvSpPr>
        <p:spPr bwMode="auto">
          <a:xfrm>
            <a:off x="2526559" y="4952637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46BE0CF-D8BC-437D-BB35-8E187F0F3A89}"/>
              </a:ext>
            </a:extLst>
          </p:cNvPr>
          <p:cNvSpPr/>
          <p:nvPr/>
        </p:nvSpPr>
        <p:spPr bwMode="auto">
          <a:xfrm>
            <a:off x="3534671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05899C9-FC89-48F4-A8A3-BB206618B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592624"/>
              </p:ext>
            </p:extLst>
          </p:nvPr>
        </p:nvGraphicFramePr>
        <p:xfrm>
          <a:off x="181000" y="5383977"/>
          <a:ext cx="4174976" cy="1116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632">
                  <a:extLst>
                    <a:ext uri="{9D8B030D-6E8A-4147-A177-3AD203B41FA5}">
                      <a16:colId xmlns:a16="http://schemas.microsoft.com/office/drawing/2014/main" val="194457699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18993002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3278420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235671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областного бюджета 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населения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спонсоров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52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на один проект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наличии таковых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57190"/>
                  </a:ext>
                </a:extLst>
              </a:tr>
            </a:tbl>
          </a:graphicData>
        </a:graphic>
      </p:graphicFrame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CFAB053-2D03-41D5-9FFF-F239300C9F5F}"/>
              </a:ext>
            </a:extLst>
          </p:cNvPr>
          <p:cNvSpPr/>
          <p:nvPr/>
        </p:nvSpPr>
        <p:spPr bwMode="auto">
          <a:xfrm>
            <a:off x="4678524" y="4365104"/>
            <a:ext cx="4248472" cy="576064"/>
          </a:xfrm>
          <a:prstGeom prst="round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вида мероприятий осуществляется из трех источников: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08135624-E9CD-4C79-B6A7-96A8AB94D983}"/>
              </a:ext>
            </a:extLst>
          </p:cNvPr>
          <p:cNvSpPr/>
          <p:nvPr/>
        </p:nvSpPr>
        <p:spPr bwMode="auto">
          <a:xfrm>
            <a:off x="6560444" y="3942366"/>
            <a:ext cx="484632" cy="42273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905A0BE-2BFC-41D1-9B40-646B8D94F706}"/>
              </a:ext>
            </a:extLst>
          </p:cNvPr>
          <p:cNvCxnSpPr/>
          <p:nvPr/>
        </p:nvCxnSpPr>
        <p:spPr bwMode="auto">
          <a:xfrm>
            <a:off x="7342820" y="5373216"/>
            <a:ext cx="914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triangle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DBED3468-8552-42A6-99A1-37836D087FA0}"/>
              </a:ext>
            </a:extLst>
          </p:cNvPr>
          <p:cNvSpPr/>
          <p:nvPr/>
        </p:nvSpPr>
        <p:spPr bwMode="auto">
          <a:xfrm>
            <a:off x="5626968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562F6BD7-EE1C-4DE4-9EE1-3419C3CE9F02}"/>
              </a:ext>
            </a:extLst>
          </p:cNvPr>
          <p:cNvSpPr/>
          <p:nvPr/>
        </p:nvSpPr>
        <p:spPr bwMode="auto">
          <a:xfrm>
            <a:off x="7097579" y="4952637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3452106E-D0E4-4F60-BC65-E22FAB4BFE2D}"/>
              </a:ext>
            </a:extLst>
          </p:cNvPr>
          <p:cNvSpPr/>
          <p:nvPr/>
        </p:nvSpPr>
        <p:spPr bwMode="auto">
          <a:xfrm>
            <a:off x="8105691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55776BD1-5018-453F-93D8-6CAB78E36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7598"/>
              </p:ext>
            </p:extLst>
          </p:nvPr>
        </p:nvGraphicFramePr>
        <p:xfrm>
          <a:off x="4788026" y="5394738"/>
          <a:ext cx="3805222" cy="1036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8">
                  <a:extLst>
                    <a:ext uri="{9D8B030D-6E8A-4147-A177-3AD203B41FA5}">
                      <a16:colId xmlns:a16="http://schemas.microsoft.com/office/drawing/2014/main" val="318993002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132784208"/>
                    </a:ext>
                  </a:extLst>
                </a:gridCol>
                <a:gridCol w="996912">
                  <a:extLst>
                    <a:ext uri="{9D8B030D-6E8A-4147-A177-3AD203B41FA5}">
                      <a16:colId xmlns:a16="http://schemas.microsoft.com/office/drawing/2014/main" val="4235671351"/>
                    </a:ext>
                  </a:extLst>
                </a:gridCol>
              </a:tblGrid>
              <a:tr h="478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населения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спонсоров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52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70 до 80% ( в зависимости от общей стоимости объекта)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20% 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наличии таковых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5719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46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497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536" y="548680"/>
            <a:ext cx="4143404" cy="6072230"/>
          </a:xfrm>
          <a:ln w="38100">
            <a:solidFill>
              <a:srgbClr val="6192BF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15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мероприятий по программе 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инициативного </a:t>
            </a:r>
            <a:r>
              <a:rPr lang="ru-RU" sz="15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бюджетирования</a:t>
            </a:r>
          </a:p>
          <a:p>
            <a:pPr marL="0" indent="0" algn="ctr">
              <a:buNone/>
            </a:pPr>
            <a:r>
              <a:rPr lang="ru-RU" sz="15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«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Вам решать!»</a:t>
            </a:r>
            <a:endParaRPr lang="ru-RU" sz="15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39488154"/>
              </p:ext>
            </p:extLst>
          </p:nvPr>
        </p:nvGraphicFramePr>
        <p:xfrm>
          <a:off x="642910" y="3857628"/>
          <a:ext cx="3500462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968194"/>
              </p:ext>
            </p:extLst>
          </p:nvPr>
        </p:nvGraphicFramePr>
        <p:xfrm>
          <a:off x="571472" y="1142984"/>
          <a:ext cx="3500462" cy="2671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Текст 2"/>
          <p:cNvSpPr txBox="1">
            <a:spLocks/>
          </p:cNvSpPr>
          <p:nvPr/>
        </p:nvSpPr>
        <p:spPr bwMode="auto">
          <a:xfrm>
            <a:off x="4714876" y="540072"/>
            <a:ext cx="4143404" cy="6072230"/>
          </a:xfrm>
          <a:prstGeom prst="rect">
            <a:avLst/>
          </a:prstGeom>
          <a:noFill/>
          <a:ln w="38100">
            <a:solidFill>
              <a:srgbClr val="6192B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Финансирование по мероприятиям основанных на инициативах граждан</a:t>
            </a:r>
            <a:endParaRPr kumimoji="0" lang="ru-RU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7549073"/>
              </p:ext>
            </p:extLst>
          </p:nvPr>
        </p:nvGraphicFramePr>
        <p:xfrm>
          <a:off x="4857752" y="1628800"/>
          <a:ext cx="3857652" cy="421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47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48</a:t>
            </a:fld>
            <a:endParaRPr lang="ru-RU" alt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34224"/>
              </p:ext>
            </p:extLst>
          </p:nvPr>
        </p:nvGraphicFramePr>
        <p:xfrm>
          <a:off x="166465" y="1052736"/>
          <a:ext cx="8856985" cy="555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9">
                  <a:extLst>
                    <a:ext uri="{9D8B030D-6E8A-4147-A177-3AD203B41FA5}">
                      <a16:colId xmlns:a16="http://schemas.microsoft.com/office/drawing/2014/main" val="483449668"/>
                    </a:ext>
                  </a:extLst>
                </a:gridCol>
                <a:gridCol w="1188226">
                  <a:extLst>
                    <a:ext uri="{9D8B030D-6E8A-4147-A177-3AD203B41FA5}">
                      <a16:colId xmlns:a16="http://schemas.microsoft.com/office/drawing/2014/main" val="740653514"/>
                    </a:ext>
                  </a:extLst>
                </a:gridCol>
                <a:gridCol w="4384000">
                  <a:extLst>
                    <a:ext uri="{9D8B030D-6E8A-4147-A177-3AD203B41FA5}">
                      <a16:colId xmlns:a16="http://schemas.microsoft.com/office/drawing/2014/main" val="2483688629"/>
                    </a:ext>
                  </a:extLst>
                </a:gridCol>
                <a:gridCol w="499991">
                  <a:extLst>
                    <a:ext uri="{9D8B030D-6E8A-4147-A177-3AD203B41FA5}">
                      <a16:colId xmlns:a16="http://schemas.microsoft.com/office/drawing/2014/main" val="3602576616"/>
                    </a:ext>
                  </a:extLst>
                </a:gridCol>
                <a:gridCol w="792093">
                  <a:extLst>
                    <a:ext uri="{9D8B030D-6E8A-4147-A177-3AD203B41FA5}">
                      <a16:colId xmlns:a16="http://schemas.microsoft.com/office/drawing/2014/main" val="1886202085"/>
                    </a:ext>
                  </a:extLst>
                </a:gridCol>
                <a:gridCol w="703499">
                  <a:extLst>
                    <a:ext uri="{9D8B030D-6E8A-4147-A177-3AD203B41FA5}">
                      <a16:colId xmlns:a16="http://schemas.microsoft.com/office/drawing/2014/main" val="1309475297"/>
                    </a:ext>
                  </a:extLst>
                </a:gridCol>
                <a:gridCol w="857127">
                  <a:extLst>
                    <a:ext uri="{9D8B030D-6E8A-4147-A177-3AD203B41FA5}">
                      <a16:colId xmlns:a16="http://schemas.microsoft.com/office/drawing/2014/main" val="673695271"/>
                    </a:ext>
                  </a:extLst>
                </a:gridCol>
              </a:tblGrid>
              <a:tr h="3015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Местонахождение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Перечень объектов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Население (+спонсоры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78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22875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г.Бор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г.Бор, Жилой район «Тесовая», ул.8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27642"/>
                  </a:ext>
                </a:extLst>
              </a:tr>
              <a:tr h="34860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г.Бор, ул.Вербная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64443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г.Бор, ул. Новополевая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7085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г. Бор, жилой район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Пичугино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ул. 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1784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г. Бор, ул. Юрасовская участок от д. 47 до д. 79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79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г. Бор, жилой район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Боталово-2, ул. Бугровых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12243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г. Бор, п.Неклюдово, ул. Харчева от д.4 до д.20; Выполнение работ по ремонту уличного освещения по адресу: г.Бор, п.Неклюдово, ул. Харчева от д.4 до д.20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34120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г. Бор, п. Неклюдово, ул. Строителей от м-на Продукты до д.25 и ул. Березовская от д.1 до д.15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6398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приобретению и установке спортивных элементов в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п.Неклюдово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ул.Чапаева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(парковая зона)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839601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 по адресу: г.Бор, п.Октябрьский по  ул.Западная  и  ул.Депутатская 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6701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детской площадки с установкой игровых и спортивных элементов с резиновым покрытием и МАФ по адресу: г. Бор, ул.Фигнер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226880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замене брусчатки по адресу: г.Бор, ул.Луначарского, д.106 (ЦВР "Алиса").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95315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городской округ г. Бор, п. Большое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Пикино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ул. Лесная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0115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879" y="359127"/>
            <a:ext cx="862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Перечень проектов инициативного бюджетирования "Вам решать!" для участия в отборе в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2024 году, млн.руб.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34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49</a:t>
            </a:fld>
            <a:endParaRPr lang="ru-RU" alt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906417"/>
              </p:ext>
            </p:extLst>
          </p:nvPr>
        </p:nvGraphicFramePr>
        <p:xfrm>
          <a:off x="107504" y="548680"/>
          <a:ext cx="8928994" cy="6143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62">
                  <a:extLst>
                    <a:ext uri="{9D8B030D-6E8A-4147-A177-3AD203B41FA5}">
                      <a16:colId xmlns:a16="http://schemas.microsoft.com/office/drawing/2014/main" val="483449668"/>
                    </a:ext>
                  </a:extLst>
                </a:gridCol>
                <a:gridCol w="1292631">
                  <a:extLst>
                    <a:ext uri="{9D8B030D-6E8A-4147-A177-3AD203B41FA5}">
                      <a16:colId xmlns:a16="http://schemas.microsoft.com/office/drawing/2014/main" val="740653514"/>
                    </a:ext>
                  </a:extLst>
                </a:gridCol>
                <a:gridCol w="4324897">
                  <a:extLst>
                    <a:ext uri="{9D8B030D-6E8A-4147-A177-3AD203B41FA5}">
                      <a16:colId xmlns:a16="http://schemas.microsoft.com/office/drawing/2014/main" val="248368862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602576616"/>
                    </a:ext>
                  </a:extLst>
                </a:gridCol>
                <a:gridCol w="798533">
                  <a:extLst>
                    <a:ext uri="{9D8B030D-6E8A-4147-A177-3AD203B41FA5}">
                      <a16:colId xmlns:a16="http://schemas.microsoft.com/office/drawing/2014/main" val="1886202085"/>
                    </a:ext>
                  </a:extLst>
                </a:gridCol>
                <a:gridCol w="709219">
                  <a:extLst>
                    <a:ext uri="{9D8B030D-6E8A-4147-A177-3AD203B41FA5}">
                      <a16:colId xmlns:a16="http://schemas.microsoft.com/office/drawing/2014/main" val="130947529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673695271"/>
                    </a:ext>
                  </a:extLst>
                </a:gridCol>
              </a:tblGrid>
              <a:tr h="3015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Местонахождение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Перечень объектов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Население (+спонсоры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78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г.Бор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тротуара по адресу: г. Бор, п.Большое Пикино  (на участке от ул. Солнечная до ул. Кооперативная д.№2); Выполнение работ по ремонту уличного освещения по адресу: г. Бор, п.Большое Пикино  (на участке от ул. Солнечная до ул. Кооперативная д.№2)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22875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Кантауровский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подъездной дороги к д. Тюрино (Кантауровский с/с)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27642"/>
                  </a:ext>
                </a:extLst>
              </a:tr>
              <a:tr h="34860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подъездной дороги к деревне  и дороги внутри деревни Подкопайки (Кантауровский с/с)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64443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подъездной дороги к деревне и дороги внутри деревни Лебяжье (Кантауровский с/с)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7085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подъездной дороги к деревне и дороги внутри деревни  Узлово (Кантауровский с/с)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1784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в с. Кантаурово от. ул. Кооперативная до 5-я Луговая (Кантауровский с/с)  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79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спортивной площадки в сквере Победы  с. Кантаурово (Кантауровский с/с)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12243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детской площадки  в д. Рекшино (Кантауровский с/с)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34120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детской площадки  в д. Линдо-Пустынь (Кантауровский с/с)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6398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Краснослобод-ский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ТО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д. Ивонькино от д. 45 до ж.р. Баталово-4 Краснослободского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839601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д. Кольцово от д. 28 до д. 42А Краснослободского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6701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д. Мякотинское от д. 1Г до д. 101 Краснослободского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226880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д.Кольцово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автодороги  Бор-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Развилье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-Филипповское –Уткино до д.112А, 118, 125Г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Краснослободского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95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696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21" y="260648"/>
            <a:ext cx="8229600" cy="576064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323528" y="1108751"/>
            <a:ext cx="2344279" cy="5184576"/>
          </a:xfrm>
          <a:prstGeom prst="roundRect">
            <a:avLst/>
          </a:prstGeom>
          <a:solidFill>
            <a:srgbClr val="C3D5E7"/>
          </a:solidFill>
          <a:ln w="28575">
            <a:solidFill>
              <a:srgbClr val="79A3C9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БЮДЖЕТ</a:t>
            </a:r>
          </a:p>
          <a:p>
            <a:pPr algn="ctr"/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форма </a:t>
            </a:r>
            <a:r>
              <a:rPr lang="ru-RU" sz="2000" b="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 bwMode="auto">
          <a:xfrm>
            <a:off x="2736712" y="2368891"/>
            <a:ext cx="756114" cy="2664296"/>
          </a:xfrm>
          <a:prstGeom prst="rightArrow">
            <a:avLst/>
          </a:prstGeom>
          <a:solidFill>
            <a:srgbClr val="DEE8F2"/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49135982"/>
              </p:ext>
            </p:extLst>
          </p:nvPr>
        </p:nvGraphicFramePr>
        <p:xfrm>
          <a:off x="3563889" y="1124744"/>
          <a:ext cx="525658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3416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507752"/>
              </p:ext>
            </p:extLst>
          </p:nvPr>
        </p:nvGraphicFramePr>
        <p:xfrm>
          <a:off x="108181" y="460509"/>
          <a:ext cx="8856985" cy="629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9">
                  <a:extLst>
                    <a:ext uri="{9D8B030D-6E8A-4147-A177-3AD203B41FA5}">
                      <a16:colId xmlns:a16="http://schemas.microsoft.com/office/drawing/2014/main" val="483449668"/>
                    </a:ext>
                  </a:extLst>
                </a:gridCol>
                <a:gridCol w="1188226">
                  <a:extLst>
                    <a:ext uri="{9D8B030D-6E8A-4147-A177-3AD203B41FA5}">
                      <a16:colId xmlns:a16="http://schemas.microsoft.com/office/drawing/2014/main" val="740653514"/>
                    </a:ext>
                  </a:extLst>
                </a:gridCol>
                <a:gridCol w="4384000">
                  <a:extLst>
                    <a:ext uri="{9D8B030D-6E8A-4147-A177-3AD203B41FA5}">
                      <a16:colId xmlns:a16="http://schemas.microsoft.com/office/drawing/2014/main" val="2483688629"/>
                    </a:ext>
                  </a:extLst>
                </a:gridCol>
                <a:gridCol w="499991">
                  <a:extLst>
                    <a:ext uri="{9D8B030D-6E8A-4147-A177-3AD203B41FA5}">
                      <a16:colId xmlns:a16="http://schemas.microsoft.com/office/drawing/2014/main" val="3602576616"/>
                    </a:ext>
                  </a:extLst>
                </a:gridCol>
                <a:gridCol w="792093">
                  <a:extLst>
                    <a:ext uri="{9D8B030D-6E8A-4147-A177-3AD203B41FA5}">
                      <a16:colId xmlns:a16="http://schemas.microsoft.com/office/drawing/2014/main" val="1886202085"/>
                    </a:ext>
                  </a:extLst>
                </a:gridCol>
                <a:gridCol w="703499">
                  <a:extLst>
                    <a:ext uri="{9D8B030D-6E8A-4147-A177-3AD203B41FA5}">
                      <a16:colId xmlns:a16="http://schemas.microsoft.com/office/drawing/2014/main" val="1309475297"/>
                    </a:ext>
                  </a:extLst>
                </a:gridCol>
                <a:gridCol w="857127">
                  <a:extLst>
                    <a:ext uri="{9D8B030D-6E8A-4147-A177-3AD203B41FA5}">
                      <a16:colId xmlns:a16="http://schemas.microsoft.com/office/drawing/2014/main" val="673695271"/>
                    </a:ext>
                  </a:extLst>
                </a:gridCol>
              </a:tblGrid>
              <a:tr h="3015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Местонахождение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Перечень объектов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Население (+спонсоры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78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Краснослобод-ский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«Подъезд к д.Тарасово от дороги  г.Бор-с.Развилье» Краснослободского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22875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«Подъезд  к д.Большое Уткино от дороги  д. Потемино – с.Городищи» Краснослободского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27642"/>
                  </a:ext>
                </a:extLst>
              </a:tr>
              <a:tr h="34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Поставка и установка игровых элементов на детскую площадку по адресу:   д. Красная Слобода, ул. Центральная у дома № 14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Краснослободского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64443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Поставка и установка игровых элементов на детскую площадку п.Полевой ул.Степная, у дома № 13 Краснослободского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7085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«Подъезд к д. Зубово от а/д Кольцово-Керженец» Краснослободского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1784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Линдовский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автодороги на ул. Первомайская в с. Линда, г. Бор, 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79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автодороги на ул. Свердлова в с. Линда, г. Бор, 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12243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автодороги в д. Дресвино (Линдовский сельсовет),  г. Бор, 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34120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автодороги в с. Дрюково (Линдовский сельсовет),  г. Бор, 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6398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автодороги  до д. Мамакино (Линдовский сельсовет),  г. Бор, 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839601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автодороги от д. Дресвино до д. Рябчиково (Линдовский сельсовет), г. Бор,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6701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Останкинский ТО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подъездной дороги до д. Межуйки (Останкинский с/с) в щебеночном исполнении 2303 п.м. ширина 3,5 м.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226880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с. Останкино (Останкинский с/с) от д. 138 до  д.226 в щебеночном исполнении 1250 п.м. ширина 3,5 м.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95315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с.Останкино (Останкинский с/с) от а/д Бор-Останкино-Рустай до школы с устройством тротуара 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01158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96919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51</a:t>
            </a:fld>
            <a:endParaRPr lang="ru-RU" alt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710261"/>
              </p:ext>
            </p:extLst>
          </p:nvPr>
        </p:nvGraphicFramePr>
        <p:xfrm>
          <a:off x="179511" y="692696"/>
          <a:ext cx="8856985" cy="5783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9">
                  <a:extLst>
                    <a:ext uri="{9D8B030D-6E8A-4147-A177-3AD203B41FA5}">
                      <a16:colId xmlns:a16="http://schemas.microsoft.com/office/drawing/2014/main" val="48344966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740653514"/>
                    </a:ext>
                  </a:extLst>
                </a:gridCol>
                <a:gridCol w="4276082">
                  <a:extLst>
                    <a:ext uri="{9D8B030D-6E8A-4147-A177-3AD203B41FA5}">
                      <a16:colId xmlns:a16="http://schemas.microsoft.com/office/drawing/2014/main" val="2483688629"/>
                    </a:ext>
                  </a:extLst>
                </a:gridCol>
                <a:gridCol w="499991">
                  <a:extLst>
                    <a:ext uri="{9D8B030D-6E8A-4147-A177-3AD203B41FA5}">
                      <a16:colId xmlns:a16="http://schemas.microsoft.com/office/drawing/2014/main" val="3602576616"/>
                    </a:ext>
                  </a:extLst>
                </a:gridCol>
                <a:gridCol w="792093">
                  <a:extLst>
                    <a:ext uri="{9D8B030D-6E8A-4147-A177-3AD203B41FA5}">
                      <a16:colId xmlns:a16="http://schemas.microsoft.com/office/drawing/2014/main" val="1886202085"/>
                    </a:ext>
                  </a:extLst>
                </a:gridCol>
                <a:gridCol w="703499">
                  <a:extLst>
                    <a:ext uri="{9D8B030D-6E8A-4147-A177-3AD203B41FA5}">
                      <a16:colId xmlns:a16="http://schemas.microsoft.com/office/drawing/2014/main" val="1309475297"/>
                    </a:ext>
                  </a:extLst>
                </a:gridCol>
                <a:gridCol w="857127">
                  <a:extLst>
                    <a:ext uri="{9D8B030D-6E8A-4147-A177-3AD203B41FA5}">
                      <a16:colId xmlns:a16="http://schemas.microsoft.com/office/drawing/2014/main" val="673695271"/>
                    </a:ext>
                  </a:extLst>
                </a:gridCol>
              </a:tblGrid>
              <a:tr h="3015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Местонахождение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Перечень объектов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Население (+спонсоры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78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ТО 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п.ППК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асфальтобетонного покрытия участка дороги по ул. Садовая от ул. Ленина до МАДОУ детский сад «Парус» в п. Память Парижской Коммуны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22875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асфальтобетонного покрытия дороги на территории МАДОУ детского сада «Парус», ул. Мира д.2. в п. Память Парижской Коммуны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27642"/>
                  </a:ext>
                </a:extLst>
              </a:tr>
              <a:tr h="34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асфальтобетонного покрытия Переулка от ул.Ленина до МАДОУ детский сад «Парус» в п. Память Парижской Коммуны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64443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асфальтобетонного покрытия по ул. Гоголя в п. Память Парижской Коммуны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7085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Редькинский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до д. Торчилово (Редькинский с/с) городского округа г.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1784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до д. Пумра (Редькинский с/с) городского округа г.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79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участков автомобильной дороги в д. Тушнино (Редькинский с/с) городского округа г.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12243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по ул. Октябрьская в с.п. Чистое Борское (Редькинский с/с) городского округа г.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34120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устройству спортивной площадки в с. Редькино (Редькинский с/с) городского округа г.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6398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участков автомобильной дороги в с. Редькино (Редькинский с/с) городского округа г.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839601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Поставка и установка элементов детской площадки в д.Орехово  (Редькинский с/с) городского округа г.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26701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Поставка и установка элементов детской площадки в д.Владимирово  (Редькинский с/с) городского округа г.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226880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Ситниковский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в д. Темряшино от д.51 до д.93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95315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в п.Ситники по ул. Южная от а/д 0712  до д.23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01158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в п.Ситники по ул. Больничная-2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36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894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52</a:t>
            </a:fld>
            <a:endParaRPr lang="ru-RU" alt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711041"/>
              </p:ext>
            </p:extLst>
          </p:nvPr>
        </p:nvGraphicFramePr>
        <p:xfrm>
          <a:off x="179511" y="692696"/>
          <a:ext cx="8856985" cy="1950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9">
                  <a:extLst>
                    <a:ext uri="{9D8B030D-6E8A-4147-A177-3AD203B41FA5}">
                      <a16:colId xmlns:a16="http://schemas.microsoft.com/office/drawing/2014/main" val="483449668"/>
                    </a:ext>
                  </a:extLst>
                </a:gridCol>
                <a:gridCol w="1188226">
                  <a:extLst>
                    <a:ext uri="{9D8B030D-6E8A-4147-A177-3AD203B41FA5}">
                      <a16:colId xmlns:a16="http://schemas.microsoft.com/office/drawing/2014/main" val="740653514"/>
                    </a:ext>
                  </a:extLst>
                </a:gridCol>
                <a:gridCol w="4384000">
                  <a:extLst>
                    <a:ext uri="{9D8B030D-6E8A-4147-A177-3AD203B41FA5}">
                      <a16:colId xmlns:a16="http://schemas.microsoft.com/office/drawing/2014/main" val="2483688629"/>
                    </a:ext>
                  </a:extLst>
                </a:gridCol>
                <a:gridCol w="499991">
                  <a:extLst>
                    <a:ext uri="{9D8B030D-6E8A-4147-A177-3AD203B41FA5}">
                      <a16:colId xmlns:a16="http://schemas.microsoft.com/office/drawing/2014/main" val="3602576616"/>
                    </a:ext>
                  </a:extLst>
                </a:gridCol>
                <a:gridCol w="792093">
                  <a:extLst>
                    <a:ext uri="{9D8B030D-6E8A-4147-A177-3AD203B41FA5}">
                      <a16:colId xmlns:a16="http://schemas.microsoft.com/office/drawing/2014/main" val="1886202085"/>
                    </a:ext>
                  </a:extLst>
                </a:gridCol>
                <a:gridCol w="703499">
                  <a:extLst>
                    <a:ext uri="{9D8B030D-6E8A-4147-A177-3AD203B41FA5}">
                      <a16:colId xmlns:a16="http://schemas.microsoft.com/office/drawing/2014/main" val="1309475297"/>
                    </a:ext>
                  </a:extLst>
                </a:gridCol>
                <a:gridCol w="857127">
                  <a:extLst>
                    <a:ext uri="{9D8B030D-6E8A-4147-A177-3AD203B41FA5}">
                      <a16:colId xmlns:a16="http://schemas.microsoft.com/office/drawing/2014/main" val="673695271"/>
                    </a:ext>
                  </a:extLst>
                </a:gridCol>
              </a:tblGrid>
              <a:tr h="3015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Местонахождение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Перечень объектов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Население (+спонсоры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78757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Ситниковский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ТО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участков дороги в д. Золотово от д.60 до д.81а и от д.26 до д.80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22875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в д. Боталово от д.7а до д.78а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27642"/>
                  </a:ext>
                </a:extLst>
              </a:tr>
              <a:tr h="34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и установка игровых элементов на детскую площадку в д. Лапино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64443"/>
                  </a:ext>
                </a:extLst>
              </a:tr>
              <a:tr h="244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Ямновский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ТО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по улице Малинники села Ямново Ямновского с/с 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70859"/>
                  </a:ext>
                </a:extLst>
              </a:tr>
              <a:tr h="22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по улице Новая деревни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Завражное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Ямновского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с/с городского округа город 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3178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52" y="2780928"/>
            <a:ext cx="8496944" cy="38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31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76672"/>
            <a:ext cx="856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План мероприятий по ремонту дорог на территории городского округа г.Бор, основанные на инициативах граждан  на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2024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год, млн.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71152"/>
              </p:ext>
            </p:extLst>
          </p:nvPr>
        </p:nvGraphicFramePr>
        <p:xfrm>
          <a:off x="214282" y="1214422"/>
          <a:ext cx="8678198" cy="325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4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6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5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53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12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Наименование, адрес объекта</a:t>
                      </a:r>
                    </a:p>
                  </a:txBody>
                  <a:tcPr marL="9525" marR="9525" marT="9525" marB="0"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Ориентрировочная стоимость, млн.руб</a:t>
                      </a:r>
                    </a:p>
                  </a:txBody>
                  <a:tcPr marL="9525" marR="9525" marT="9525" marB="0">
                    <a:lnB w="38100" cmpd="sng">
                      <a:noFill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работ (м2)</a:t>
                      </a:r>
                    </a:p>
                  </a:txBody>
                  <a:tcPr marL="9525" marR="9525" marT="9525" marB="0">
                    <a:lnB w="38100" cmpd="sng">
                      <a:noFill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муниципалитета,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млн.руб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B w="38100" cmpd="sng">
                      <a:noFill/>
                    </a:lnB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19,7</a:t>
                      </a:r>
                    </a:p>
                  </a:txBody>
                  <a:tcPr marL="0" marR="0" marT="0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12 831,0</a:t>
                      </a:r>
                    </a:p>
                  </a:txBody>
                  <a:tcPr marL="0" marR="0" marT="0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15,7</a:t>
                      </a:r>
                      <a:endParaRPr lang="ru-RU" sz="1300" b="1" i="0" u="none" strike="noStrike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г.Бор ул.Минина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4,7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4 432,0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г.Бор ул.Чехова , пер.Чехова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2 545,0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городской округ г.Бор,ж.р.Малое Пикино ул.Ольховая (съезд с ул.Интернациональная от д.1-д.15)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1 054,0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г.Бор, ж.р.Липово, ул.1-я ( 1а-7б)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950,0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269007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г.Бор,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ж.р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Пичугино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ул.7от д.1 дод.15, от  д.26 до д.42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5,2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3 850,0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9339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994313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19B6406-30F0-445F-88B3-7765B9EC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современной городской среды на территории городского округа г. Бор"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9BE3FF7C-DD4B-4C95-9FD3-0CE7CA0877F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23518" y="1241295"/>
            <a:ext cx="4130834" cy="5284048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жизни граждан путем создания комфортной среды проживания и жизнедеятельности на территории городского округа город Бор.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городского округа г.Бор</a:t>
            </a:r>
          </a:p>
          <a:p>
            <a:pPr marL="0" indent="0">
              <a:lnSpc>
                <a:spcPts val="1600"/>
              </a:lnSpc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4256A54C-0D04-488B-898B-8A2CC982F620}"/>
              </a:ext>
            </a:extLst>
          </p:cNvPr>
          <p:cNvSpPr txBox="1">
            <a:spLocks/>
          </p:cNvSpPr>
          <p:nvPr/>
        </p:nvSpPr>
        <p:spPr bwMode="auto">
          <a:xfrm>
            <a:off x="4860032" y="1124744"/>
            <a:ext cx="40324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28.12.2017 года №7862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pPr marL="0" indent="0">
              <a:buNone/>
            </a:pP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жилищно-коммунального хозяйства и благоустройства администрации городского округа г. Бор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56780B4-EA9D-4D4A-88EE-DBA22EEF6C40}"/>
              </a:ext>
            </a:extLst>
          </p:cNvPr>
          <p:cNvSpPr/>
          <p:nvPr/>
        </p:nvSpPr>
        <p:spPr bwMode="auto">
          <a:xfrm>
            <a:off x="5411150" y="3348943"/>
            <a:ext cx="2720280" cy="1376201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77,1</a:t>
            </a: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DAB41D4-450E-4A4E-AAD2-375278425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948942"/>
              </p:ext>
            </p:extLst>
          </p:nvPr>
        </p:nvGraphicFramePr>
        <p:xfrm>
          <a:off x="4932040" y="4797152"/>
          <a:ext cx="4032448" cy="1889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12055B-3364-4375-A0C8-1E4D2F09E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61048"/>
            <a:ext cx="1958918" cy="23418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9798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64454" cy="542908"/>
          </a:xfrm>
        </p:spPr>
        <p:txBody>
          <a:bodyPr/>
          <a:lstStyle/>
          <a:p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муниципальной программы "Формирование современной городской среды на территории городского округа г. Бор"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58876"/>
              </p:ext>
            </p:extLst>
          </p:nvPr>
        </p:nvGraphicFramePr>
        <p:xfrm>
          <a:off x="172461" y="1412776"/>
          <a:ext cx="8798401" cy="472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9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85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08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объема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по программе"Формирование современной городской среды на территории городского округа г. Бор"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77,1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42,1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"Формирование комфортной городской среды на территории городского округа г. Бор", в том числе: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58,4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23,3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23,4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3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благоустройству общественных пространств (средства местного бюджета)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проведению ремонта дворовых территорий (средства областного и местного бюджетов)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12 дворов ежегодно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22,5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22,5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22,5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Поддержка государственных программ субъектов Российской Федерации и муниципальных программ формирования современной городской среды. Благоустройство сквера в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п.Б.Пикино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(средства федерального, областного и местного бюджетов)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общественного пространства - Сквер «Аллея ветеранов»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"Прочие мероприятия в рамках Муниципальной программы "Формирование современной городской среды на территории городского округа г. Бор", в том числе: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18,7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0" marR="0" marT="0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32467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содержанию объектов благоустройства и общественных территорий (средства областного и местного бюджетов)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412,7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тыс.кв.м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18,7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0" marR="0" marT="0" marB="0" anchor="b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3417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55</a:t>
            </a:fld>
            <a:endParaRPr lang="ru-RU" alt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56</a:t>
            </a:fld>
            <a:endParaRPr lang="ru-RU" altLang="ru-RU" dirty="0"/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91358" y="666879"/>
            <a:ext cx="867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Концепции благоустройства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Сквера «Аллея ветеранов»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6" y="1128544"/>
            <a:ext cx="4740682" cy="2666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77" y="3861048"/>
            <a:ext cx="5112568" cy="28758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82" y="1128336"/>
            <a:ext cx="3430949" cy="2669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" y="3861048"/>
            <a:ext cx="3631086" cy="28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993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270160" y="379260"/>
            <a:ext cx="867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Муниципальный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долг городского </a:t>
            </a: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округа город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Бор, млн.руб.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33532819"/>
              </p:ext>
            </p:extLst>
          </p:nvPr>
        </p:nvGraphicFramePr>
        <p:xfrm>
          <a:off x="294689" y="803664"/>
          <a:ext cx="8622319" cy="2985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6646"/>
              </p:ext>
            </p:extLst>
          </p:nvPr>
        </p:nvGraphicFramePr>
        <p:xfrm>
          <a:off x="297579" y="3789040"/>
          <a:ext cx="8651159" cy="2803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4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350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Кредиты банков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 (отчет)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 (план)</a:t>
                      </a:r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365,4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 (факт на 01.1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 (план)</a:t>
                      </a:r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 (план)</a:t>
                      </a:r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237,8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2026 год (план)</a:t>
                      </a:r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57054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40C930-D777-4943-941D-711B6317837F}" type="slidenum">
              <a:rPr lang="ru-RU" altLang="ru-RU" smtClean="0"/>
              <a:pPr>
                <a:defRPr/>
              </a:pPr>
              <a:t>57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476250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2000" spc="-75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Особенности </a:t>
            </a:r>
            <a:r>
              <a:rPr lang="ru-RU" sz="2000" spc="-135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формирования </a:t>
            </a:r>
            <a:r>
              <a:rPr lang="ru-RU" sz="2000" spc="-12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бюджета городского округа город Бор </a:t>
            </a:r>
            <a:r>
              <a:rPr lang="ru-RU" sz="2000" spc="-65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 2024-2026 годах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grpSp>
        <p:nvGrpSpPr>
          <p:cNvPr id="4" name="Группа 5"/>
          <p:cNvGrpSpPr>
            <a:grpSpLocks/>
          </p:cNvGrpSpPr>
          <p:nvPr/>
        </p:nvGrpSpPr>
        <p:grpSpPr bwMode="auto">
          <a:xfrm>
            <a:off x="315616" y="1052514"/>
            <a:ext cx="8685162" cy="994322"/>
            <a:chOff x="0" y="0"/>
            <a:chExt cx="7272808" cy="78624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7272808" cy="786240"/>
            </a:xfrm>
            <a:prstGeom prst="roundRect">
              <a:avLst/>
            </a:prstGeom>
            <a:solidFill>
              <a:srgbClr val="79A3C9"/>
            </a:solidFill>
            <a:ln>
              <a:solidFill>
                <a:srgbClr val="79A3C9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 txBox="1"/>
            <p:nvPr/>
          </p:nvSpPr>
          <p:spPr>
            <a:xfrm>
              <a:off x="38614" y="38425"/>
              <a:ext cx="7195581" cy="709389"/>
            </a:xfrm>
            <a:prstGeom prst="rect">
              <a:avLst/>
            </a:prstGeom>
            <a:solidFill>
              <a:srgbClr val="79A3C9"/>
            </a:solidFill>
            <a:ln>
              <a:solidFill>
                <a:srgbClr val="79A3C9"/>
              </a:solidFill>
            </a:ln>
            <a:effectLst>
              <a:softEdge rad="762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>
                <a:defRPr/>
              </a:pPr>
              <a:r>
                <a:rPr lang="ru-RU" sz="2000" b="0" dirty="0" smtClean="0">
                  <a:latin typeface="Times New Roman Cyr" panose="02020603050405020304" pitchFamily="18" charset="0"/>
                  <a:cs typeface="Times New Roman Cyr" panose="02020603050405020304" pitchFamily="18" charset="0"/>
                </a:rPr>
                <a:t>Согласование в Министерстве финансов Нижегородской области проекта бюджета городского округа город Бор на 2024 год и плановый период 2025 и 2026 годов</a:t>
              </a:r>
              <a:endParaRPr lang="ru-RU" sz="2000" b="0" dirty="0">
                <a:latin typeface="Times New Roman Cyr" panose="02020603050405020304" pitchFamily="18" charset="0"/>
                <a:cs typeface="Times New Roman Cyr" panose="02020603050405020304" pitchFamily="18" charset="0"/>
              </a:endParaRPr>
            </a:p>
          </p:txBody>
        </p:sp>
      </p:grp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115765-15D3-4CF3-B1C7-1FA8F37B31E9}" type="slidenum">
              <a:rPr lang="ru-RU" altLang="ru-RU" smtClean="0"/>
              <a:pPr>
                <a:defRPr/>
              </a:pPr>
              <a:t>58</a:t>
            </a:fld>
            <a:endParaRPr lang="ru-RU" alt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788948"/>
            <a:ext cx="2298069" cy="32450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94" y="2741806"/>
            <a:ext cx="2351183" cy="33022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383" y="2792500"/>
            <a:ext cx="2341814" cy="32880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027" y="2769214"/>
            <a:ext cx="2303711" cy="32474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9625" y="4581128"/>
            <a:ext cx="1844625" cy="1057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115765-15D3-4CF3-B1C7-1FA8F37B31E9}" type="slidenum">
              <a:rPr lang="ru-RU" altLang="ru-RU" smtClean="0"/>
              <a:pPr>
                <a:defRPr/>
              </a:pPr>
              <a:t>59</a:t>
            </a:fld>
            <a:endParaRPr lang="ru-RU" alt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123453"/>
              </p:ext>
            </p:extLst>
          </p:nvPr>
        </p:nvGraphicFramePr>
        <p:xfrm>
          <a:off x="395536" y="980728"/>
          <a:ext cx="8424936" cy="5545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7094">
                  <a:extLst>
                    <a:ext uri="{9D8B030D-6E8A-4147-A177-3AD203B41FA5}">
                      <a16:colId xmlns:a16="http://schemas.microsoft.com/office/drawing/2014/main" val="275804104"/>
                    </a:ext>
                  </a:extLst>
                </a:gridCol>
                <a:gridCol w="3947842">
                  <a:extLst>
                    <a:ext uri="{9D8B030D-6E8A-4147-A177-3AD203B41FA5}">
                      <a16:colId xmlns:a16="http://schemas.microsoft.com/office/drawing/2014/main" val="445651648"/>
                    </a:ext>
                  </a:extLst>
                </a:gridCol>
              </a:tblGrid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883584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Общие сведения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919262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бюджет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377568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Бюджетный процесс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813700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составления бюджета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711870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происходит формирование бюджета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105206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бюджетной и налоговой политики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089738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Экономическая основа городского округа г.Бор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84167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городской округ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501887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бюджета городского округа г.Бор на 2023-2025 годы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985991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программный бюджет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681926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муниципальные программы, которые будут реализовываться в 2023 году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26-58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280013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городского округа г.Бор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11747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Заключение Министерства финансов Нижегородской области на проект решения о бюджете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4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03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7951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016438"/>
            <a:ext cx="2381847" cy="584775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>
                <a:solidFill>
                  <a:schemeClr val="bg2">
                    <a:lumMod val="50000"/>
                  </a:schemeClr>
                </a:solidFill>
              </a:rPr>
              <a:t>Разработка проекта бюджета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1272135" y="1636343"/>
            <a:ext cx="484632" cy="318229"/>
          </a:xfrm>
          <a:prstGeom prst="downArrow">
            <a:avLst/>
          </a:prstGeom>
          <a:solidFill>
            <a:srgbClr val="C3D5E7"/>
          </a:solidFill>
          <a:ln>
            <a:solidFill>
              <a:srgbClr val="6192BF"/>
            </a:solidFill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7272" y="1994822"/>
            <a:ext cx="2381847" cy="830997"/>
          </a:xfrm>
          <a:prstGeom prst="rect">
            <a:avLst/>
          </a:prstGeom>
          <a:solidFill>
            <a:srgbClr val="DEE8F2"/>
          </a:solidFill>
          <a:ln cap="rnd">
            <a:noFill/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>
                <a:solidFill>
                  <a:schemeClr val="bg2">
                    <a:lumMod val="50000"/>
                  </a:schemeClr>
                </a:solidFill>
              </a:rPr>
              <a:t>Направление проекта бюджета в представительный орган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7272" y="3233037"/>
            <a:ext cx="2381847" cy="1077218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Предварительное рассмотрение проекта бюджета в комитетах (комиссиях)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1059" y="4675436"/>
            <a:ext cx="2381846" cy="830997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Вынесение проекта бюджета на публичные слушания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1060" y="5796472"/>
            <a:ext cx="2820780" cy="830997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Обсуждение проекта бюджета на заседании представительного органа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 bwMode="auto">
          <a:xfrm>
            <a:off x="1295879" y="2843852"/>
            <a:ext cx="484632" cy="337420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1272135" y="4319139"/>
            <a:ext cx="484632" cy="327139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1272135" y="5492406"/>
            <a:ext cx="484632" cy="312858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3218778" y="5978446"/>
            <a:ext cx="593092" cy="484632"/>
          </a:xfrm>
          <a:prstGeom prst="right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solidFill>
                  <a:schemeClr val="accent1">
                    <a:lumMod val="25000"/>
                  </a:schemeClr>
                </a:solidFill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68948" y="5805264"/>
            <a:ext cx="2686069" cy="584775"/>
          </a:xfrm>
          <a:prstGeom prst="rect">
            <a:avLst/>
          </a:prstGeom>
          <a:solidFill>
            <a:srgbClr val="DEE8F2"/>
          </a:solidFill>
          <a:ln cap="rnd">
            <a:noFill/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Голосование за или против принятия проекта бюджета</a:t>
            </a:r>
            <a:endParaRPr lang="ru-RU" sz="16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91329" y="1928988"/>
            <a:ext cx="2381847" cy="338554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Исполнение бюджета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 bwMode="auto">
          <a:xfrm>
            <a:off x="7442396" y="2290570"/>
            <a:ext cx="484632" cy="337559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16216" y="2626910"/>
            <a:ext cx="2381847" cy="584775"/>
          </a:xfrm>
          <a:prstGeom prst="rect">
            <a:avLst/>
          </a:prstGeom>
          <a:solidFill>
            <a:srgbClr val="DEE8F2"/>
          </a:solidFill>
          <a:ln cap="rnd">
            <a:noFill/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Контроль за исполнением бюджета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93788" y="3499138"/>
            <a:ext cx="2381847" cy="584775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Отчет об исполнении бюджета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8087" y="4482709"/>
            <a:ext cx="2381846" cy="584775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Утверждение отчета об исполнение бюджета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Стрелка вниз 28"/>
          <p:cNvSpPr/>
          <p:nvPr/>
        </p:nvSpPr>
        <p:spPr bwMode="auto">
          <a:xfrm>
            <a:off x="7442396" y="3181271"/>
            <a:ext cx="484632" cy="314889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0" name="Стрелка вниз 29"/>
          <p:cNvSpPr/>
          <p:nvPr/>
        </p:nvSpPr>
        <p:spPr bwMode="auto">
          <a:xfrm>
            <a:off x="7461664" y="4083913"/>
            <a:ext cx="484632" cy="375767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2799600" y="4701945"/>
            <a:ext cx="177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 smtClean="0">
                <a:solidFill>
                  <a:srgbClr val="002060"/>
                </a:solidFill>
              </a:rPr>
              <a:t>Проект отклонен</a:t>
            </a:r>
            <a:endParaRPr lang="ru-RU" sz="1600" b="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 flipH="1">
            <a:off x="4709293" y="400712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 smtClean="0">
                <a:solidFill>
                  <a:srgbClr val="002060"/>
                </a:solidFill>
              </a:rPr>
              <a:t>Проект принят</a:t>
            </a:r>
            <a:endParaRPr lang="ru-RU" sz="1600" b="0" dirty="0">
              <a:solidFill>
                <a:srgbClr val="00206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 bwMode="auto">
          <a:xfrm flipV="1">
            <a:off x="5076056" y="1994822"/>
            <a:ext cx="1330861" cy="3801650"/>
          </a:xfrm>
          <a:prstGeom prst="straightConnector1">
            <a:avLst/>
          </a:prstGeom>
          <a:ln w="57150">
            <a:solidFill>
              <a:srgbClr val="93B4D3"/>
            </a:solidFill>
            <a:headEnd type="none" w="med" len="med"/>
            <a:tailEnd type="triangle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 bwMode="auto">
          <a:xfrm flipH="1" flipV="1">
            <a:off x="2802204" y="1124744"/>
            <a:ext cx="1565567" cy="4631478"/>
          </a:xfrm>
          <a:prstGeom prst="straightConnector1">
            <a:avLst/>
          </a:prstGeom>
          <a:ln w="57150">
            <a:solidFill>
              <a:srgbClr val="93B4D3"/>
            </a:solidFill>
            <a:headEnd type="none" w="med" len="med"/>
            <a:tailEnd type="triangle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5893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412875"/>
            <a:ext cx="8820150" cy="1871663"/>
          </a:xfrm>
        </p:spPr>
        <p:txBody>
          <a:bodyPr/>
          <a:lstStyle/>
          <a:p>
            <a:pPr algn="ctr" eaLnBrk="1" hangingPunct="1"/>
            <a:r>
              <a:rPr lang="ru-RU" altLang="ru-RU" sz="32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ДЕПАРТАМЕНТ ФИНАНСОВ</a:t>
            </a:r>
            <a:br>
              <a:rPr lang="ru-RU" altLang="ru-RU" sz="32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sz="32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АДМИНИСТРАЦИИ ГОРОДСКОГО ОКРУГА ГОРОД БОР</a:t>
            </a: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971550" y="5516563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город Бор </a:t>
            </a:r>
            <a:b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декабрь </a:t>
            </a:r>
            <a:r>
              <a:rPr lang="ru-RU" alt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2023 </a:t>
            </a: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года</a:t>
            </a: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50825" y="3357563"/>
            <a:ext cx="88931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7893" name="Picture 9" descr="герб Б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65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60</a:t>
            </a:fld>
            <a:endParaRPr lang="ru-RU" alt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250"/>
            <a:ext cx="8928992" cy="5111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Основы составления </a:t>
            </a:r>
            <a:r>
              <a:rPr lang="ru-RU" alt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проекта бюджета городского </a:t>
            </a:r>
            <a:r>
              <a:rPr lang="ru-RU" alt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округа г.Бор</a:t>
            </a:r>
            <a:endParaRPr lang="ru-RU" alt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AutoShape 8"/>
          <p:cNvSpPr>
            <a:spLocks noChangeAspect="1" noChangeArrowheads="1"/>
          </p:cNvSpPr>
          <p:nvPr/>
        </p:nvSpPr>
        <p:spPr bwMode="auto">
          <a:xfrm>
            <a:off x="179513" y="1046957"/>
            <a:ext cx="4608512" cy="847725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3619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Послание Президента Российской Федерации Федеральному Собранию</a:t>
            </a:r>
          </a:p>
        </p:txBody>
      </p:sp>
      <p:sp>
        <p:nvSpPr>
          <p:cNvPr id="8196" name="AutoShape 10"/>
          <p:cNvSpPr>
            <a:spLocks noChangeAspect="1" noChangeArrowheads="1"/>
          </p:cNvSpPr>
          <p:nvPr/>
        </p:nvSpPr>
        <p:spPr bwMode="auto">
          <a:xfrm>
            <a:off x="4932040" y="1046957"/>
            <a:ext cx="4104456" cy="166196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6286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Основные направления бюджетной и налоговой политики городского округа город Бор на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 и плановый период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2025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годов </a:t>
            </a:r>
          </a:p>
        </p:txBody>
      </p:sp>
      <p:sp>
        <p:nvSpPr>
          <p:cNvPr id="8197" name="AutoShape 11"/>
          <p:cNvSpPr>
            <a:spLocks noChangeAspect="1" noChangeArrowheads="1"/>
          </p:cNvSpPr>
          <p:nvPr/>
        </p:nvSpPr>
        <p:spPr bwMode="auto">
          <a:xfrm>
            <a:off x="4137026" y="2842050"/>
            <a:ext cx="4899470" cy="912388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7143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0488"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Прогноз социально-экономического развития городского округа город Бор на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 и на период до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2025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года </a:t>
            </a:r>
          </a:p>
        </p:txBody>
      </p:sp>
      <p:sp>
        <p:nvSpPr>
          <p:cNvPr id="8198" name="AutoShape 12"/>
          <p:cNvSpPr>
            <a:spLocks noChangeAspect="1" noChangeArrowheads="1"/>
          </p:cNvSpPr>
          <p:nvPr/>
        </p:nvSpPr>
        <p:spPr bwMode="auto">
          <a:xfrm>
            <a:off x="4137025" y="5229800"/>
            <a:ext cx="4918522" cy="100806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7143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4375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Муниципальные программы                           </a:t>
            </a:r>
          </a:p>
          <a:p>
            <a:pPr marL="714375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муниципальные программы) </a:t>
            </a:r>
          </a:p>
        </p:txBody>
      </p:sp>
      <p:sp>
        <p:nvSpPr>
          <p:cNvPr id="8200" name="Rectangle 21"/>
          <p:cNvSpPr>
            <a:spLocks noChangeArrowheads="1"/>
          </p:cNvSpPr>
          <p:nvPr/>
        </p:nvSpPr>
        <p:spPr bwMode="auto">
          <a:xfrm>
            <a:off x="3934457" y="5269470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Овал 17"/>
          <p:cNvSpPr/>
          <p:nvPr/>
        </p:nvSpPr>
        <p:spPr>
          <a:xfrm>
            <a:off x="204768" y="2016116"/>
            <a:ext cx="3457575" cy="3455988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rgbClr val="79A3C9"/>
              </a:gs>
            </a:gsLst>
            <a:lin ang="5400000" scaled="1"/>
          </a:gradFill>
          <a:ln w="38100" cap="flat">
            <a:solidFill>
              <a:srgbClr val="3F6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02" name="Прямоугольник 2"/>
          <p:cNvSpPr>
            <a:spLocks noChangeArrowheads="1"/>
          </p:cNvSpPr>
          <p:nvPr/>
        </p:nvSpPr>
        <p:spPr bwMode="auto">
          <a:xfrm>
            <a:off x="464331" y="3078805"/>
            <a:ext cx="3006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 Cyr" panose="02020603050405020304" pitchFamily="18" charset="0"/>
                <a:ea typeface="Times New Roman Cyr" panose="02020603050405020304" pitchFamily="18" charset="0"/>
                <a:cs typeface="Times New Roman Cyr" panose="02020603050405020304" pitchFamily="18" charset="0"/>
              </a:rPr>
              <a:t>На чем основано составление проекта бюджета </a:t>
            </a:r>
          </a:p>
        </p:txBody>
      </p:sp>
      <p:sp>
        <p:nvSpPr>
          <p:cNvPr id="27" name="Стрелка углом вверх 26"/>
          <p:cNvSpPr/>
          <p:nvPr/>
        </p:nvSpPr>
        <p:spPr>
          <a:xfrm rot="10800000" flipV="1">
            <a:off x="3059832" y="5020171"/>
            <a:ext cx="1077192" cy="796925"/>
          </a:xfrm>
          <a:prstGeom prst="bentUp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2987822" y="2163248"/>
            <a:ext cx="1925469" cy="304800"/>
          </a:xfrm>
          <a:prstGeom prst="right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365174" y="2082413"/>
            <a:ext cx="653952" cy="304800"/>
          </a:xfrm>
          <a:prstGeom prst="right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AutoShape 11"/>
          <p:cNvSpPr>
            <a:spLocks noChangeAspect="1" noChangeArrowheads="1"/>
          </p:cNvSpPr>
          <p:nvPr/>
        </p:nvSpPr>
        <p:spPr bwMode="auto">
          <a:xfrm>
            <a:off x="4137026" y="3871863"/>
            <a:ext cx="4899470" cy="1240512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7143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algn="ctr" eaLnBrk="1" hangingPunct="1">
              <a:buClr>
                <a:srgbClr val="00007D"/>
              </a:buClr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Указы Президента Российской Федерации от 7 мая 2012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г. </a:t>
            </a: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и Указ от 7 мая 2018 г.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№204 </a:t>
            </a: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«О национальных целях и стратегических задачах развития Российской Федерации на период до 2024 года»</a:t>
            </a:r>
          </a:p>
        </p:txBody>
      </p:sp>
      <p:sp>
        <p:nvSpPr>
          <p:cNvPr id="26" name="Стрелка вправо 25"/>
          <p:cNvSpPr/>
          <p:nvPr/>
        </p:nvSpPr>
        <p:spPr>
          <a:xfrm rot="10800000">
            <a:off x="3708399" y="3145844"/>
            <a:ext cx="428625" cy="304800"/>
          </a:xfrm>
          <a:prstGeom prst="right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10800000">
            <a:off x="3587913" y="4350168"/>
            <a:ext cx="549112" cy="304800"/>
          </a:xfrm>
          <a:prstGeom prst="right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822" y="5654035"/>
            <a:ext cx="4520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Проект местн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ого </a:t>
            </a:r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бюджет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а</a:t>
            </a:r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</a:p>
          <a:p>
            <a:pPr indent="0"/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составляется </a:t>
            </a:r>
            <a:r>
              <a:rPr lang="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и </a:t>
            </a:r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утверждается </a:t>
            </a:r>
          </a:p>
          <a:p>
            <a:pPr indent="0"/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сроком на </a:t>
            </a:r>
            <a:r>
              <a:rPr lang="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три года (очередной финансовый год и плановый период</a:t>
            </a:r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)</a:t>
            </a:r>
            <a:endParaRPr lang="ru" sz="16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88089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79512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происходит составление проекта бюджета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469996598"/>
              </p:ext>
            </p:extLst>
          </p:nvPr>
        </p:nvGraphicFramePr>
        <p:xfrm>
          <a:off x="323528" y="980728"/>
          <a:ext cx="856895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1161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79513" y="404813"/>
            <a:ext cx="89644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Основные направления бюджетной и налоговой политики городского округа город Бор на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2023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 и плановый период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2024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и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2025 годов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(утверждены Постановлением администрации № 5059 от 03.10.2022)</a:t>
            </a:r>
            <a:endParaRPr lang="ru-RU" altLang="ru-RU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Скругленный прямоугольник 11"/>
          <p:cNvSpPr>
            <a:spLocks noChangeArrowheads="1"/>
          </p:cNvSpPr>
          <p:nvPr/>
        </p:nvSpPr>
        <p:spPr bwMode="auto">
          <a:xfrm>
            <a:off x="5219700" y="1512995"/>
            <a:ext cx="3672780" cy="7858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Увеличение налогового потенциала городского округа город Бор</a:t>
            </a:r>
          </a:p>
        </p:txBody>
      </p:sp>
      <p:sp>
        <p:nvSpPr>
          <p:cNvPr id="9220" name="Скругленный прямоугольник 11"/>
          <p:cNvSpPr>
            <a:spLocks noChangeArrowheads="1"/>
          </p:cNvSpPr>
          <p:nvPr/>
        </p:nvSpPr>
        <p:spPr bwMode="auto">
          <a:xfrm>
            <a:off x="398862" y="1514872"/>
            <a:ext cx="3455987" cy="9644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Обеспечение сбалансированности и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долгосрочной устойчивости </a:t>
            </a: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бюджета  городского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округа</a:t>
            </a:r>
            <a:endParaRPr lang="ru-RU" altLang="ru-RU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221" name="Скругленный прямоугольник 11"/>
          <p:cNvSpPr>
            <a:spLocks noChangeArrowheads="1"/>
          </p:cNvSpPr>
          <p:nvPr/>
        </p:nvSpPr>
        <p:spPr bwMode="auto">
          <a:xfrm>
            <a:off x="398862" y="2750177"/>
            <a:ext cx="3448444" cy="7858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Повышение эффективности и оптимизация бюджетных расходов</a:t>
            </a:r>
          </a:p>
        </p:txBody>
      </p:sp>
      <p:sp>
        <p:nvSpPr>
          <p:cNvPr id="9222" name="Скругленный прямоугольник 11"/>
          <p:cNvSpPr>
            <a:spLocks noChangeArrowheads="1"/>
          </p:cNvSpPr>
          <p:nvPr/>
        </p:nvSpPr>
        <p:spPr bwMode="auto">
          <a:xfrm>
            <a:off x="391319" y="3707612"/>
            <a:ext cx="3435747" cy="7858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Повышение эффективности муниципального управления</a:t>
            </a:r>
          </a:p>
        </p:txBody>
      </p:sp>
      <p:sp>
        <p:nvSpPr>
          <p:cNvPr id="9223" name="Скругленный прямоугольник 11"/>
          <p:cNvSpPr>
            <a:spLocks noChangeArrowheads="1"/>
          </p:cNvSpPr>
          <p:nvPr/>
        </p:nvSpPr>
        <p:spPr bwMode="auto">
          <a:xfrm>
            <a:off x="380928" y="4667291"/>
            <a:ext cx="3472654" cy="7858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Повышение качества оказываемых муниципальных услуг</a:t>
            </a:r>
          </a:p>
        </p:txBody>
      </p:sp>
      <p:sp>
        <p:nvSpPr>
          <p:cNvPr id="9224" name="Скругленный прямоугольник 11"/>
          <p:cNvSpPr>
            <a:spLocks noChangeArrowheads="1"/>
          </p:cNvSpPr>
          <p:nvPr/>
        </p:nvSpPr>
        <p:spPr bwMode="auto">
          <a:xfrm>
            <a:off x="398862" y="5651505"/>
            <a:ext cx="3465906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Реализация принципов открытости и прозрачности управления муниципальными финансами</a:t>
            </a:r>
          </a:p>
        </p:txBody>
      </p:sp>
      <p:sp>
        <p:nvSpPr>
          <p:cNvPr id="9225" name="Скругленный прямоугольник 11"/>
          <p:cNvSpPr>
            <a:spLocks noChangeArrowheads="1"/>
          </p:cNvSpPr>
          <p:nvPr/>
        </p:nvSpPr>
        <p:spPr bwMode="auto">
          <a:xfrm>
            <a:off x="5211765" y="2433372"/>
            <a:ext cx="3672780" cy="7858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Дальнейшее совершенствование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налогового администрирования</a:t>
            </a:r>
          </a:p>
        </p:txBody>
      </p:sp>
      <p:sp>
        <p:nvSpPr>
          <p:cNvPr id="9226" name="Скругленный прямоугольник 11"/>
          <p:cNvSpPr>
            <a:spLocks noChangeArrowheads="1"/>
          </p:cNvSpPr>
          <p:nvPr/>
        </p:nvSpPr>
        <p:spPr bwMode="auto">
          <a:xfrm>
            <a:off x="5219700" y="4642735"/>
            <a:ext cx="3672780" cy="8636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latin typeface="Times New Roman" panose="02020603050405020304" pitchFamily="18" charset="0"/>
              </a:rPr>
              <a:t>Продолжение </a:t>
            </a:r>
            <a:r>
              <a:rPr lang="ru-RU" altLang="ru-RU" sz="1600" dirty="0">
                <a:latin typeface="Times New Roman" panose="02020603050405020304" pitchFamily="18" charset="0"/>
              </a:rPr>
              <a:t>политики обоснованности и эффективности </a:t>
            </a:r>
            <a:r>
              <a:rPr lang="ru-RU" altLang="ru-RU" sz="1600" dirty="0" smtClean="0">
                <a:latin typeface="Times New Roman" panose="02020603050405020304" pitchFamily="18" charset="0"/>
              </a:rPr>
              <a:t>применения налоговых льгот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sp>
        <p:nvSpPr>
          <p:cNvPr id="9227" name="Скругленный прямоугольник 11"/>
          <p:cNvSpPr>
            <a:spLocks noChangeArrowheads="1"/>
          </p:cNvSpPr>
          <p:nvPr/>
        </p:nvSpPr>
        <p:spPr bwMode="auto">
          <a:xfrm>
            <a:off x="5219700" y="3346455"/>
            <a:ext cx="3672780" cy="11636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Взаимовыгодное сотрудничество с организациями, формирующими налоговый потенциал </a:t>
            </a:r>
            <a:r>
              <a:rPr lang="ru-RU" altLang="ru-RU" sz="1600" dirty="0" smtClean="0">
                <a:latin typeface="Times New Roman" panose="02020603050405020304" pitchFamily="18" charset="0"/>
              </a:rPr>
              <a:t>округа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sp>
        <p:nvSpPr>
          <p:cNvPr id="9228" name="Скругленный прямоугольник 11"/>
          <p:cNvSpPr>
            <a:spLocks noChangeArrowheads="1"/>
          </p:cNvSpPr>
          <p:nvPr/>
        </p:nvSpPr>
        <p:spPr bwMode="auto">
          <a:xfrm>
            <a:off x="5219700" y="5651505"/>
            <a:ext cx="3672780" cy="101917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latin typeface="Times New Roman" panose="02020603050405020304" pitchFamily="18" charset="0"/>
              </a:rPr>
              <a:t>Проведение мероприятий по повышению </a:t>
            </a:r>
            <a:r>
              <a:rPr lang="ru-RU" altLang="ru-RU" sz="1600" dirty="0">
                <a:latin typeface="Times New Roman" panose="02020603050405020304" pitchFamily="18" charset="0"/>
              </a:rPr>
              <a:t>эффективности управления муниципальной собственностью</a:t>
            </a:r>
          </a:p>
        </p:txBody>
      </p:sp>
      <p:sp>
        <p:nvSpPr>
          <p:cNvPr id="9229" name="Line 15"/>
          <p:cNvSpPr>
            <a:spLocks noChangeShapeType="1"/>
          </p:cNvSpPr>
          <p:nvPr/>
        </p:nvSpPr>
        <p:spPr bwMode="auto">
          <a:xfrm flipV="1">
            <a:off x="4586519" y="1715145"/>
            <a:ext cx="996" cy="4633118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0" name="Line 16"/>
          <p:cNvSpPr>
            <a:spLocks noChangeShapeType="1"/>
          </p:cNvSpPr>
          <p:nvPr/>
        </p:nvSpPr>
        <p:spPr bwMode="auto">
          <a:xfrm flipH="1">
            <a:off x="4541825" y="1738706"/>
            <a:ext cx="677875" cy="12305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1" name="Line 17"/>
          <p:cNvSpPr>
            <a:spLocks noChangeShapeType="1"/>
          </p:cNvSpPr>
          <p:nvPr/>
        </p:nvSpPr>
        <p:spPr bwMode="auto">
          <a:xfrm flipH="1">
            <a:off x="3845721" y="1830387"/>
            <a:ext cx="760410" cy="1589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4353322" y="1817691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33" name="Line 19"/>
          <p:cNvSpPr>
            <a:spLocks noChangeShapeType="1"/>
          </p:cNvSpPr>
          <p:nvPr/>
        </p:nvSpPr>
        <p:spPr bwMode="auto">
          <a:xfrm flipH="1">
            <a:off x="3845721" y="2961282"/>
            <a:ext cx="741157" cy="4956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4" name="Line 20"/>
          <p:cNvSpPr>
            <a:spLocks noChangeShapeType="1"/>
          </p:cNvSpPr>
          <p:nvPr/>
        </p:nvSpPr>
        <p:spPr bwMode="auto">
          <a:xfrm flipH="1">
            <a:off x="3829050" y="3928274"/>
            <a:ext cx="757828" cy="5551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5" name="Line 21"/>
          <p:cNvSpPr>
            <a:spLocks noChangeShapeType="1"/>
          </p:cNvSpPr>
          <p:nvPr/>
        </p:nvSpPr>
        <p:spPr bwMode="auto">
          <a:xfrm flipH="1" flipV="1">
            <a:off x="3853582" y="4978407"/>
            <a:ext cx="718417" cy="3167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6" name="Line 22"/>
          <p:cNvSpPr>
            <a:spLocks noChangeShapeType="1"/>
          </p:cNvSpPr>
          <p:nvPr/>
        </p:nvSpPr>
        <p:spPr bwMode="auto">
          <a:xfrm flipH="1">
            <a:off x="3871517" y="6237287"/>
            <a:ext cx="773506" cy="4758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7" name="Line 23"/>
          <p:cNvSpPr>
            <a:spLocks noChangeShapeType="1"/>
          </p:cNvSpPr>
          <p:nvPr/>
        </p:nvSpPr>
        <p:spPr bwMode="auto">
          <a:xfrm flipH="1">
            <a:off x="4716463" y="2707484"/>
            <a:ext cx="495302" cy="791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8" name="Line 24"/>
          <p:cNvSpPr>
            <a:spLocks noChangeShapeType="1"/>
          </p:cNvSpPr>
          <p:nvPr/>
        </p:nvSpPr>
        <p:spPr bwMode="auto">
          <a:xfrm flipH="1">
            <a:off x="4643437" y="4064203"/>
            <a:ext cx="593401" cy="0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9" name="Line 25"/>
          <p:cNvSpPr>
            <a:spLocks noChangeShapeType="1"/>
          </p:cNvSpPr>
          <p:nvPr/>
        </p:nvSpPr>
        <p:spPr bwMode="auto">
          <a:xfrm flipH="1" flipV="1">
            <a:off x="4643438" y="5373688"/>
            <a:ext cx="576262" cy="0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40" name="Line 26"/>
          <p:cNvSpPr>
            <a:spLocks noChangeShapeType="1"/>
          </p:cNvSpPr>
          <p:nvPr/>
        </p:nvSpPr>
        <p:spPr bwMode="auto">
          <a:xfrm flipH="1" flipV="1">
            <a:off x="4643438" y="6308725"/>
            <a:ext cx="576262" cy="0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41" name="Oval 16"/>
          <p:cNvSpPr>
            <a:spLocks noChangeArrowheads="1"/>
          </p:cNvSpPr>
          <p:nvPr/>
        </p:nvSpPr>
        <p:spPr bwMode="auto">
          <a:xfrm>
            <a:off x="4383323" y="2535827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2" name="Oval 16"/>
          <p:cNvSpPr>
            <a:spLocks noChangeArrowheads="1"/>
          </p:cNvSpPr>
          <p:nvPr/>
        </p:nvSpPr>
        <p:spPr bwMode="auto">
          <a:xfrm>
            <a:off x="4386262" y="2787651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3" name="Oval 16"/>
          <p:cNvSpPr>
            <a:spLocks noChangeArrowheads="1"/>
          </p:cNvSpPr>
          <p:nvPr/>
        </p:nvSpPr>
        <p:spPr bwMode="auto">
          <a:xfrm>
            <a:off x="4379913" y="3862234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4" name="Oval 16"/>
          <p:cNvSpPr>
            <a:spLocks noChangeArrowheads="1"/>
          </p:cNvSpPr>
          <p:nvPr/>
        </p:nvSpPr>
        <p:spPr bwMode="auto">
          <a:xfrm>
            <a:off x="4373383" y="3741743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5" name="Oval 16"/>
          <p:cNvSpPr>
            <a:spLocks noChangeArrowheads="1"/>
          </p:cNvSpPr>
          <p:nvPr/>
        </p:nvSpPr>
        <p:spPr bwMode="auto">
          <a:xfrm>
            <a:off x="4390468" y="5188105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6" name="Oval 16"/>
          <p:cNvSpPr>
            <a:spLocks noChangeArrowheads="1"/>
          </p:cNvSpPr>
          <p:nvPr/>
        </p:nvSpPr>
        <p:spPr bwMode="auto">
          <a:xfrm>
            <a:off x="4390468" y="4788850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7" name="Oval 16"/>
          <p:cNvSpPr>
            <a:spLocks noChangeArrowheads="1"/>
          </p:cNvSpPr>
          <p:nvPr/>
        </p:nvSpPr>
        <p:spPr bwMode="auto">
          <a:xfrm>
            <a:off x="4397375" y="6155537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8" name="Oval 16"/>
          <p:cNvSpPr>
            <a:spLocks noChangeArrowheads="1"/>
          </p:cNvSpPr>
          <p:nvPr/>
        </p:nvSpPr>
        <p:spPr bwMode="auto">
          <a:xfrm>
            <a:off x="4394600" y="6022979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9" name="Oval 16"/>
          <p:cNvSpPr>
            <a:spLocks noChangeArrowheads="1"/>
          </p:cNvSpPr>
          <p:nvPr/>
        </p:nvSpPr>
        <p:spPr bwMode="auto">
          <a:xfrm>
            <a:off x="4359477" y="1581735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7941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chemeClr val="accent1"/>
          </a:extrusionClr>
          <a:contourClr>
            <a:schemeClr val="accent1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chemeClr val="accent1"/>
          </a:extrusionClr>
          <a:contourClr>
            <a:schemeClr val="accent1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64813</TotalTime>
  <Words>7551</Words>
  <Application>Microsoft Office PowerPoint</Application>
  <PresentationFormat>Экран (4:3)</PresentationFormat>
  <Paragraphs>1563</Paragraphs>
  <Slides>60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Arial</vt:lpstr>
      <vt:lpstr>Times New Roman</vt:lpstr>
      <vt:lpstr>Times New Roman Cyr</vt:lpstr>
      <vt:lpstr>Verdana</vt:lpstr>
      <vt:lpstr>Wingdings</vt:lpstr>
      <vt:lpstr>Пиксел</vt:lpstr>
      <vt:lpstr>Презентация PowerPoint</vt:lpstr>
      <vt:lpstr>Уважаемые жители городского округа город Бор   Нижегородской области!</vt:lpstr>
      <vt:lpstr>Общие сведения</vt:lpstr>
      <vt:lpstr>Территория городского округа город Бор</vt:lpstr>
      <vt:lpstr> Что такое «БЮДЖЕТ»</vt:lpstr>
      <vt:lpstr>Бюджетный процесс</vt:lpstr>
      <vt:lpstr>Презентация PowerPoint</vt:lpstr>
      <vt:lpstr>Как происходит составление проекта бюджета</vt:lpstr>
      <vt:lpstr>Презентация PowerPoint</vt:lpstr>
      <vt:lpstr>Экономическая основа городского округа город Бор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2024-2026 годов по основным отраслям, млн.руб.</vt:lpstr>
      <vt:lpstr>Презентация PowerPoint</vt:lpstr>
      <vt:lpstr>Что включают в себя отрасли социальной сферы</vt:lpstr>
      <vt:lpstr>Презентация PowerPoint</vt:lpstr>
      <vt:lpstr>Презентация PowerPoint</vt:lpstr>
      <vt:lpstr>Презентация PowerPoint</vt:lpstr>
      <vt:lpstr>Муниципальная программа "Развитие образования и молодежной политики в городском округе г.Бор"</vt:lpstr>
      <vt:lpstr>Муниципальная программа «Развитие образования и молодежной политики в городском округе г.Бор»</vt:lpstr>
      <vt:lpstr>Муниципальная программа «Адресная инвестиционная программа капитальных вложений городского округа г.Бор»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"Развитие сферы жилищно-коммунального хозяйства городского округа г.Бор"</vt:lpstr>
      <vt:lpstr>Мероприятия муниципальной программы "Развитие сферы жилищно-коммунального хозяйства городского округа г. Бор, млн.руб.</vt:lpstr>
      <vt:lpstr>Презентация PowerPoint</vt:lpstr>
      <vt:lpstr>Муниципальная программа "Развитие культуры и туризма в городском округе г.Бор"</vt:lpstr>
      <vt:lpstr>Муниципальная программа "Развитие культуры и туризма в городском округе г.Бор"</vt:lpstr>
      <vt:lpstr>Муниципальная программа "Развитие физической культуры и спорта городского округа г.Бор"</vt:lpstr>
      <vt:lpstr>Муниципальная программа " Развитие физической культуры и спорта городского округа г.Бор "</vt:lpstr>
      <vt:lpstr>Муниципальная программа «Содержание и развитие дорожного хозяйства городского округа г.Бор"</vt:lpstr>
      <vt:lpstr>Мероприятия муниципальной программы "Содержание и развитие дорожного хозяйства городского округа г. Бор", млн.руб.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"Формирование современной городской среды на территории городского округа г. Бор"</vt:lpstr>
      <vt:lpstr>Мероприятия муниципальной программы "Формирование современной городской среды на территории городского округа г. Бор"</vt:lpstr>
      <vt:lpstr>Презентация PowerPoint</vt:lpstr>
      <vt:lpstr>Презентация PowerPoint</vt:lpstr>
      <vt:lpstr>Презентация PowerPoint</vt:lpstr>
      <vt:lpstr>Презентация PowerPoint</vt:lpstr>
      <vt:lpstr>ДЕПАРТАМЕНТ ФИНАНСОВ АДМИНИСТРАЦИИ ГОРОДСКОГО ОКРУГА ГОРОД БОР</vt:lpstr>
    </vt:vector>
  </TitlesOfParts>
  <Company>Департамент финансов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Прытков Алексей</dc:creator>
  <cp:lastModifiedBy>Admin</cp:lastModifiedBy>
  <cp:revision>3248</cp:revision>
  <cp:lastPrinted>2023-12-07T11:28:45Z</cp:lastPrinted>
  <dcterms:created xsi:type="dcterms:W3CDTF">2000-01-24T06:21:12Z</dcterms:created>
  <dcterms:modified xsi:type="dcterms:W3CDTF">2023-12-08T11:28:48Z</dcterms:modified>
</cp:coreProperties>
</file>