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1" r:id="rId3"/>
    <p:sldId id="269" r:id="rId4"/>
    <p:sldId id="274" r:id="rId5"/>
    <p:sldId id="271" r:id="rId6"/>
    <p:sldId id="272" r:id="rId7"/>
    <p:sldId id="257" r:id="rId8"/>
    <p:sldId id="266" r:id="rId9"/>
    <p:sldId id="267" r:id="rId10"/>
    <p:sldId id="275" r:id="rId11"/>
    <p:sldId id="273" r:id="rId12"/>
    <p:sldId id="276" r:id="rId1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2E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86441" autoAdjust="0"/>
  </p:normalViewPr>
  <p:slideViewPr>
    <p:cSldViewPr>
      <p:cViewPr varScale="1">
        <p:scale>
          <a:sx n="117" d="100"/>
          <a:sy n="117" d="100"/>
        </p:scale>
        <p:origin x="-14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98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5F8EA-B1DB-4623-B1D6-FFB2B83948E8}" type="datetimeFigureOut">
              <a:rPr lang="ru-RU" smtClean="0"/>
              <a:t>06.04.2023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5916D-41D7-4C29-B3B1-1DBA1F1235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04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5916D-41D7-4C29-B3B1-1DBA1F12358D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214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5916D-41D7-4C29-B3B1-1DBA1F12358D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01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45916D-41D7-4C29-B3B1-1DBA1F12358D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01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35391EB-C178-4E46-93B9-525E31385EF1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4898F-5AB4-4E11-B79B-E6CE32401D8A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6A8A6-A548-43E1-81E9-281C42D79EB0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F2AC23-F8AC-499D-A931-A88EC4694417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6F2797-95EB-4B5D-BBAC-8AADDC18D51D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A4702-FD00-4045-A135-352AF3886453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DF67-2CB8-4FB4-93E9-6FCA0F0008E0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997A81-F80F-4104-9647-25274B78854D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F0A88-915E-4C41-A7F5-E4F18B967D6E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6D72F7-02CF-4319-90DE-02216A9FF0AE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EC480A1-BB61-42BC-AD65-C551DD67F6AF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229C4CE-AEFA-44E7-9C47-3451AD82E0D7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DEF90B-C518-4204-BF22-E173DFB2D564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FB1FA3E6EFEFB933E3E2127235FB44DBA6C44EE03FB9D741A2A554736DB9545C33249278DF91F64F9EEC0E44E02A5C64369910694C3EBCd2h9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consultantplus://offline/ref=FB1FA3E6EFEFB933E3E2127235FB44DBA6C44EE13CBDD741A2A554736DB9545C3324927BDB92FD4F9EEC0E44E02A5C64369910694C3EBCd2h9E" TargetMode="External"/><Relationship Id="rId4" Type="http://schemas.openxmlformats.org/officeDocument/2006/relationships/hyperlink" Target="consultantplus://offline/ref=FB1FA3E6EFEFB933E3E2127235FB44DBA6C44EE13DBAD741A2A554736DB9545C33249278DB96F64A9EEC0E44E02A5C64369910694C3EBCd2h9E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764704"/>
            <a:ext cx="6172200" cy="40324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Анализ </a:t>
            </a:r>
            <a:r>
              <a:rPr lang="ru-RU" dirty="0"/>
              <a:t>ошибок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</a:t>
            </a:r>
            <a:r>
              <a:rPr lang="ru-RU" dirty="0"/>
              <a:t>составлении отдельных форм годовой бухгалтерской отчетности  бюджетных и автономных учреждений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 </a:t>
            </a:r>
            <a:r>
              <a:rPr lang="ru-RU" dirty="0"/>
              <a:t>2022 год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817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E1AB-2E5D-4DD1-BAAB-848554365FBE}" type="slidenum">
              <a:rPr lang="ru-RU" smtClean="0"/>
              <a:t>10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024" y="1052736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добавления в справочник СКИФ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121088"/>
              </p:ext>
            </p:extLst>
          </p:nvPr>
        </p:nvGraphicFramePr>
        <p:xfrm>
          <a:off x="467544" y="1540917"/>
          <a:ext cx="828092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0394"/>
                <a:gridCol w="2400394"/>
                <a:gridCol w="348013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КЦСР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</a:t>
                      </a:r>
                      <a:r>
                        <a:rPr lang="ru-RU" baseline="0" dirty="0" smtClean="0"/>
                        <a:t> КЦСР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 мероприятия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244332"/>
              </p:ext>
            </p:extLst>
          </p:nvPr>
        </p:nvGraphicFramePr>
        <p:xfrm>
          <a:off x="480864" y="3717032"/>
          <a:ext cx="8219255" cy="20162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7594"/>
                <a:gridCol w="827594"/>
                <a:gridCol w="770909"/>
                <a:gridCol w="827594"/>
                <a:gridCol w="827594"/>
                <a:gridCol w="827594"/>
                <a:gridCol w="827594"/>
                <a:gridCol w="827594"/>
                <a:gridCol w="827594"/>
                <a:gridCol w="827594"/>
              </a:tblGrid>
              <a:tr h="228731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Целевая статья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90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Программная (непрограммная) статья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5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Направление расходов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466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Программное (непрограммное) направление расходов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Подпрограмма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Основное мероприятие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9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8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9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10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11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12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13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14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15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16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17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</a:tr>
              <a:tr h="7370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цифры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цифры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цифры и буквы русские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цифры и буквы латинские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цифры и буквы русские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цифры и буквы латинские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цифры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цифры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цифры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 цифры и буквы русские или латинские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7725" marR="7725" marT="7725" marB="0" anchor="ctr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86036" y="2708920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	Приказ </a:t>
            </a:r>
            <a:r>
              <a:rPr lang="ru-RU" sz="1600" dirty="0"/>
              <a:t>Минфина России от 24.05.2022 N 82н (ред. от 18.11.2022) "О Порядке формирования и применения кодов бюджетной классификации Российской Федерации, их структуре и принципах назначения"</a:t>
            </a:r>
          </a:p>
        </p:txBody>
      </p:sp>
    </p:spTree>
    <p:extLst>
      <p:ext uri="{BB962C8B-B14F-4D97-AF65-F5344CB8AC3E}">
        <p14:creationId xmlns:p14="http://schemas.microsoft.com/office/powerpoint/2010/main" val="254641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11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136339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	</a:t>
            </a:r>
            <a:r>
              <a:rPr lang="ru-RU" sz="2000" dirty="0" smtClean="0"/>
              <a:t>Перед подписанием форм отчетности необходимо проверить на соответствие контрольным соотношениям, очисть от нулевых значений, очистить от пустых строк и обязательно сделать досчёт!!!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433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12</a:t>
            </a:fld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655272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9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Контрольные соотношения между формами 0503723 и 0503737</a:t>
            </a:r>
            <a:endParaRPr lang="ru-RU" sz="25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91591158"/>
              </p:ext>
            </p:extLst>
          </p:nvPr>
        </p:nvGraphicFramePr>
        <p:xfrm>
          <a:off x="611560" y="2060848"/>
          <a:ext cx="7632848" cy="300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152128"/>
                <a:gridCol w="1080120"/>
                <a:gridCol w="936104"/>
                <a:gridCol w="1080120"/>
                <a:gridCol w="1368152"/>
                <a:gridCol w="936104"/>
              </a:tblGrid>
              <a:tr h="6400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форма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графа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соотношения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строка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графа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0503737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4+5+6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=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0503723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4220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0503737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950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4+5+6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=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0503723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4210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0503737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700+830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5+6+7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=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0503723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5010+5020-(4610+4620)-4400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0503737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732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4+5+6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=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0503723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5020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0503737 (КВФО</a:t>
                      </a:r>
                      <a:r>
                        <a:rPr lang="ru-RU" sz="1400" baseline="0" dirty="0" smtClean="0"/>
                        <a:t> 4)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КОСГУ 130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4+5+6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=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0503723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0501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763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634082"/>
          </a:xfrm>
        </p:spPr>
        <p:txBody>
          <a:bodyPr/>
          <a:lstStyle/>
          <a:p>
            <a:pPr algn="ctr"/>
            <a:r>
              <a:rPr lang="ru-RU" dirty="0" smtClean="0"/>
              <a:t>Форма 0503721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53493057"/>
              </p:ext>
            </p:extLst>
          </p:nvPr>
        </p:nvGraphicFramePr>
        <p:xfrm>
          <a:off x="539552" y="980728"/>
          <a:ext cx="7920880" cy="51911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5710"/>
                <a:gridCol w="418635"/>
                <a:gridCol w="421188"/>
                <a:gridCol w="911297"/>
                <a:gridCol w="990429"/>
                <a:gridCol w="1021061"/>
                <a:gridCol w="972560"/>
              </a:tblGrid>
              <a:tr h="203677">
                <a:tc gridSpan="4">
                  <a:txBody>
                    <a:bodyPr/>
                    <a:lstStyle/>
                    <a:p>
                      <a:pPr algn="ctr" rtl="0" fontAlgn="t"/>
                      <a:r>
                        <a:rPr lang="ru-RU" sz="1200" u="none" strike="noStrike" dirty="0">
                          <a:effectLst/>
                        </a:rPr>
                        <a:t>ОТЧЕТ О ФИНАНСОВЫХ РЕЗУЛЬТАТАХ ДЕЯТЕЛЬНОСТИ УЧРЕЖДЕНИЯ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0503721</a:t>
                      </a:r>
                      <a:endParaRPr lang="ru-RU" sz="12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24432">
                <a:tc gridSpan="2">
                  <a:txBody>
                    <a:bodyPr/>
                    <a:lstStyle/>
                    <a:p>
                      <a:pPr algn="l" rtl="0" fontAlgn="t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"/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700" u="none" strike="noStrike" dirty="0">
                          <a:effectLst/>
                        </a:rPr>
                        <a:t> 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20157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u="none" strike="noStrike" dirty="0">
                          <a:effectLst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Код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Код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деятельность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Деятельность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Приносящая 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3052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Наименование показателя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стро-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анали-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с целевыми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по государственному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доход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Итого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</a:tr>
              <a:tr h="165784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500" u="none" strike="noStrike" dirty="0">
                          <a:effectLst/>
                        </a:rPr>
                        <a:t> </a:t>
                      </a:r>
                      <a:endParaRPr lang="ru-RU" sz="5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600" u="none" strike="noStrike" dirty="0">
                          <a:effectLst/>
                        </a:rPr>
                        <a:t>ки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600" u="none" strike="noStrike" dirty="0">
                          <a:effectLst/>
                        </a:rPr>
                        <a:t>тики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600" u="none" strike="noStrike" dirty="0">
                          <a:effectLst/>
                        </a:rPr>
                        <a:t>средствами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600" u="none" strike="noStrike" dirty="0">
                          <a:effectLst/>
                        </a:rPr>
                        <a:t>заданию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600" u="none" strike="noStrike" dirty="0">
                          <a:effectLst/>
                        </a:rPr>
                        <a:t>деятельность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</a:tr>
              <a:tr h="18212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3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4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5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6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600" u="none" strike="noStrike" dirty="0">
                          <a:effectLst/>
                        </a:rPr>
                        <a:t>7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ctr"/>
                </a:tc>
              </a:tr>
              <a:tr h="23683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Доходы (стр.030 + стр.040 + стр.050 + стр.060 +стр.070+ стр.090 + стр.100 + стр.110)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010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100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3 915 335 591,08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49 601 482 515,32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5 734 922 730,20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59 251 740 836,60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   Доходы от собственности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030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120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-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  276 873,77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 106 934 818,18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 107 211 691,95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   Чистое поступление материальных запасов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360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 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 16 811 070,55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 166 108 505,18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 39 490 575,32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 222 410 151,05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20999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из них:</a:t>
                      </a:r>
                      <a:br>
                        <a:rPr lang="ru-RU" sz="600" u="none" strike="noStrike" dirty="0">
                          <a:effectLst/>
                        </a:rPr>
                      </a:br>
                      <a:r>
                        <a:rPr lang="ru-RU" sz="600" u="none" strike="noStrike" dirty="0">
                          <a:effectLst/>
                        </a:rPr>
                        <a:t>                   в том числе: увеличение стоимости материальных запасов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700" u="none" strike="noStrike" dirty="0">
                          <a:effectLst/>
                        </a:rPr>
                        <a:t>361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700" u="none" strike="noStrike" dirty="0">
                          <a:effectLst/>
                        </a:rPr>
                        <a:t>340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275 198 327,09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1 782 652 185,02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3 585 503 858,67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5 643 354 370,78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20999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Увеличение стоимости лекарственных препаратов и материалов, применяемых в медицинских целях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341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Увеличение стоимости продуктов питания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342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Увеличение стоимости горюче-смазочных материалов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343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Увеличение стоимости строительных материалов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344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Увеличение стоимости мягкого инвентаря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345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Увеличение стоимости прочих оборотных запасов (материалов)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346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22894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Увеличение стоимости материальных запасов для целей капитальных вложений</a:t>
                      </a:r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700" u="none" strike="noStrike" dirty="0">
                          <a:effectLst/>
                        </a:rPr>
                        <a:t>361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700" u="none" strike="noStrike" dirty="0">
                          <a:effectLst/>
                        </a:rPr>
                        <a:t>347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 904 691,91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10 173 036,56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1 477 631,49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12 555 359,96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23683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Увеличение стоимости прочих материальных запасов однократного применения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349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240970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700" u="none" strike="noStrike" dirty="0">
                          <a:effectLst/>
                        </a:rPr>
                        <a:t>из них:</a:t>
                      </a:r>
                      <a:br>
                        <a:rPr lang="ru-RU" sz="700" u="none" strike="noStrike" dirty="0">
                          <a:effectLst/>
                        </a:rPr>
                      </a:br>
                      <a:r>
                        <a:rPr lang="ru-RU" sz="700" u="none" strike="noStrike" dirty="0">
                          <a:effectLst/>
                        </a:rPr>
                        <a:t>                   уменьшение стоимости материальных запасов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700" u="none" strike="noStrike" dirty="0">
                          <a:effectLst/>
                        </a:rPr>
                        <a:t>362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700" u="none" strike="noStrike" dirty="0">
                          <a:effectLst/>
                        </a:rPr>
                        <a:t>440</a:t>
                      </a:r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258 387 256,54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1 616 543 679,84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3 546 013 283,35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5 420 944 219,73</a:t>
                      </a:r>
                      <a:endParaRPr lang="ru-RU" sz="7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311042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в том числе:</a:t>
                      </a:r>
                      <a:br>
                        <a:rPr lang="ru-RU" sz="600" u="none" strike="noStrike" dirty="0">
                          <a:effectLst/>
                        </a:rPr>
                      </a:br>
                      <a:r>
                        <a:rPr lang="ru-RU" sz="600" u="none" strike="noStrike" dirty="0">
                          <a:effectLst/>
                        </a:rPr>
                        <a:t>Уменьшение стоимости лекарственных препаратов и материалов, применяемых в медицинских целях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441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Уменьшение стоимости продуктов питания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442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Уменьшение стоимости горюче-смазочных материалов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443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Уменьшение стоимости строительных материалов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444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Уменьшение стоимости мягкого инвентаря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445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15788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Уменьшение стоимости прочих оборотных ценностей (материалов)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446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207673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Уменьшение стоимости материальных запасов для целей капитальных вложений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700" u="none" strike="noStrike" dirty="0">
                          <a:effectLst/>
                        </a:rPr>
                        <a:t>362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700" u="none" strike="noStrike" dirty="0">
                          <a:effectLst/>
                        </a:rPr>
                        <a:t>447</a:t>
                      </a:r>
                      <a:endParaRPr lang="ru-RU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 357 318,80</a:t>
                      </a:r>
                      <a:endParaRPr lang="ru-RU" sz="7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8 888 172,42</a:t>
                      </a:r>
                      <a:endParaRPr lang="ru-RU" sz="7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1 174 118,03</a:t>
                      </a:r>
                      <a:endParaRPr lang="ru-RU" sz="7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7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 10 419 609,25</a:t>
                      </a:r>
                      <a:endParaRPr lang="ru-RU" sz="700" b="0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  <a:tr h="236834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600" u="none" strike="noStrike" dirty="0">
                          <a:effectLst/>
                        </a:rPr>
                        <a:t>Уменьшение стоимости прочих материальных запасов однократного применения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362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600" u="none" strike="noStrike" dirty="0">
                          <a:effectLst/>
                        </a:rPr>
                        <a:t>449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600" u="none" strike="noStrike" dirty="0">
                          <a:effectLst/>
                        </a:rPr>
                        <a:t> </a:t>
                      </a:r>
                      <a:endParaRPr lang="ru-RU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227" marR="7227" marT="7227" marB="0" anchor="b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1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02888" y="836712"/>
            <a:ext cx="790156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dirty="0" smtClean="0"/>
              <a:t>	</a:t>
            </a:r>
            <a:r>
              <a:rPr lang="ru-RU" sz="2200" b="1" dirty="0" smtClean="0"/>
              <a:t>Проверка форм 0503710 и 0503730</a:t>
            </a:r>
          </a:p>
          <a:p>
            <a:pPr algn="just"/>
            <a:r>
              <a:rPr lang="ru-RU" sz="2000" dirty="0" smtClean="0"/>
              <a:t>	</a:t>
            </a:r>
          </a:p>
          <a:p>
            <a:pPr algn="just"/>
            <a:r>
              <a:rPr lang="ru-RU" sz="2000" dirty="0"/>
              <a:t>	</a:t>
            </a:r>
            <a:r>
              <a:rPr lang="ru-RU" dirty="0" smtClean="0"/>
              <a:t>Для </a:t>
            </a:r>
            <a:r>
              <a:rPr lang="ru-RU" dirty="0"/>
              <a:t>выполнения </a:t>
            </a:r>
            <a:r>
              <a:rPr lang="ru-RU" dirty="0" smtClean="0"/>
              <a:t>междокументного контроля </a:t>
            </a:r>
            <a:r>
              <a:rPr lang="ru-RU" dirty="0"/>
              <a:t>показателей необходимо обязательно проверить, чтобы финансовый результат в Справке (ф. 0503710) соответствовал данным Баланса (ф. 0503730). </a:t>
            </a:r>
            <a:endParaRPr lang="ru-RU" dirty="0" smtClean="0"/>
          </a:p>
          <a:p>
            <a:pPr algn="just"/>
            <a:endParaRPr lang="ru-RU" dirty="0" smtClean="0"/>
          </a:p>
          <a:p>
            <a:pPr algn="ctr"/>
            <a:r>
              <a:rPr lang="ru-RU" dirty="0" smtClean="0"/>
              <a:t>Для </a:t>
            </a:r>
            <a:r>
              <a:rPr lang="ru-RU" dirty="0"/>
              <a:t>этого должно соблюдаться равенство</a:t>
            </a:r>
            <a:r>
              <a:rPr lang="ru-RU" dirty="0" smtClean="0"/>
              <a:t>:</a:t>
            </a:r>
          </a:p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solidFill>
                  <a:srgbClr val="E72E09"/>
                </a:solidFill>
              </a:rPr>
              <a:t>КВФО 5 ,6</a:t>
            </a:r>
            <a:r>
              <a:rPr lang="ru-RU" b="1" dirty="0">
                <a:solidFill>
                  <a:srgbClr val="E72E09"/>
                </a:solidFill>
              </a:rPr>
              <a:t/>
            </a:r>
            <a:br>
              <a:rPr lang="ru-RU" b="1" dirty="0">
                <a:solidFill>
                  <a:srgbClr val="E72E09"/>
                </a:solidFill>
              </a:rPr>
            </a:br>
            <a:r>
              <a:rPr lang="ru-RU" dirty="0" smtClean="0"/>
              <a:t>гр.7 – гр.3 стр.570 (ф.0503730) = гр.3 – гр.2 строки </a:t>
            </a:r>
            <a:r>
              <a:rPr lang="ru-RU" dirty="0"/>
              <a:t>Итого </a:t>
            </a:r>
            <a:r>
              <a:rPr lang="ru-RU" dirty="0" smtClean="0"/>
              <a:t>(ф.0503710)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E72E09"/>
                </a:solidFill>
              </a:rPr>
              <a:t>КВФО 4</a:t>
            </a:r>
          </a:p>
          <a:p>
            <a:pPr algn="ctr"/>
            <a:r>
              <a:rPr lang="ru-RU" dirty="0" smtClean="0"/>
              <a:t>гр.8 – гр.4 стр.570 (ф.0503730) = гр.5 – гр.4 Справки (ф. 0503710)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E72E09"/>
                </a:solidFill>
              </a:rPr>
              <a:t>КВФО 2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гр.9 </a:t>
            </a:r>
            <a:r>
              <a:rPr lang="ru-RU" dirty="0"/>
              <a:t>– </a:t>
            </a:r>
            <a:r>
              <a:rPr lang="ru-RU" dirty="0" smtClean="0"/>
              <a:t>гр.5 </a:t>
            </a:r>
            <a:r>
              <a:rPr lang="ru-RU" dirty="0"/>
              <a:t>стр.570 </a:t>
            </a:r>
            <a:r>
              <a:rPr lang="ru-RU" dirty="0" smtClean="0"/>
              <a:t>(</a:t>
            </a:r>
            <a:r>
              <a:rPr lang="ru-RU" dirty="0"/>
              <a:t>ф.0503730</a:t>
            </a:r>
            <a:r>
              <a:rPr lang="ru-RU" dirty="0" smtClean="0"/>
              <a:t>) = гр.5 </a:t>
            </a:r>
            <a:r>
              <a:rPr lang="ru-RU" dirty="0"/>
              <a:t>– гр.4 Справки (ф. 0503710) </a:t>
            </a:r>
          </a:p>
          <a:p>
            <a:pPr algn="ct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7429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Форма 0503768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916832"/>
            <a:ext cx="7097216" cy="302433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	Показатели </a:t>
            </a:r>
            <a:r>
              <a:rPr lang="ru-RU" dirty="0"/>
              <a:t>по </a:t>
            </a:r>
            <a:r>
              <a:rPr lang="ru-RU" dirty="0" smtClean="0"/>
              <a:t>счету 4 210 06 000 ф.0503730 не выверены с показателем ф.0503768 КВФО </a:t>
            </a:r>
            <a:r>
              <a:rPr lang="ru-RU" dirty="0"/>
              <a:t>4: недвижимое имущество, особо ценное имущество, непроизведенные активы.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Расчеты </a:t>
            </a:r>
            <a:r>
              <a:rPr lang="ru-RU" dirty="0"/>
              <a:t>с учредителем </a:t>
            </a:r>
            <a:r>
              <a:rPr lang="ru-RU" dirty="0" smtClean="0"/>
              <a:t>счет 4 210 06 000 </a:t>
            </a:r>
            <a:r>
              <a:rPr lang="ru-RU" dirty="0"/>
              <a:t>стр.480 ф.0503730 = стр.311, 312, 380 ф.0503768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176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Форма 0503769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200" dirty="0" smtClean="0"/>
              <a:t>      Остатки по </a:t>
            </a:r>
            <a:r>
              <a:rPr lang="ru-RU" sz="2200" dirty="0"/>
              <a:t>счету </a:t>
            </a:r>
            <a:r>
              <a:rPr lang="ru-RU" sz="2200" dirty="0" smtClean="0"/>
              <a:t>5 303 </a:t>
            </a:r>
            <a:r>
              <a:rPr lang="ru-RU" sz="2200" dirty="0"/>
              <a:t>05 000 в части разрешенных и неразрешенных к использованию в текущем году остатков субсидий. </a:t>
            </a:r>
            <a:endParaRPr lang="ru-RU" sz="2200" dirty="0" smtClean="0"/>
          </a:p>
          <a:p>
            <a:pPr algn="just"/>
            <a:r>
              <a:rPr lang="ru-RU" sz="2200" dirty="0" smtClean="0"/>
              <a:t>разрешенный </a:t>
            </a:r>
            <a:r>
              <a:rPr lang="ru-RU" sz="2200" dirty="0"/>
              <a:t>к использованию остаток субсидий с кодом аналитики </a:t>
            </a:r>
            <a:r>
              <a:rPr lang="ru-RU" sz="2200" dirty="0" smtClean="0"/>
              <a:t>150</a:t>
            </a:r>
          </a:p>
          <a:p>
            <a:pPr algn="just"/>
            <a:r>
              <a:rPr lang="ru-RU" sz="2200" dirty="0" smtClean="0"/>
              <a:t>неразрешенный </a:t>
            </a:r>
            <a:r>
              <a:rPr lang="ru-RU" sz="2200" dirty="0"/>
              <a:t>к использованию остаток – с кодом аналитики </a:t>
            </a:r>
            <a:r>
              <a:rPr lang="ru-RU" sz="2200" dirty="0" smtClean="0"/>
              <a:t>610.</a:t>
            </a:r>
            <a:endParaRPr lang="ru-RU" sz="2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DEF90B-C518-4204-BF22-E173DFB2D564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068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512168"/>
          </a:xfrm>
        </p:spPr>
        <p:txBody>
          <a:bodyPr>
            <a:normAutofit/>
          </a:bodyPr>
          <a:lstStyle/>
          <a:p>
            <a:pPr algn="ctr"/>
            <a:r>
              <a:rPr lang="ru-RU" sz="2500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П</a:t>
            </a:r>
            <a:r>
              <a:rPr lang="ru-RU" sz="25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ередача имущества, отраженного на </a:t>
            </a:r>
            <a:r>
              <a:rPr lang="ru-RU" sz="25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забалансовых</a:t>
            </a:r>
            <a:r>
              <a:rPr lang="ru-RU" sz="2500" b="1" dirty="0">
                <a:solidFill>
                  <a:schemeClr val="tx2"/>
                </a:solidFill>
                <a:latin typeface="+mn-lt"/>
                <a:cs typeface="Times New Roman" panose="02020603050405020304" pitchFamily="18" charset="0"/>
              </a:rPr>
              <a:t> счетах</a:t>
            </a:r>
            <a:r>
              <a:rPr lang="ru-RU" sz="2500" b="1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500" b="1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</a:br>
            <a:endParaRPr lang="ru-RU" sz="25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872067" y="2276873"/>
            <a:ext cx="7408333" cy="3600400"/>
          </a:xfrm>
        </p:spPr>
        <p:txBody>
          <a:bodyPr>
            <a:normAutofit/>
          </a:bodyPr>
          <a:lstStyle/>
          <a:p>
            <a:pPr algn="just">
              <a:buClr>
                <a:schemeClr val="accent1"/>
              </a:buClr>
              <a:buFont typeface="Times New Roman" panose="02020603050405020304" pitchFamily="18" charset="0"/>
              <a:buChar char="*"/>
            </a:pPr>
            <a:r>
              <a:rPr lang="ru-RU" sz="2600" b="1" dirty="0" smtClean="0">
                <a:solidFill>
                  <a:srgbClr val="14438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dirty="0">
                <a:hlinkClick r:id="rId3"/>
              </a:rPr>
              <a:t>п. 7</a:t>
            </a:r>
            <a:r>
              <a:rPr lang="ru-RU" sz="2000" dirty="0"/>
              <a:t> Инструкции N 162н, </a:t>
            </a:r>
            <a:r>
              <a:rPr lang="ru-RU" sz="2000" dirty="0">
                <a:hlinkClick r:id="rId4"/>
              </a:rPr>
              <a:t>п. 9</a:t>
            </a:r>
            <a:r>
              <a:rPr lang="ru-RU" sz="2000" dirty="0"/>
              <a:t> Инструкции N 174н</a:t>
            </a:r>
            <a:r>
              <a:rPr lang="ru-RU" sz="2000" dirty="0" smtClean="0"/>
              <a:t>,</a:t>
            </a:r>
          </a:p>
          <a:p>
            <a:pPr marL="0" indent="0" algn="just">
              <a:buClr>
                <a:schemeClr val="accent1"/>
              </a:buCl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</a:t>
            </a:r>
            <a:r>
              <a:rPr lang="ru-RU" sz="2000" dirty="0">
                <a:hlinkClick r:id="rId5"/>
              </a:rPr>
              <a:t>п. 9</a:t>
            </a:r>
            <a:r>
              <a:rPr lang="ru-RU" sz="2000" dirty="0"/>
              <a:t> Инструкции N </a:t>
            </a:r>
            <a:r>
              <a:rPr lang="ru-RU" sz="2000" dirty="0" smtClean="0"/>
              <a:t>183н</a:t>
            </a:r>
            <a:endParaRPr lang="ru-RU" sz="2000" dirty="0" smtClean="0">
              <a:cs typeface="Times New Roman" panose="02020603050405020304" pitchFamily="18" charset="0"/>
            </a:endParaRPr>
          </a:p>
          <a:p>
            <a:pPr algn="just">
              <a:buClr>
                <a:schemeClr val="accent1"/>
              </a:buClr>
              <a:buFont typeface="Times New Roman" panose="02020603050405020304" pitchFamily="18" charset="0"/>
              <a:buChar char="*"/>
            </a:pPr>
            <a:r>
              <a:rPr lang="ru-RU" dirty="0" smtClean="0">
                <a:cs typeface="Times New Roman" panose="02020603050405020304" pitchFamily="18" charset="0"/>
              </a:rPr>
              <a:t>     </a:t>
            </a:r>
            <a:r>
              <a:rPr lang="ru-RU" sz="2200" dirty="0" smtClean="0">
                <a:cs typeface="Times New Roman" panose="02020603050405020304" pitchFamily="18" charset="0"/>
              </a:rPr>
              <a:t>восстановление объектов основных средств на балансовом учете, в случае принятия решения о безвозмездной передаче, отражается по дебету счета 0 101 </a:t>
            </a:r>
            <a:r>
              <a:rPr lang="ru-RU" sz="2200" dirty="0" smtClean="0">
                <a:cs typeface="Times New Roman" panose="02020603050405020304" pitchFamily="18" charset="0"/>
              </a:rPr>
              <a:t>хх</a:t>
            </a:r>
            <a:r>
              <a:rPr lang="ru-RU" sz="2200" dirty="0" smtClean="0">
                <a:cs typeface="Times New Roman" panose="02020603050405020304" pitchFamily="18" charset="0"/>
              </a:rPr>
              <a:t> 000  и кредиту счета  0 401 10 172                     с одновременным уменьшением </a:t>
            </a:r>
            <a:r>
              <a:rPr lang="ru-RU" sz="2200" dirty="0" smtClean="0">
                <a:cs typeface="Times New Roman" panose="02020603050405020304" pitchFamily="18" charset="0"/>
              </a:rPr>
              <a:t>забалансового</a:t>
            </a:r>
            <a:r>
              <a:rPr lang="ru-RU" sz="2200" dirty="0" smtClean="0">
                <a:cs typeface="Times New Roman" panose="02020603050405020304" pitchFamily="18" charset="0"/>
              </a:rPr>
              <a:t> счета  21,  02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D0FE1AB-2E5D-4DD1-BAAB-848554365FBE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80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Пояснительная записка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872067" y="1484785"/>
            <a:ext cx="7408333" cy="367240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Clr>
                <a:schemeClr val="accent1"/>
              </a:buClr>
              <a:buFont typeface="Times New Roman" panose="02020603050405020304" pitchFamily="18" charset="0"/>
              <a:buChar char="*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текстовой части Пояснительной записки должны быть идентичны показателям, которые отражены в формах бухгалтерской отчетности.</a:t>
            </a:r>
          </a:p>
          <a:p>
            <a:pPr algn="just">
              <a:spcBef>
                <a:spcPts val="0"/>
              </a:spcBef>
              <a:buClr>
                <a:schemeClr val="accent1"/>
              </a:buClr>
              <a:buFont typeface="Times New Roman" panose="02020603050405020304" pitchFamily="18" charset="0"/>
              <a:buChar char="*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отражении в Отчете (ф. 0503737)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некассовым операциям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раскрывается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 3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«Анализ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отчета об исполнении учреждением плана его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деятельности».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dirty="0"/>
          </a:p>
          <a:p>
            <a:pPr marL="324000" indent="-324000" algn="just">
              <a:spcBef>
                <a:spcPts val="0"/>
              </a:spcBef>
            </a:pPr>
            <a:endParaRPr lang="ru-RU" dirty="0" smtClean="0"/>
          </a:p>
          <a:p>
            <a:pPr marL="324000" indent="-324000" algn="just">
              <a:spcBef>
                <a:spcPts val="0"/>
              </a:spcBef>
            </a:pPr>
            <a:endParaRPr lang="ru-RU" dirty="0"/>
          </a:p>
          <a:p>
            <a:pPr marL="324000" indent="-324000" algn="just">
              <a:spcBef>
                <a:spcPts val="0"/>
              </a:spcBef>
            </a:pPr>
            <a:endParaRPr 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D0FE1AB-2E5D-4DD1-BAAB-848554365FBE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15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FE1AB-2E5D-4DD1-BAAB-848554365FBE}" type="slidenum">
              <a:rPr lang="ru-RU" smtClean="0"/>
              <a:t>9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8024" y="1052736"/>
            <a:ext cx="84249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 indent="-324000" algn="just">
              <a:buClr>
                <a:schemeClr val="accent1"/>
              </a:buClr>
              <a:buFont typeface="Times New Roman" panose="02020603050405020304" pitchFamily="18" charset="0"/>
              <a:buChar char="*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4 «Анализ показателей отчетности учреждения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раскрывается информация об изменении показателей на начало отчетного периода, указанная в графе 6 раздела 1 Сведений об изменении остатков валюты баланса учреждения (ф. 0503773), в разрезе сумм изменений и следующих дополнительных причин:</a:t>
            </a:r>
          </a:p>
          <a:p>
            <a:pPr algn="just">
              <a:buClr>
                <a:schemeClr val="accent1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03.1 - несвоевременное поступление первичных учетных документов;</a:t>
            </a:r>
          </a:p>
          <a:p>
            <a:pPr algn="just">
              <a:buClr>
                <a:schemeClr val="accent1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03.2 - несвоевременное отражение фактов хозяйственной жизни      регистрах бухгалтерского учета;</a:t>
            </a:r>
          </a:p>
          <a:p>
            <a:pPr algn="just">
              <a:buClr>
                <a:schemeClr val="accent1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03.3 - ошибки в применении счетов бухгалтерского учета;</a:t>
            </a:r>
          </a:p>
          <a:p>
            <a:pPr algn="just">
              <a:buClr>
                <a:schemeClr val="accent1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03.4 - ошибки, допущенные при отражении бухгалтерских записей на основании первичного учетного документа (за исключением ошибок в применении счетов бухгалтерского учета);</a:t>
            </a:r>
          </a:p>
          <a:p>
            <a:pPr algn="just">
              <a:buClr>
                <a:schemeClr val="accent1"/>
              </a:buCl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03.5 - иные причины.</a:t>
            </a:r>
          </a:p>
        </p:txBody>
      </p:sp>
    </p:spTree>
    <p:extLst>
      <p:ext uri="{BB962C8B-B14F-4D97-AF65-F5344CB8AC3E}">
        <p14:creationId xmlns:p14="http://schemas.microsoft.com/office/powerpoint/2010/main" val="117359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3252</TotalTime>
  <Words>614</Words>
  <Application>Microsoft Office PowerPoint</Application>
  <PresentationFormat>Экран (4:3)</PresentationFormat>
  <Paragraphs>305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Анализ ошибок  при составлении отдельных форм годовой бухгалтерской отчетности  бюджетных и автономных учреждений  за 2022 год</vt:lpstr>
      <vt:lpstr>Контрольные соотношения между формами 0503723 и 0503737</vt:lpstr>
      <vt:lpstr>Форма 0503721</vt:lpstr>
      <vt:lpstr>Презентация PowerPoint</vt:lpstr>
      <vt:lpstr>Форма 0503768</vt:lpstr>
      <vt:lpstr>Форма 0503769</vt:lpstr>
      <vt:lpstr>Передача имущества, отраженного на забалансовых счетах </vt:lpstr>
      <vt:lpstr>Пояснительная записка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25</cp:revision>
  <cp:lastPrinted>2023-04-06T08:17:11Z</cp:lastPrinted>
  <dcterms:created xsi:type="dcterms:W3CDTF">2023-04-03T13:35:56Z</dcterms:created>
  <dcterms:modified xsi:type="dcterms:W3CDTF">2023-04-06T09:52:31Z</dcterms:modified>
</cp:coreProperties>
</file>