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418" r:id="rId1"/>
  </p:sldMasterIdLst>
  <p:notesMasterIdLst>
    <p:notesMasterId r:id="rId10"/>
  </p:notesMasterIdLst>
  <p:sldIdLst>
    <p:sldId id="311" r:id="rId2"/>
    <p:sldId id="340" r:id="rId3"/>
    <p:sldId id="335" r:id="rId4"/>
    <p:sldId id="344" r:id="rId5"/>
    <p:sldId id="345" r:id="rId6"/>
    <p:sldId id="346" r:id="rId7"/>
    <p:sldId id="337" r:id="rId8"/>
    <p:sldId id="343" r:id="rId9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66" d="100"/>
          <a:sy n="166" d="100"/>
        </p:scale>
        <p:origin x="-54" y="9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B39309-7938-4263-8D4E-B635C3A1DF27}" type="datetimeFigureOut">
              <a:rPr lang="ru-RU" smtClean="0"/>
              <a:t>06.04.2023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4095AD-C8F3-4A10-AEDD-FF0F6FBE038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3118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68400" y="1243013"/>
            <a:ext cx="4460875" cy="3346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609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095AD-C8F3-4A10-AEDD-FF0F6FBE0385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8176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095AD-C8F3-4A10-AEDD-FF0F6FBE0385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81763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095AD-C8F3-4A10-AEDD-FF0F6FBE0385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8176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095AD-C8F3-4A10-AEDD-FF0F6FBE0385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81763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095AD-C8F3-4A10-AEDD-FF0F6FBE0385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81763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4095AD-C8F3-4A10-AEDD-FF0F6FBE0385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8176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092B6-3FAB-44C3-8B81-DCAB4BE901D2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2587D54-E706-4E6B-991F-6A39BFFE245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BB8A-2A5C-463E-A128-25E8BC79C86A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D54-E706-4E6B-991F-6A39BFFE245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6A259-FDC6-4811-ABC9-9882A6563EE0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D54-E706-4E6B-991F-6A39BFFE245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7DF15-E714-4CF6-BEF1-7D53FFC8CFCA}" type="datetime1">
              <a:rPr lang="en-US" smtClean="0"/>
              <a:t>4/6/2023</a:t>
            </a:fld>
            <a:endParaRPr lang="en-US" dirty="0"/>
          </a:p>
        </p:txBody>
      </p:sp>
      <p:sp>
        <p:nvSpPr>
          <p:cNvPr id="5" name="Holder 5">
            <a:extLst>
              <a:ext uri="{FF2B5EF4-FFF2-40B4-BE49-F238E27FC236}">
                <a16:creationId xmlns="" xmlns:a16="http://schemas.microsoft.com/office/drawing/2014/main" id="{4E065825-85CD-4AFB-994B-2E973E9F02E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7" y="6394480"/>
            <a:ext cx="2103121" cy="358445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Holder 2">
            <a:extLst>
              <a:ext uri="{FF2B5EF4-FFF2-40B4-BE49-F238E27FC236}">
                <a16:creationId xmlns="" xmlns:a16="http://schemas.microsoft.com/office/drawing/2014/main" id="{E801F513-37A4-4436-BBD3-3D2847934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46977"/>
            <a:ext cx="4342476" cy="35844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="" xmlns:a16="http://schemas.microsoft.com/office/drawing/2014/main" id="{59F58909-8CF7-4B59-B73D-6D9E4358D6C5}"/>
              </a:ext>
            </a:extLst>
          </p:cNvPr>
          <p:cNvSpPr/>
          <p:nvPr userDrawn="1"/>
        </p:nvSpPr>
        <p:spPr>
          <a:xfrm flipV="1">
            <a:off x="1" y="530119"/>
            <a:ext cx="9144000" cy="374445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</p:spTree>
    <p:extLst>
      <p:ext uri="{BB962C8B-B14F-4D97-AF65-F5344CB8AC3E}">
        <p14:creationId xmlns:p14="http://schemas.microsoft.com/office/powerpoint/2010/main" val="4217944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3455D-200C-474E-98FE-6426F74042A2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D54-E706-4E6B-991F-6A39BFFE245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6C1B5-5B43-4323-BE34-21BF43A48937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D54-E706-4E6B-991F-6A39BFFE245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CD8B2-5B96-440A-BECC-33A12565D665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D54-E706-4E6B-991F-6A39BFFE245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0C2A-8702-470B-B5A2-9292D5EEA938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D54-E706-4E6B-991F-6A39BFFE245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BD120-29F0-400C-AD80-9631E7E462EA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D54-E706-4E6B-991F-6A39BFFE245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5EEB5-DF09-4859-8FE0-A1152BB2474B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D54-E706-4E6B-991F-6A39BFFE245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7E4FC-F046-41C6-AFAC-6FD251BDDB18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D54-E706-4E6B-991F-6A39BFFE245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4E107-3992-4CBC-BDE3-18F66F1C8843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D54-E706-4E6B-991F-6A39BFFE245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7AA8A2D-D9B0-4620-9398-F0604D9BFF65}" type="datetime1">
              <a:rPr lang="ru-RU" smtClean="0"/>
              <a:t>06.04.2023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2587D54-E706-4E6B-991F-6A39BFFE245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9" r:id="rId1"/>
    <p:sldLayoutId id="2147484420" r:id="rId2"/>
    <p:sldLayoutId id="2147484421" r:id="rId3"/>
    <p:sldLayoutId id="2147484422" r:id="rId4"/>
    <p:sldLayoutId id="2147484423" r:id="rId5"/>
    <p:sldLayoutId id="2147484424" r:id="rId6"/>
    <p:sldLayoutId id="2147484425" r:id="rId7"/>
    <p:sldLayoutId id="2147484426" r:id="rId8"/>
    <p:sldLayoutId id="2147484427" r:id="rId9"/>
    <p:sldLayoutId id="2147484428" r:id="rId10"/>
    <p:sldLayoutId id="2147484429" r:id="rId11"/>
    <p:sldLayoutId id="214748443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2778" y="6437725"/>
            <a:ext cx="9122853" cy="0"/>
          </a:xfrm>
          <a:custGeom>
            <a:avLst/>
            <a:gdLst/>
            <a:ahLst/>
            <a:cxnLst/>
            <a:rect l="l" t="t" r="r" b="b"/>
            <a:pathLst>
              <a:path w="5752465">
                <a:moveTo>
                  <a:pt x="0" y="0"/>
                </a:moveTo>
                <a:lnTo>
                  <a:pt x="5751940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620688"/>
            <a:ext cx="86409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Совещание с ФО МНЦП Нижегородской области </a:t>
            </a:r>
          </a:p>
          <a:p>
            <a:pPr algn="r"/>
            <a:r>
              <a:rPr lang="ru-RU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06.04.2023</a:t>
            </a:r>
          </a:p>
          <a:p>
            <a:pPr algn="r"/>
            <a:endParaRPr lang="ru-RU" sz="20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endParaRPr lang="ru-RU" sz="2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Отдельные аспекты формирования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Сведений о вложениях в объекты недвижимого имущества, объектах капитальных вложений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формам 0503190, 0503790  в составе годовой бюджетной (бухгалтерской) отчетности за 2022 год</a:t>
            </a:r>
          </a:p>
          <a:p>
            <a:pPr algn="ctr"/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07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19256" cy="1152128"/>
          </a:xfrm>
        </p:spPr>
        <p:txBody>
          <a:bodyPr>
            <a:norm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 учетного номера объекта капитальных вложений </a:t>
            </a:r>
            <a:b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6792"/>
            <a:ext cx="8856984" cy="518457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соответствии с п.173.1 Приказа Минфина России 191н, п. 75 Приказа Минфина России 33н:</a:t>
            </a:r>
          </a:p>
          <a:p>
            <a:pPr marL="0" indent="0" algn="just">
              <a:lnSpc>
                <a:spcPct val="150000"/>
              </a:lnSpc>
              <a:spcBef>
                <a:spcPts val="1200"/>
              </a:spcBef>
              <a:buNone/>
            </a:pP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Учетный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номер объекта капитальных вложений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составляется </a:t>
            </a:r>
            <a:r>
              <a:rPr lang="ru-RU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балансодержателем</a:t>
            </a:r>
            <a:r>
              <a:rPr lang="ru-RU" sz="1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индивидуально для каждого объекта капитальных вложений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согласно следующей структуре:</a:t>
            </a:r>
          </a:p>
          <a:p>
            <a:pPr marL="114300" indent="0" algn="just">
              <a:lnSpc>
                <a:spcPct val="150000"/>
              </a:lnSpc>
              <a:buNone/>
            </a:pPr>
            <a:r>
              <a:rPr lang="ru-RU" sz="14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1-3 </a:t>
            </a:r>
            <a:r>
              <a:rPr lang="ru-RU" sz="14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разряды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код главного распорядителя бюджетных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средств;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just">
              <a:lnSpc>
                <a:spcPct val="150000"/>
              </a:lnSpc>
              <a:buNone/>
            </a:pPr>
            <a:r>
              <a:rPr lang="ru-RU" sz="14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4–23 </a:t>
            </a:r>
            <a:r>
              <a:rPr lang="ru-RU" sz="14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разряды</a:t>
            </a:r>
            <a:r>
              <a:rPr lang="ru-RU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уникальный номер реестровой записи 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участника бюджетного </a:t>
            </a:r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процесса (у 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балансодержателя – казенного учреждения)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ru-RU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уникальный </a:t>
            </a:r>
            <a:r>
              <a:rPr lang="ru-RU" sz="1400" b="1" dirty="0">
                <a:solidFill>
                  <a:srgbClr val="C00000"/>
                </a:solidFill>
              </a:rPr>
              <a:t>номер реестровой записи 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юридического лица, не являющегося участником бюджетного процесса (у балансодержателя – автономного, бюджетного учреждения)</a:t>
            </a:r>
          </a:p>
          <a:p>
            <a:pPr marL="114300" indent="0" algn="just">
              <a:lnSpc>
                <a:spcPct val="150000"/>
              </a:lnSpc>
              <a:buNone/>
            </a:pP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Уникальный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номер реестровой записи присваивается Федеральным казначейством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ГИС «Электронный бюджет» участникам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бюджетного процесса и юридическим лицам, не являющимся участниками бюджетного процесса, при включении информации о них в</a:t>
            </a:r>
            <a:r>
              <a:rPr lang="ru-RU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Сводный реестр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финансовыми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органами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муниципальных образований,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открывшими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 лицевые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счета;</a:t>
            </a:r>
          </a:p>
          <a:p>
            <a:pPr marL="114300" indent="0" algn="just">
              <a:lnSpc>
                <a:spcPct val="150000"/>
              </a:lnSpc>
              <a:buNone/>
            </a:pPr>
            <a:r>
              <a:rPr lang="ru-RU" sz="14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24-27 разряды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порядковый номер, </a:t>
            </a: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присвоенный балансодержателем  объекта капитальных вложений при принятии его к </a:t>
            </a:r>
            <a:r>
              <a:rPr lang="ru-RU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бухгалтерскому </a:t>
            </a: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учету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(поэтому 24-27 разряды </a:t>
            </a:r>
            <a:r>
              <a:rPr lang="ru-RU" sz="14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ru-RU" sz="14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могут </a:t>
            </a:r>
            <a:r>
              <a:rPr lang="ru-RU" sz="14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составлять только нули!!!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just">
              <a:lnSpc>
                <a:spcPct val="150000"/>
              </a:lnSpc>
              <a:buNone/>
            </a:pPr>
            <a:r>
              <a:rPr lang="ru-RU" sz="14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 разряд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код контура идентификации сведений об объекте: </a:t>
            </a:r>
          </a:p>
          <a:p>
            <a:pPr marL="114300" indent="0" algn="just">
              <a:buNone/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1 -  сведения, не составляющие государственную тайну;</a:t>
            </a:r>
          </a:p>
          <a:p>
            <a:pPr marL="114300" indent="0" algn="just">
              <a:buNone/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2 -  сведения, составляющие государственную тайну.</a:t>
            </a:r>
          </a:p>
          <a:p>
            <a:pPr marL="0" indent="0">
              <a:lnSpc>
                <a:spcPct val="150000"/>
              </a:lnSpc>
              <a:buNone/>
            </a:pP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ru-RU" sz="14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D54-E706-4E6B-991F-6A39BFFE245B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934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19256" cy="1152128"/>
          </a:xfrm>
        </p:spPr>
        <p:txBody>
          <a:bodyPr>
            <a:norm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проверить уникальный номер реестровой записи </a:t>
            </a:r>
            <a:b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712968" cy="108012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60000"/>
              </a:lnSpc>
              <a:spcBef>
                <a:spcPts val="600"/>
              </a:spcBef>
              <a:buNone/>
            </a:pP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None/>
            </a:pP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None/>
            </a:pPr>
            <a:endParaRPr lang="ru-RU" sz="35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ru-RU" sz="15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D54-E706-4E6B-991F-6A39BFFE245B}" type="slidenum">
              <a:rPr lang="ru-RU" smtClean="0"/>
              <a:t>3</a:t>
            </a:fld>
            <a:endParaRPr lang="ru-RU" dirty="0"/>
          </a:p>
        </p:txBody>
      </p:sp>
      <p:pic>
        <p:nvPicPr>
          <p:cNvPr id="8" name="Рисунок 7"/>
          <p:cNvPicPr/>
          <p:nvPr/>
        </p:nvPicPr>
        <p:blipFill>
          <a:blip r:embed="rId3"/>
          <a:stretch>
            <a:fillRect/>
          </a:stretch>
        </p:blipFill>
        <p:spPr>
          <a:xfrm>
            <a:off x="467544" y="1124744"/>
            <a:ext cx="8136904" cy="5184576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 flipH="1" flipV="1">
            <a:off x="4788024" y="2996952"/>
            <a:ext cx="720080" cy="288032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628800"/>
            <a:ext cx="3960440" cy="266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101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19256" cy="1152128"/>
          </a:xfrm>
        </p:spPr>
        <p:txBody>
          <a:bodyPr>
            <a:norm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проверить уникальный номер реестровой записи </a:t>
            </a:r>
            <a:b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712968" cy="108012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60000"/>
              </a:lnSpc>
              <a:spcBef>
                <a:spcPts val="600"/>
              </a:spcBef>
              <a:buNone/>
            </a:pP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None/>
            </a:pP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None/>
            </a:pPr>
            <a:endParaRPr lang="ru-RU" sz="35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ru-RU" sz="15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D54-E706-4E6B-991F-6A39BFFE245B}" type="slidenum">
              <a:rPr lang="ru-RU" smtClean="0"/>
              <a:t>4</a:t>
            </a:fld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3"/>
          <a:stretch>
            <a:fillRect/>
          </a:stretch>
        </p:blipFill>
        <p:spPr>
          <a:xfrm>
            <a:off x="420688" y="1196752"/>
            <a:ext cx="8280920" cy="5184576"/>
          </a:xfrm>
          <a:prstGeom prst="rect">
            <a:avLst/>
          </a:prstGeom>
        </p:spPr>
      </p:pic>
      <p:cxnSp>
        <p:nvCxnSpPr>
          <p:cNvPr id="7" name="Прямая со стрелкой 6"/>
          <p:cNvCxnSpPr/>
          <p:nvPr/>
        </p:nvCxnSpPr>
        <p:spPr>
          <a:xfrm flipH="1" flipV="1">
            <a:off x="1619672" y="3922948"/>
            <a:ext cx="792088" cy="216024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6362255" y="2492896"/>
            <a:ext cx="648072" cy="144016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628800"/>
            <a:ext cx="4200525" cy="317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84545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19256" cy="1152128"/>
          </a:xfrm>
        </p:spPr>
        <p:txBody>
          <a:bodyPr>
            <a:norm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уникальный номер реестровой записи </a:t>
            </a:r>
            <a:r>
              <a:rPr lang="ru-RU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актуальный в 2023 году 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712968" cy="108012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60000"/>
              </a:lnSpc>
              <a:spcBef>
                <a:spcPts val="600"/>
              </a:spcBef>
              <a:buNone/>
            </a:pP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None/>
            </a:pP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None/>
            </a:pPr>
            <a:endParaRPr lang="ru-RU" sz="35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ru-RU" sz="15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D54-E706-4E6B-991F-6A39BFFE245B}" type="slidenum">
              <a:rPr lang="ru-RU" smtClean="0"/>
              <a:t>5</a:t>
            </a:fld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3"/>
          <a:stretch>
            <a:fillRect/>
          </a:stretch>
        </p:blipFill>
        <p:spPr>
          <a:xfrm>
            <a:off x="467544" y="1156375"/>
            <a:ext cx="8208912" cy="52565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7544" y="2132856"/>
            <a:ext cx="936104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3212976"/>
            <a:ext cx="936104" cy="2880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3212976"/>
            <a:ext cx="648072" cy="2880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 flipV="1">
            <a:off x="755576" y="3573016"/>
            <a:ext cx="504056" cy="211651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626024"/>
            <a:ext cx="420052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728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19256" cy="1152128"/>
          </a:xfrm>
        </p:spPr>
        <p:txBody>
          <a:bodyPr>
            <a:norm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уникальный номер реестровой записи </a:t>
            </a:r>
            <a:r>
              <a:rPr lang="ru-RU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актуальный в 2023 году  </a:t>
            </a: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712968" cy="108012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60000"/>
              </a:lnSpc>
              <a:spcBef>
                <a:spcPts val="600"/>
              </a:spcBef>
              <a:buNone/>
            </a:pP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None/>
            </a:pP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None/>
            </a:pPr>
            <a:endParaRPr lang="ru-RU" sz="35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ru-RU" sz="15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D54-E706-4E6B-991F-6A39BFFE245B}" type="slidenum">
              <a:rPr lang="ru-RU" smtClean="0"/>
              <a:t>6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596425" y="1102440"/>
            <a:ext cx="8136905" cy="5328592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059832" y="1556792"/>
            <a:ext cx="4176464" cy="2880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3212976"/>
            <a:ext cx="936104" cy="21602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212976"/>
            <a:ext cx="576064" cy="21602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827584" y="3501008"/>
            <a:ext cx="360040" cy="26494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587823" y="2060848"/>
            <a:ext cx="1103857" cy="216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16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19256" cy="1152128"/>
          </a:xfrm>
        </p:spPr>
        <p:txBody>
          <a:bodyPr>
            <a:normAutofit fontScale="90000"/>
          </a:bodyPr>
          <a:lstStyle/>
          <a:p>
            <a:pPr marL="0" indent="0" algn="r">
              <a:lnSpc>
                <a:spcPct val="150000"/>
              </a:lnSpc>
              <a:spcBef>
                <a:spcPts val="600"/>
              </a:spcBef>
            </a:pPr>
            <a:r>
              <a:rPr lang="ru-RU" sz="1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код  </a:t>
            </a:r>
            <a:r>
              <a:rPr lang="ru-RU" sz="1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статуса  объекта  на </a:t>
            </a:r>
            <a:r>
              <a:rPr lang="ru-RU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конец </a:t>
            </a:r>
            <a:r>
              <a:rPr lang="ru-RU" sz="1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года  и  код  целевой функции </a:t>
            </a:r>
            <a:r>
              <a:rPr lang="ru-RU" sz="1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3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00808"/>
            <a:ext cx="2808312" cy="864096"/>
          </a:xfrm>
          <a:ln w="19050">
            <a:noFill/>
          </a:ln>
        </p:spPr>
        <p:txBody>
          <a:bodyPr>
            <a:normAutofit/>
          </a:bodyPr>
          <a:lstStyle/>
          <a:p>
            <a:pPr marL="0" indent="0" algn="ctr">
              <a:lnSpc>
                <a:spcPct val="160000"/>
              </a:lnSpc>
              <a:spcBef>
                <a:spcPts val="0"/>
              </a:spcBef>
              <a:buNone/>
            </a:pPr>
            <a:r>
              <a:rPr lang="ru-RU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Графа 8 </a:t>
            </a:r>
          </a:p>
          <a:p>
            <a:pPr marL="0" indent="0" algn="ctr">
              <a:lnSpc>
                <a:spcPct val="160000"/>
              </a:lnSpc>
              <a:spcBef>
                <a:spcPts val="0"/>
              </a:spcBef>
              <a:buNone/>
            </a:pPr>
            <a:r>
              <a:rPr lang="ru-RU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«Статус на конец года» </a:t>
            </a:r>
            <a:endParaRPr lang="ru-RU" sz="15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D54-E706-4E6B-991F-6A39BFFE245B}" type="slidenum">
              <a:rPr lang="ru-RU" smtClean="0"/>
              <a:t>7</a:t>
            </a:fld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5076056" y="1619090"/>
            <a:ext cx="3744416" cy="1017821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60000"/>
              </a:lnSpc>
              <a:spcBef>
                <a:spcPts val="1200"/>
              </a:spcBef>
              <a:buFont typeface="Arial" pitchFamily="34" charset="0"/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Графа </a:t>
            </a:r>
            <a:r>
              <a:rPr lang="ru-RU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  <a:p>
            <a:pPr marL="0" indent="0" algn="ctr">
              <a:lnSpc>
                <a:spcPct val="160000"/>
              </a:lnSpc>
              <a:spcBef>
                <a:spcPts val="0"/>
              </a:spcBef>
              <a:buNone/>
            </a:pPr>
            <a:r>
              <a:rPr lang="ru-RU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«остаток по счету 106 11 </a:t>
            </a:r>
            <a:r>
              <a:rPr lang="ru-RU" sz="1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(106 51,106 91</a:t>
            </a:r>
            <a:r>
              <a:rPr lang="ru-RU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на конец отчетного периода»</a:t>
            </a:r>
          </a:p>
          <a:p>
            <a:pPr marL="0" indent="0" algn="just">
              <a:lnSpc>
                <a:spcPct val="160000"/>
              </a:lnSpc>
              <a:spcBef>
                <a:spcPts val="600"/>
              </a:spcBef>
              <a:buFont typeface="Arial" pitchFamily="34" charset="0"/>
              <a:buNone/>
            </a:pPr>
            <a:endParaRPr lang="ru-RU" sz="14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60000"/>
              </a:lnSpc>
              <a:spcBef>
                <a:spcPts val="600"/>
              </a:spcBef>
              <a:buFont typeface="Arial" pitchFamily="34" charset="0"/>
              <a:buNone/>
            </a:pPr>
            <a:endParaRPr lang="ru-RU" sz="1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Font typeface="Arial" pitchFamily="34" charset="0"/>
              <a:buNone/>
            </a:pPr>
            <a:endParaRPr lang="ru-RU" sz="1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Font typeface="Arial" pitchFamily="34" charset="0"/>
              <a:buNone/>
            </a:pPr>
            <a:endParaRPr lang="ru-RU" sz="35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Font typeface="Arial" pitchFamily="34" charset="0"/>
              <a:buNone/>
            </a:pPr>
            <a:endParaRPr lang="ru-RU" sz="15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342256" y="2780928"/>
            <a:ext cx="3941712" cy="1053643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6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Группа статусов </a:t>
            </a:r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2X </a:t>
            </a:r>
            <a:r>
              <a:rPr lang="ru-RU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"Выбытие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капитальных вложений (объекта незавершенного строительства)</a:t>
            </a:r>
            <a:endParaRPr lang="ru-RU" sz="1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Font typeface="Arial" pitchFamily="34" charset="0"/>
              <a:buNone/>
            </a:pPr>
            <a:endParaRPr lang="ru-RU" sz="1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Font typeface="Arial" pitchFamily="34" charset="0"/>
              <a:buNone/>
            </a:pPr>
            <a:endParaRPr lang="ru-RU" sz="35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Font typeface="Arial" pitchFamily="34" charset="0"/>
              <a:buNone/>
            </a:pPr>
            <a:endParaRPr lang="ru-RU" sz="15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323528" y="4149080"/>
            <a:ext cx="3960440" cy="2304256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60000"/>
              </a:lnSpc>
              <a:spcBef>
                <a:spcPts val="600"/>
              </a:spcBef>
              <a:buNone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Группа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статусов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3Х </a:t>
            </a:r>
            <a:r>
              <a:rPr lang="ru-RU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«Реализация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инвестиционного проекта (строительство в рамках реализации инвестиционного проекта) </a:t>
            </a:r>
            <a:r>
              <a:rPr lang="ru-RU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приостановлена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»  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60000"/>
              </a:lnSpc>
              <a:spcBef>
                <a:spcPts val="600"/>
              </a:spcBef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Группа статусов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4Х «</a:t>
            </a:r>
            <a:r>
              <a:rPr lang="ru-RU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Реализация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инвестиционного проекта  </a:t>
            </a:r>
            <a:r>
              <a:rPr lang="ru-RU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приостановлена до начала строительства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marL="0" indent="0" algn="just">
              <a:lnSpc>
                <a:spcPct val="160000"/>
              </a:lnSpc>
              <a:spcBef>
                <a:spcPts val="1200"/>
              </a:spcBef>
              <a:buFont typeface="Arial" pitchFamily="34" charset="0"/>
              <a:buNone/>
            </a:pPr>
            <a:endParaRPr lang="ru-RU" sz="1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Font typeface="Arial" pitchFamily="34" charset="0"/>
              <a:buNone/>
            </a:pPr>
            <a:endParaRPr lang="ru-RU" sz="1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Font typeface="Arial" pitchFamily="34" charset="0"/>
              <a:buNone/>
            </a:pPr>
            <a:endParaRPr lang="ru-RU" sz="35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Font typeface="Arial" pitchFamily="34" charset="0"/>
              <a:buNone/>
            </a:pPr>
            <a:endParaRPr lang="ru-RU" sz="15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652120" y="2780928"/>
            <a:ext cx="3168352" cy="1053643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6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Наличие остатка на конец года</a:t>
            </a:r>
            <a:endParaRPr lang="ru-RU" sz="1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Font typeface="Arial" pitchFamily="34" charset="0"/>
              <a:buNone/>
            </a:pPr>
            <a:endParaRPr lang="ru-RU" sz="1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Font typeface="Arial" pitchFamily="34" charset="0"/>
              <a:buNone/>
            </a:pPr>
            <a:endParaRPr lang="ru-RU" sz="35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Font typeface="Arial" pitchFamily="34" charset="0"/>
              <a:buNone/>
            </a:pPr>
            <a:endParaRPr lang="ru-RU" sz="15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5652120" y="4774386"/>
            <a:ext cx="3168352" cy="1053643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6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Отсутствие</a:t>
            </a:r>
          </a:p>
          <a:p>
            <a:pPr marL="0" indent="0" algn="ctr">
              <a:lnSpc>
                <a:spcPct val="16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остатка на конец года  </a:t>
            </a:r>
            <a:endParaRPr lang="ru-RU" sz="14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Font typeface="Arial" pitchFamily="34" charset="0"/>
              <a:buNone/>
            </a:pPr>
            <a:endParaRPr lang="ru-RU" sz="14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Font typeface="Arial" pitchFamily="34" charset="0"/>
              <a:buNone/>
            </a:pPr>
            <a:endParaRPr lang="ru-RU" sz="35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Font typeface="Arial" pitchFamily="34" charset="0"/>
              <a:buNone/>
            </a:pPr>
            <a:endParaRPr lang="ru-RU" sz="15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427984" y="3573016"/>
            <a:ext cx="1008112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427984" y="5589240"/>
            <a:ext cx="1080120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бъект 2"/>
          <p:cNvSpPr txBox="1">
            <a:spLocks/>
          </p:cNvSpPr>
          <p:nvPr/>
        </p:nvSpPr>
        <p:spPr>
          <a:xfrm>
            <a:off x="4351784" y="2780928"/>
            <a:ext cx="1232520" cy="629979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6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допустимо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Font typeface="Arial" pitchFamily="34" charset="0"/>
              <a:buNone/>
            </a:pPr>
            <a:endParaRPr lang="ru-RU" sz="35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Font typeface="Arial" pitchFamily="34" charset="0"/>
              <a:buNone/>
            </a:pPr>
            <a:endParaRPr lang="ru-RU" sz="15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4351784" y="4774386"/>
            <a:ext cx="1232520" cy="629979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600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допустимо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buFont typeface="Arial" pitchFamily="34" charset="0"/>
              <a:buNone/>
            </a:pPr>
            <a:endParaRPr lang="ru-RU" sz="35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Font typeface="Arial" pitchFamily="34" charset="0"/>
              <a:buNone/>
            </a:pPr>
            <a:endParaRPr lang="ru-RU" sz="15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78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47248" cy="129614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Мероприятия по сокращению объема незавершенного строительства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87D54-E706-4E6B-991F-6A39BFFE245B}" type="slidenum">
              <a:rPr lang="ru-RU" smtClean="0"/>
              <a:t>8</a:t>
            </a:fld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850" y="1628775"/>
            <a:ext cx="8362950" cy="5552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0" algn="ctr">
              <a:buNone/>
            </a:pPr>
            <a:r>
              <a:rPr lang="ru-RU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Постановление Правительства </a:t>
            </a:r>
            <a:r>
              <a:rPr lang="ru-RU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Нижегородской области от 11.01.2021 № 10 </a:t>
            </a:r>
          </a:p>
          <a:p>
            <a:pPr marL="114300" indent="0" algn="ctr">
              <a:buNone/>
            </a:pPr>
            <a:endParaRPr lang="ru-RU" sz="1400" b="1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ctr">
              <a:buNone/>
            </a:pPr>
            <a:r>
              <a:rPr lang="ru-RU" sz="14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4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принятии мер, направленных на организацию системной работы для решения задач по сокращению объемов и количества объектов незавершенного строительства, числящихся в составе капитальных вложений, финансирование которых осуществлялось полностью или частично за счет средств областного бюджета» </a:t>
            </a:r>
          </a:p>
          <a:p>
            <a:pPr marL="114300" indent="0">
              <a:buNone/>
            </a:pPr>
            <a:endParaRPr lang="ru-RU" sz="1400" dirty="0"/>
          </a:p>
          <a:p>
            <a:pPr marL="11430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В настоящий момент на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согласовании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находится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«Положение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порядке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формирования и ведения регионального реестра незавершенных объектов капитального строительства, составе включаемых в него сведений и порядке предоставления таких сведений».</a:t>
            </a:r>
          </a:p>
          <a:p>
            <a:pPr marL="114300" lv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В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реестр подлежат включению находящиеся в государственной  собственности Нижегородской области, муниципальной собственности незавершенные </a:t>
            </a: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объекты капитального строительства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строительство, реконструкция которых осуществлялись </a:t>
            </a: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полностью или частично за счет средств областного бюджета, бюджетов муниципальных образований Нижегородской области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(далее – объекты), в том числе до дня вступления в силу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изменений, вносимых в Постановление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Правительства Нижегородской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области № 10.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" indent="0" algn="just">
              <a:buNone/>
            </a:pP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4838542"/>
            <a:ext cx="80648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4942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9459</TotalTime>
  <Words>244</Words>
  <Application>Microsoft Office PowerPoint</Application>
  <PresentationFormat>Экран (4:3)</PresentationFormat>
  <Paragraphs>75</Paragraphs>
  <Slides>8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Аптека</vt:lpstr>
      <vt:lpstr>Презентация PowerPoint</vt:lpstr>
      <vt:lpstr>Структура учетного номера объекта капитальных вложений  </vt:lpstr>
      <vt:lpstr>Как проверить уникальный номер реестровой записи  </vt:lpstr>
      <vt:lpstr>Как проверить уникальный номер реестровой записи  </vt:lpstr>
      <vt:lpstr>уникальный номер реестровой записи актуальный в 2023 году  </vt:lpstr>
      <vt:lpstr>уникальный номер реестровой записи актуальный в 2023 году   </vt:lpstr>
      <vt:lpstr> код  статуса  объекта  на конец  года  и  код  целевой функции  </vt:lpstr>
      <vt:lpstr>Мероприятия по сокращению объема незавершенного строительства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Актуальные вопросы методологии бухгалтерского учета при переходе на федеральные стандарты в 2018 -  2019 годах</dc:title>
  <dc:creator>user1</dc:creator>
  <cp:lastModifiedBy>Art-PC-1201-35</cp:lastModifiedBy>
  <cp:revision>622</cp:revision>
  <cp:lastPrinted>2018-08-03T15:09:59Z</cp:lastPrinted>
  <dcterms:created xsi:type="dcterms:W3CDTF">2018-08-03T14:42:43Z</dcterms:created>
  <dcterms:modified xsi:type="dcterms:W3CDTF">2023-04-06T10:29:30Z</dcterms:modified>
</cp:coreProperties>
</file>