
<file path=[Content_Types].xml><?xml version="1.0" encoding="utf-8"?>
<Types xmlns="http://schemas.openxmlformats.org/package/2006/content-types">
  <Default Extension="png" ContentType="image/png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72" r:id="rId3"/>
    <p:sldId id="287" r:id="rId4"/>
    <p:sldId id="273" r:id="rId5"/>
    <p:sldId id="280" r:id="rId6"/>
    <p:sldId id="279" r:id="rId7"/>
    <p:sldId id="288" r:id="rId8"/>
    <p:sldId id="289" r:id="rId9"/>
    <p:sldId id="290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1" r:id="rId21"/>
    <p:sldId id="302" r:id="rId22"/>
    <p:sldId id="303" r:id="rId23"/>
    <p:sldId id="304" r:id="rId24"/>
    <p:sldId id="306" r:id="rId25"/>
    <p:sldId id="307" r:id="rId26"/>
    <p:sldId id="308" r:id="rId27"/>
    <p:sldId id="309" r:id="rId28"/>
    <p:sldId id="312" r:id="rId29"/>
    <p:sldId id="313" r:id="rId30"/>
    <p:sldId id="314" r:id="rId31"/>
    <p:sldId id="315" r:id="rId32"/>
    <p:sldId id="316" r:id="rId33"/>
    <p:sldId id="318" r:id="rId34"/>
  </p:sldIdLst>
  <p:sldSz cx="9144000" cy="5143500" type="screen16x9"/>
  <p:notesSz cx="9918700" cy="6819900"/>
  <p:defaultTextStyle>
    <a:defPPr>
      <a:defRPr lang="ru-RU"/>
    </a:defPPr>
    <a:lvl1pPr marL="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285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60117B15-F227-4322-86EB-06AAA1EE13A7}">
          <p14:sldIdLst>
            <p14:sldId id="256"/>
            <p14:sldId id="272"/>
            <p14:sldId id="287"/>
            <p14:sldId id="273"/>
            <p14:sldId id="280"/>
            <p14:sldId id="279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6"/>
            <p14:sldId id="307"/>
            <p14:sldId id="308"/>
            <p14:sldId id="309"/>
            <p14:sldId id="312"/>
            <p14:sldId id="313"/>
            <p14:sldId id="314"/>
            <p14:sldId id="315"/>
            <p14:sldId id="316"/>
            <p14:sldId id="318"/>
          </p14:sldIdLst>
        </p14:section>
        <p14:section name="Раздел без заголовка" id="{6E3146D3-E429-481E-8922-BADA136E5AE5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4565" userDrawn="1">
          <p15:clr>
            <a:srgbClr val="A4A3A4"/>
          </p15:clr>
        </p15:guide>
        <p15:guide id="2" pos="3411" userDrawn="1">
          <p15:clr>
            <a:srgbClr val="A4A3A4"/>
          </p15:clr>
        </p15:guide>
        <p15:guide id="3" pos="34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4978B1"/>
    <a:srgbClr val="11437F"/>
    <a:srgbClr val="E6E6E6"/>
    <a:srgbClr val="DDDDDD"/>
    <a:srgbClr val="99CCFF"/>
    <a:srgbClr val="FCFCFC"/>
    <a:srgbClr val="003B59"/>
    <a:srgbClr val="ECD6A5"/>
    <a:srgbClr val="C192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9" autoAdjust="0"/>
    <p:restoredTop sz="93887" autoAdjust="0"/>
  </p:normalViewPr>
  <p:slideViewPr>
    <p:cSldViewPr>
      <p:cViewPr varScale="1">
        <p:scale>
          <a:sx n="144" d="100"/>
          <a:sy n="144" d="100"/>
        </p:scale>
        <p:origin x="660" y="102"/>
      </p:cViewPr>
      <p:guideLst>
        <p:guide orient="horz" pos="4565"/>
        <p:guide pos="3411"/>
        <p:guide pos="340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="" xmlns:a16="http://schemas.microsoft.com/office/drawing/2014/main" id="{E30B252F-8492-4B2F-BA77-150FFEA8476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C33C85C5-53C6-4F20-A46C-AE2DEDE0481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17504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B319EF66-CBD7-4FA5-874F-C15789B8559E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DCB46D85-D407-4DF4-945D-6827D592EB9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A525DC81-42C0-4D20-A881-B2050CF560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17504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7FB3B98C-91AF-4E43-94DE-89EACF5A2C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4497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17504" y="1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/>
          <a:lstStyle>
            <a:lvl1pPr algn="r">
              <a:defRPr sz="2200"/>
            </a:lvl1pPr>
          </a:lstStyle>
          <a:p>
            <a:fld id="{8F7CBA3A-4016-4326-8AC3-4CA1C77DF708}" type="datetimeFigureOut">
              <a:rPr lang="ru-RU" smtClean="0"/>
              <a:t>18.11.2022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16238" y="854075"/>
            <a:ext cx="4086225" cy="2298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69859" tIns="84929" rIns="169859" bIns="8492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1326" y="3283161"/>
            <a:ext cx="7936052" cy="2685921"/>
          </a:xfrm>
          <a:prstGeom prst="rect">
            <a:avLst/>
          </a:prstGeom>
        </p:spPr>
        <p:txBody>
          <a:bodyPr vert="horz" lIns="169859" tIns="84929" rIns="169859" bIns="84929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l">
              <a:defRPr sz="2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17504" y="6479573"/>
            <a:ext cx="4298467" cy="340328"/>
          </a:xfrm>
          <a:prstGeom prst="rect">
            <a:avLst/>
          </a:prstGeom>
        </p:spPr>
        <p:txBody>
          <a:bodyPr vert="horz" lIns="169859" tIns="84929" rIns="169859" bIns="84929" rtlCol="0" anchor="b"/>
          <a:lstStyle>
            <a:lvl1pPr algn="r">
              <a:defRPr sz="2200"/>
            </a:lvl1pPr>
          </a:lstStyle>
          <a:p>
            <a:fld id="{1D3B102A-EDC8-431F-B475-B3229B34ED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55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1pPr>
    <a:lvl2pPr marL="72466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2pPr>
    <a:lvl3pPr marL="144932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3pPr>
    <a:lvl4pPr marL="217398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4pPr>
    <a:lvl5pPr marL="2898648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5pPr>
    <a:lvl6pPr marL="3623310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6pPr>
    <a:lvl7pPr marL="4347972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7pPr>
    <a:lvl8pPr marL="5072634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8pPr>
    <a:lvl9pPr marL="5797296" algn="l" defTabSz="1449324" rtl="0" eaLnBrk="1" latinLnBrk="0" hangingPunct="1">
      <a:defRPr sz="1902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16238" y="854075"/>
            <a:ext cx="4086225" cy="22987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96099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8D73-B590-44C0-8CBC-1BC76A638641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5390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8D73-B590-44C0-8CBC-1BC76A638641}" type="slidenum">
              <a:rPr lang="ru-RU" smtClean="0"/>
              <a:pPr>
                <a:defRPr/>
              </a:pPr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60349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8D73-B590-44C0-8CBC-1BC76A638641}" type="slidenum">
              <a:rPr lang="ru-RU" smtClean="0"/>
              <a:pPr>
                <a:defRPr/>
              </a:pPr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6034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8D73-B590-44C0-8CBC-1BC76A638641}" type="slidenum">
              <a:rPr lang="ru-RU" smtClean="0"/>
              <a:pPr>
                <a:defRPr/>
              </a:pPr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60349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8D73-B590-44C0-8CBC-1BC76A638641}" type="slidenum">
              <a:rPr lang="ru-RU" smtClean="0"/>
              <a:pPr>
                <a:defRPr/>
              </a:pPr>
              <a:t>30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6034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8D73-B590-44C0-8CBC-1BC76A638641}" type="slidenum">
              <a:rPr lang="ru-RU" smtClean="0"/>
              <a:pPr>
                <a:defRPr/>
              </a:pPr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6034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8D73-B590-44C0-8CBC-1BC76A638641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6034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916238" y="854075"/>
            <a:ext cx="4086225" cy="22987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6099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3B102A-EDC8-431F-B475-B3229B34ED88}" type="slidenum">
              <a:rPr lang="ru-RU" smtClean="0"/>
              <a:t>16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29489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449324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902" dirty="0"/>
          </a:p>
        </p:txBody>
      </p:sp>
      <p:sp>
        <p:nvSpPr>
          <p:cNvPr id="4096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447800" fontAlgn="base">
              <a:spcBef>
                <a:spcPct val="0"/>
              </a:spcBef>
              <a:spcAft>
                <a:spcPct val="0"/>
              </a:spcAft>
            </a:pPr>
            <a:fld id="{E42E599E-C4FA-4935-AB5E-869F55B9CBD5}" type="slidenum">
              <a:rPr lang="ru-RU" sz="2200">
                <a:latin typeface="Calibri" pitchFamily="34" charset="0"/>
              </a:rPr>
              <a:pPr defTabSz="1447800"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 sz="2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1130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44932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2" dirty="0" smtClean="0"/>
              <a:t>Отчетность</a:t>
            </a:r>
            <a:r>
              <a:rPr lang="ru-RU" sz="1902" baseline="0" dirty="0" smtClean="0"/>
              <a:t> с недействующими КБК приниматься не будет</a:t>
            </a:r>
          </a:p>
          <a:p>
            <a:pPr defTabSz="144932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902" dirty="0" smtClean="0"/>
              <a:t>При необходимости дополнения таблиц необходимо обращаться в Минфин</a:t>
            </a:r>
            <a:endParaRPr lang="ru-RU" sz="1902" dirty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447800" fontAlgn="base">
              <a:spcBef>
                <a:spcPct val="0"/>
              </a:spcBef>
              <a:spcAft>
                <a:spcPct val="0"/>
              </a:spcAft>
            </a:pPr>
            <a:fld id="{0219EDBA-2616-4DCA-BB2E-445D31A820D0}" type="slidenum">
              <a:rPr lang="ru-RU" sz="2200">
                <a:latin typeface="Calibri" pitchFamily="34" charset="0"/>
              </a:rPr>
              <a:pPr defTabSz="1447800"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ru-RU" sz="2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9714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449324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902" baseline="0" dirty="0" smtClean="0"/>
          </a:p>
        </p:txBody>
      </p:sp>
      <p:sp>
        <p:nvSpPr>
          <p:cNvPr id="4915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447800" fontAlgn="base">
              <a:spcBef>
                <a:spcPct val="0"/>
              </a:spcBef>
              <a:spcAft>
                <a:spcPct val="0"/>
              </a:spcAft>
            </a:pPr>
            <a:fld id="{0219EDBA-2616-4DCA-BB2E-445D31A820D0}" type="slidenum">
              <a:rPr lang="ru-RU" sz="2200">
                <a:latin typeface="Calibri" pitchFamily="34" charset="0"/>
              </a:rPr>
              <a:pPr defTabSz="1447800"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ru-RU" sz="2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971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8D73-B590-44C0-8CBC-1BC76A638641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4756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1449324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902" dirty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defTabSz="1447800" fontAlgn="base">
              <a:spcBef>
                <a:spcPct val="0"/>
              </a:spcBef>
              <a:spcAft>
                <a:spcPct val="0"/>
              </a:spcAft>
            </a:pPr>
            <a:fld id="{26586222-ECEF-41AB-9B6E-E68A64E86B2C}" type="slidenum">
              <a:rPr lang="ru-RU" sz="2200">
                <a:latin typeface="Calibri" pitchFamily="34" charset="0"/>
              </a:rPr>
              <a:pPr defTabSz="1447800"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ru-RU" sz="2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1718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C38D73-B590-44C0-8CBC-1BC76A638641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1689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32365" y="1363884"/>
            <a:ext cx="6400801" cy="26832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43"/>
            </a:lvl1pPr>
          </a:lstStyle>
          <a:p>
            <a:endParaRPr dirty="0"/>
          </a:p>
        </p:txBody>
      </p:sp>
      <p:sp>
        <p:nvSpPr>
          <p:cNvPr id="7" name="Holder 2">
            <a:extLst>
              <a:ext uri="{FF2B5EF4-FFF2-40B4-BE49-F238E27FC236}">
                <a16:creationId xmlns="" xmlns:a16="http://schemas.microsoft.com/office/drawing/2014/main" id="{7B23EBB8-90AE-42AD-89F1-AAACFA842C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8" name="object 2">
            <a:extLst>
              <a:ext uri="{FF2B5EF4-FFF2-40B4-BE49-F238E27FC236}">
                <a16:creationId xmlns="" xmlns:a16="http://schemas.microsoft.com/office/drawing/2014/main" id="{AC4B3DDE-8657-4CD7-8D3E-CD345DD21E94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  <p:sp>
        <p:nvSpPr>
          <p:cNvPr id="10" name="Дата 9">
            <a:extLst>
              <a:ext uri="{FF2B5EF4-FFF2-40B4-BE49-F238E27FC236}">
                <a16:creationId xmlns="" xmlns:a16="http://schemas.microsoft.com/office/drawing/2014/main" id="{20278EF6-AF14-48C2-AE7F-BB201C5464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340C1-9663-4834-9678-E2A955AB6CD1}" type="datetime1">
              <a:rPr lang="en-US" smtClean="0"/>
              <a:t>11/18/2022</a:t>
            </a:fld>
            <a:endParaRPr lang="en-US"/>
          </a:p>
        </p:txBody>
      </p:sp>
      <p:sp>
        <p:nvSpPr>
          <p:cNvPr id="11" name="Нижний колонтитул 10">
            <a:extLst>
              <a:ext uri="{FF2B5EF4-FFF2-40B4-BE49-F238E27FC236}">
                <a16:creationId xmlns="" xmlns:a16="http://schemas.microsoft.com/office/drawing/2014/main" id="{673C5D05-5317-4410-986D-0EB45742A9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Номер слайда 11">
            <a:extLst>
              <a:ext uri="{FF2B5EF4-FFF2-40B4-BE49-F238E27FC236}">
                <a16:creationId xmlns="" xmlns:a16="http://schemas.microsoft.com/office/drawing/2014/main" id="{9B8336B5-74EC-4EED-88A6-FF7D2C8A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7DF15-E714-4CF6-BEF1-7D53FFC8CFCA}" type="datetime1">
              <a:rPr lang="en-US" smtClean="0"/>
              <a:t>11/18/2022</a:t>
            </a:fld>
            <a:endParaRPr lang="en-US"/>
          </a:p>
        </p:txBody>
      </p:sp>
      <p:sp>
        <p:nvSpPr>
          <p:cNvPr id="5" name="Holder 5">
            <a:extLst>
              <a:ext uri="{FF2B5EF4-FFF2-40B4-BE49-F238E27FC236}">
                <a16:creationId xmlns="" xmlns:a16="http://schemas.microsoft.com/office/drawing/2014/main" id="{4E065825-85CD-4AFB-994B-2E973E9F02EE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Holder 2">
            <a:extLst>
              <a:ext uri="{FF2B5EF4-FFF2-40B4-BE49-F238E27FC236}">
                <a16:creationId xmlns="" xmlns:a16="http://schemas.microsoft.com/office/drawing/2014/main" id="{E801F513-37A4-4436-BBD3-3D2847934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="" xmlns:a16="http://schemas.microsoft.com/office/drawing/2014/main" id="{59F58909-8CF7-4B59-B73D-6D9E4358D6C5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1" y="4783458"/>
            <a:ext cx="2103121" cy="439079"/>
          </a:xfrm>
        </p:spPr>
        <p:txBody>
          <a:bodyPr/>
          <a:lstStyle/>
          <a:p>
            <a:fld id="{DCF62467-51A0-4331-81DA-2BBFEC3C67EF}" type="datetime1">
              <a:rPr lang="en-US" smtClean="0"/>
              <a:t>11/18/2022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961" y="4783460"/>
            <a:ext cx="2926080" cy="439079"/>
          </a:xfrm>
        </p:spPr>
        <p:txBody>
          <a:bodyPr/>
          <a:lstStyle/>
          <a:p>
            <a:endParaRPr lang="ru-RU"/>
          </a:p>
        </p:txBody>
      </p:sp>
      <p:sp>
        <p:nvSpPr>
          <p:cNvPr id="5" name="Holder 5">
            <a:extLst>
              <a:ext uri="{FF2B5EF4-FFF2-40B4-BE49-F238E27FC236}">
                <a16:creationId xmlns="" xmlns:a16="http://schemas.microsoft.com/office/drawing/2014/main" id="{2C64C0D2-3B01-4D89-AC3D-D015BF578CA3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 lIns="0" tIns="0" rIns="0" bIns="0"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Holder 2">
            <a:extLst>
              <a:ext uri="{FF2B5EF4-FFF2-40B4-BE49-F238E27FC236}">
                <a16:creationId xmlns="" xmlns:a16="http://schemas.microsoft.com/office/drawing/2014/main" id="{ACA70A9C-BB1B-495B-A91D-4FFE807FD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47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7" name="object 2">
            <a:extLst>
              <a:ext uri="{FF2B5EF4-FFF2-40B4-BE49-F238E27FC236}">
                <a16:creationId xmlns="" xmlns:a16="http://schemas.microsoft.com/office/drawing/2014/main" id="{D1FFA894-E666-4AAB-90B4-A00984BD322C}"/>
              </a:ext>
            </a:extLst>
          </p:cNvPr>
          <p:cNvSpPr/>
          <p:nvPr userDrawn="1"/>
        </p:nvSpPr>
        <p:spPr>
          <a:xfrm flipV="1">
            <a:off x="1" y="397589"/>
            <a:ext cx="9144000" cy="280834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</p:spTree>
    <p:extLst>
      <p:ext uri="{BB962C8B-B14F-4D97-AF65-F5344CB8AC3E}">
        <p14:creationId xmlns:p14="http://schemas.microsoft.com/office/powerpoint/2010/main" val="1135436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bject 2">
            <a:extLst>
              <a:ext uri="{FF2B5EF4-FFF2-40B4-BE49-F238E27FC236}"/>
            </a:extLst>
          </p:cNvPr>
          <p:cNvSpPr/>
          <p:nvPr userDrawn="1"/>
        </p:nvSpPr>
        <p:spPr>
          <a:xfrm flipV="1">
            <a:off x="0" y="396875"/>
            <a:ext cx="9144000" cy="280988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lIns="0" tIns="0" rIns="0" bIns="0"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sz="2900" dirty="0">
              <a:solidFill>
                <a:prstClr val="black"/>
              </a:solidFill>
              <a:latin typeface="+mn-lt"/>
              <a:cs typeface="+mn-cs"/>
            </a:endParaRPr>
          </a:p>
        </p:txBody>
      </p:sp>
      <p:sp>
        <p:nvSpPr>
          <p:cNvPr id="6" name="Holder 2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6"/>
            <a:ext cx="4342476" cy="261610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700" b="1" i="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>
          <a:xfrm>
            <a:off x="457200" y="4783138"/>
            <a:ext cx="2103438" cy="431800"/>
          </a:xfrm>
        </p:spPr>
        <p:txBody>
          <a:bodyPr/>
          <a:lstStyle>
            <a:lvl1pPr defTabSz="1449324">
              <a:defRPr/>
            </a:lvl1pPr>
          </a:lstStyle>
          <a:p>
            <a:pPr>
              <a:defRPr/>
            </a:pPr>
            <a:fld id="{8F4CB6EC-39ED-45AF-9C5B-B0EBA3E7F52A}" type="datetime1">
              <a:rPr lang="ru-RU"/>
              <a:pPr>
                <a:defRPr/>
              </a:pPr>
              <a:t>18.11.2022</a:t>
            </a:fld>
            <a:endParaRPr lang="ru-RU" dirty="0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08325" y="4783138"/>
            <a:ext cx="2927350" cy="431800"/>
          </a:xfrm>
        </p:spPr>
        <p:txBody>
          <a:bodyPr/>
          <a:lstStyle>
            <a:lvl1pPr defTabSz="1449324">
              <a:defRPr dirty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Holder 5">
            <a:extLst>
              <a:ext uri="{FF2B5EF4-FFF2-40B4-BE49-F238E27FC236}"/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40550" y="4795838"/>
            <a:ext cx="2103438" cy="261937"/>
          </a:xfrm>
        </p:spPr>
        <p:txBody>
          <a:bodyPr lIns="0" tIns="0" rIns="0" bIns="0"/>
          <a:lstStyle>
            <a:lvl1pPr algn="r" defTabSz="1449324">
              <a:defRPr smtClean="0">
                <a:solidFill>
                  <a:srgbClr val="44546A"/>
                </a:solidFill>
              </a:defRPr>
            </a:lvl1pPr>
          </a:lstStyle>
          <a:p>
            <a:pPr>
              <a:defRPr/>
            </a:pPr>
            <a:fld id="{4A53DA65-2372-469D-854A-1E8F584FCBC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968638"/>
      </p:ext>
    </p:extLst>
  </p:cSld>
  <p:clrMapOvr>
    <a:masterClrMapping/>
  </p:clrMapOvr>
  <p:transition advClick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25238" y="2425391"/>
            <a:ext cx="6012240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1" i="0">
                <a:solidFill>
                  <a:srgbClr val="003B5A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199" y="3684403"/>
            <a:ext cx="423558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1" y="4783458"/>
            <a:ext cx="2926080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1" y="4783456"/>
            <a:ext cx="2103121" cy="4390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340C1-9663-4834-9678-E2A955AB6CD1}" type="datetime1">
              <a:rPr lang="en-US" smtClean="0"/>
              <a:t>11/18/2022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sz="1747" b="1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7171B215-76B1-4062-B300-9C7BB6A65CB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5" r:id="rId2"/>
    <p:sldLayoutId id="2147483666" r:id="rId3"/>
    <p:sldLayoutId id="2147483667" r:id="rId4"/>
  </p:sldLayoutIdLst>
  <p:hf hdr="0" ftr="0" dt="0"/>
  <p:txStyles>
    <p:titleStyle>
      <a:lvl1pPr>
        <a:defRPr sz="3170"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725145">
        <a:defRPr>
          <a:latin typeface="+mn-lt"/>
          <a:ea typeface="+mn-ea"/>
          <a:cs typeface="+mn-cs"/>
        </a:defRPr>
      </a:lvl2pPr>
      <a:lvl3pPr marL="1450291">
        <a:defRPr>
          <a:latin typeface="+mn-lt"/>
          <a:ea typeface="+mn-ea"/>
          <a:cs typeface="+mn-cs"/>
        </a:defRPr>
      </a:lvl3pPr>
      <a:lvl4pPr marL="2175435">
        <a:defRPr>
          <a:latin typeface="+mn-lt"/>
          <a:ea typeface="+mn-ea"/>
          <a:cs typeface="+mn-cs"/>
        </a:defRPr>
      </a:lvl4pPr>
      <a:lvl5pPr marL="2900580">
        <a:defRPr>
          <a:latin typeface="+mn-lt"/>
          <a:ea typeface="+mn-ea"/>
          <a:cs typeface="+mn-cs"/>
        </a:defRPr>
      </a:lvl5pPr>
      <a:lvl6pPr marL="3625726">
        <a:defRPr>
          <a:latin typeface="+mn-lt"/>
          <a:ea typeface="+mn-ea"/>
          <a:cs typeface="+mn-cs"/>
        </a:defRPr>
      </a:lvl6pPr>
      <a:lvl7pPr marL="4350871">
        <a:defRPr>
          <a:latin typeface="+mn-lt"/>
          <a:ea typeface="+mn-ea"/>
          <a:cs typeface="+mn-cs"/>
        </a:defRPr>
      </a:lvl7pPr>
      <a:lvl8pPr marL="5076016">
        <a:defRPr>
          <a:latin typeface="+mn-lt"/>
          <a:ea typeface="+mn-ea"/>
          <a:cs typeface="+mn-cs"/>
        </a:defRPr>
      </a:lvl8pPr>
      <a:lvl9pPr marL="58011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3.xls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3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3.emf"/><Relationship Id="rId5" Type="http://schemas.openxmlformats.org/officeDocument/2006/relationships/package" Target="../embeddings/_____Microsoft_Excel1.xlsx"/><Relationship Id="rId4" Type="http://schemas.openxmlformats.org/officeDocument/2006/relationships/image" Target="../media/image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2777" y="4828294"/>
            <a:ext cx="9122853" cy="0"/>
          </a:xfrm>
          <a:custGeom>
            <a:avLst/>
            <a:gdLst/>
            <a:ahLst/>
            <a:cxnLst/>
            <a:rect l="l" t="t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  <p:sp>
        <p:nvSpPr>
          <p:cNvPr id="9" name="object 9"/>
          <p:cNvSpPr/>
          <p:nvPr/>
        </p:nvSpPr>
        <p:spPr>
          <a:xfrm>
            <a:off x="7167446" y="327990"/>
            <a:ext cx="1967349" cy="43653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856"/>
          </a:p>
        </p:txBody>
      </p:sp>
      <p:sp>
        <p:nvSpPr>
          <p:cNvPr id="10" name="TextBox 9"/>
          <p:cNvSpPr txBox="1"/>
          <p:nvPr/>
        </p:nvSpPr>
        <p:spPr>
          <a:xfrm>
            <a:off x="463243" y="895350"/>
            <a:ext cx="55589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Формирование </a:t>
            </a:r>
            <a:r>
              <a:rPr lang="ru-RU" sz="24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сведений о принятых обязательствах по объектам капитального строительства, включенным в федеральную адресную инвестиционную программу</a:t>
            </a:r>
            <a:endParaRPr lang="ru-RU" sz="2400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" y="4803086"/>
            <a:ext cx="3638149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8" dirty="0" smtClean="0">
                <a:solidFill>
                  <a:schemeClr val="bg1">
                    <a:lumMod val="65000"/>
                  </a:schemeClr>
                </a:solidFill>
              </a:rPr>
              <a:t>www.roskazna.gov.ru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8767" y="4803086"/>
            <a:ext cx="3625376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 г. Москва, </a:t>
            </a:r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</a:rPr>
              <a:t>18 ноября 2022 года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0709" y="3625387"/>
            <a:ext cx="5217823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30" b="1" dirty="0" smtClean="0">
                <a:solidFill>
                  <a:srgbClr val="11437F"/>
                </a:solidFill>
              </a:rPr>
              <a:t>Зайцев Павел Борисович</a:t>
            </a:r>
            <a:endParaRPr lang="ru-RU" sz="1430" dirty="0">
              <a:solidFill>
                <a:srgbClr val="11437F"/>
              </a:solidFill>
            </a:endParaRPr>
          </a:p>
          <a:p>
            <a:r>
              <a:rPr lang="ru-RU" sz="1110" dirty="0" smtClean="0">
                <a:solidFill>
                  <a:srgbClr val="11437F"/>
                </a:solidFill>
              </a:rPr>
              <a:t>Начальник Отдела отчетности об исполнении бюджетов</a:t>
            </a:r>
          </a:p>
          <a:p>
            <a:r>
              <a:rPr lang="ru-RU" sz="1110" dirty="0" smtClean="0">
                <a:solidFill>
                  <a:srgbClr val="11437F"/>
                </a:solidFill>
              </a:rPr>
              <a:t>Управления бюджетного учета и отчетности</a:t>
            </a:r>
            <a:endParaRPr lang="ru-RU" sz="1110" dirty="0">
              <a:solidFill>
                <a:srgbClr val="11437F"/>
              </a:solidFill>
            </a:endParaRPr>
          </a:p>
        </p:txBody>
      </p:sp>
      <p:sp>
        <p:nvSpPr>
          <p:cNvPr id="16" name="object 2"/>
          <p:cNvSpPr/>
          <p:nvPr/>
        </p:nvSpPr>
        <p:spPr>
          <a:xfrm>
            <a:off x="5" y="4250972"/>
            <a:ext cx="4209462" cy="248238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  <p:sp>
        <p:nvSpPr>
          <p:cNvPr id="20" name="object 2">
            <a:extLst>
              <a:ext uri="{FF2B5EF4-FFF2-40B4-BE49-F238E27FC236}">
                <a16:creationId xmlns="" xmlns:a16="http://schemas.microsoft.com/office/drawing/2014/main" id="{5B18A36C-A304-4C91-856D-493F17EA7DB3}"/>
              </a:ext>
            </a:extLst>
          </p:cNvPr>
          <p:cNvSpPr/>
          <p:nvPr/>
        </p:nvSpPr>
        <p:spPr>
          <a:xfrm flipV="1">
            <a:off x="-1" y="396526"/>
            <a:ext cx="7591483" cy="280972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/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C03846A-773B-4354-A3C2-5946AAF3B30A}"/>
              </a:ext>
            </a:extLst>
          </p:cNvPr>
          <p:cNvSpPr/>
          <p:nvPr/>
        </p:nvSpPr>
        <p:spPr>
          <a:xfrm>
            <a:off x="990600" y="1423766"/>
            <a:ext cx="7842098" cy="584773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r>
              <a:rPr lang="ru-RU" sz="1600" dirty="0" smtClean="0">
                <a:solidFill>
                  <a:srgbClr val="11437F"/>
                </a:solidFill>
                <a:cs typeface="Times New Roman" panose="02020603050405020304" pitchFamily="18" charset="0"/>
              </a:rPr>
              <a:t>Отчет </a:t>
            </a:r>
            <a:r>
              <a:rPr lang="ru-RU" sz="1600" dirty="0">
                <a:solidFill>
                  <a:srgbClr val="11437F"/>
                </a:solidFill>
                <a:cs typeface="Times New Roman" panose="02020603050405020304" pitchFamily="18" charset="0"/>
              </a:rPr>
              <a:t>об использовании ассигнований </a:t>
            </a:r>
            <a:r>
              <a:rPr lang="ru-RU" sz="1600" dirty="0" smtClean="0">
                <a:solidFill>
                  <a:srgbClr val="11437F"/>
                </a:solidFill>
                <a:cs typeface="Times New Roman" panose="02020603050405020304" pitchFamily="18" charset="0"/>
              </a:rPr>
              <a:t>резервного </a:t>
            </a:r>
            <a:r>
              <a:rPr lang="ru-RU" sz="1600" dirty="0">
                <a:solidFill>
                  <a:srgbClr val="11437F"/>
                </a:solidFill>
                <a:cs typeface="Times New Roman" panose="02020603050405020304" pitchFamily="18" charset="0"/>
              </a:rPr>
              <a:t>фонда Президента Российской Федерации (ф. 0503127) (Отчет (ф. 0503127U)</a:t>
            </a:r>
            <a:endParaRPr lang="ru-RU" sz="1600" dirty="0"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586850"/>
            <a:ext cx="50482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73975"/>
            <a:ext cx="50482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5C03846A-773B-4354-A3C2-5946AAF3B30A}"/>
              </a:ext>
            </a:extLst>
          </p:cNvPr>
          <p:cNvSpPr/>
          <p:nvPr/>
        </p:nvSpPr>
        <p:spPr>
          <a:xfrm>
            <a:off x="990599" y="3110891"/>
            <a:ext cx="7889865" cy="830995"/>
          </a:xfrm>
          <a:prstGeom prst="rect">
            <a:avLst/>
          </a:prstGeom>
        </p:spPr>
        <p:txBody>
          <a:bodyPr wrap="square" lIns="91439" tIns="45719" rIns="91439" bIns="45719">
            <a:spAutoFit/>
          </a:bodyPr>
          <a:lstStyle/>
          <a:p>
            <a:r>
              <a:rPr lang="ru-RU" sz="1600" dirty="0">
                <a:solidFill>
                  <a:srgbClr val="11437F"/>
                </a:solidFill>
                <a:cs typeface="Times New Roman" panose="02020603050405020304" pitchFamily="18" charset="0"/>
              </a:rPr>
              <a:t>Сведения о результатах реализации мероприятий, источником финансового</a:t>
            </a:r>
          </a:p>
          <a:p>
            <a:r>
              <a:rPr lang="ru-RU" sz="1600" dirty="0">
                <a:solidFill>
                  <a:srgbClr val="11437F"/>
                </a:solidFill>
                <a:cs typeface="Times New Roman" panose="02020603050405020304" pitchFamily="18" charset="0"/>
              </a:rPr>
              <a:t>обеспечения которых являются бюджетные ассигнования резервного фонда</a:t>
            </a:r>
          </a:p>
          <a:p>
            <a:r>
              <a:rPr lang="ru-RU" sz="1600" dirty="0">
                <a:solidFill>
                  <a:srgbClr val="11437F"/>
                </a:solidFill>
                <a:cs typeface="Times New Roman" panose="02020603050405020304" pitchFamily="18" charset="0"/>
              </a:rPr>
              <a:t>Правительства Российской Федерации (ф. 0501118)</a:t>
            </a:r>
            <a:endParaRPr lang="ru-RU" sz="1600" dirty="0">
              <a:cs typeface="Times New Roman" panose="02020603050405020304" pitchFamily="18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762000" y="696021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Формы отчетности, представляемые в Федеральное казначейство ГРБС за 202</a:t>
            </a:r>
            <a:r>
              <a:rPr lang="en-US" sz="1800" b="1" dirty="0" smtClean="0"/>
              <a:t>2</a:t>
            </a:r>
            <a:r>
              <a:rPr lang="ru-RU" sz="1800" b="1" dirty="0" smtClean="0"/>
              <a:t> год и в 202</a:t>
            </a:r>
            <a:r>
              <a:rPr lang="en-US" sz="1800" b="1" dirty="0" smtClean="0"/>
              <a:t>3</a:t>
            </a:r>
            <a:r>
              <a:rPr lang="ru-RU" sz="1800" b="1" dirty="0" smtClean="0"/>
              <a:t> году</a:t>
            </a:r>
            <a:endParaRPr lang="ru-RU" sz="18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066801" y="2091675"/>
            <a:ext cx="7620000" cy="708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Представляется по состоянию на 01.01.202</a:t>
            </a:r>
            <a:r>
              <a:rPr lang="en-US" sz="1600" dirty="0" smtClean="0"/>
              <a:t>3</a:t>
            </a:r>
            <a:endParaRPr lang="ru-RU" sz="16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066801" y="4019549"/>
            <a:ext cx="7619999" cy="7086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Представляется по состоянию на 01.01.202</a:t>
            </a:r>
            <a:r>
              <a:rPr lang="en-US" sz="1600" dirty="0" smtClean="0"/>
              <a:t>3</a:t>
            </a:r>
            <a:r>
              <a:rPr lang="ru-RU" sz="1600" dirty="0" smtClean="0"/>
              <a:t>, далее – ежеквартально в составе квартальной отчетности</a:t>
            </a:r>
            <a:endParaRPr lang="ru-RU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63" y="776298"/>
            <a:ext cx="5143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492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представления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9175" y="1559968"/>
            <a:ext cx="495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513" y="742949"/>
            <a:ext cx="767687" cy="669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7823" y="1559968"/>
            <a:ext cx="495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04800" y="413385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6725" y="2119649"/>
            <a:ext cx="16002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Федеральное казначейство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965373" y="2119649"/>
            <a:ext cx="16002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Минфин России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54505" y="413385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48000" y="412987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>
            <a:stCxn id="4" idx="0"/>
            <a:endCxn id="8" idx="2"/>
          </p:cNvCxnSpPr>
          <p:nvPr/>
        </p:nvCxnSpPr>
        <p:spPr>
          <a:xfrm flipV="1">
            <a:off x="819150" y="2559434"/>
            <a:ext cx="447675" cy="157441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1" idx="0"/>
            <a:endCxn id="8" idx="2"/>
          </p:cNvCxnSpPr>
          <p:nvPr/>
        </p:nvCxnSpPr>
        <p:spPr>
          <a:xfrm flipH="1" flipV="1">
            <a:off x="1266825" y="2559434"/>
            <a:ext cx="902030" cy="157441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2" idx="0"/>
            <a:endCxn id="8" idx="2"/>
          </p:cNvCxnSpPr>
          <p:nvPr/>
        </p:nvCxnSpPr>
        <p:spPr>
          <a:xfrm flipH="1" flipV="1">
            <a:off x="1266825" y="2559434"/>
            <a:ext cx="2295525" cy="157043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304800" y="2800350"/>
            <a:ext cx="3886200" cy="12192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Ежегодно ф. 0503127</a:t>
            </a:r>
            <a:r>
              <a:rPr lang="en-US" sz="1800" dirty="0" smtClean="0">
                <a:solidFill>
                  <a:schemeClr val="tx2">
                    <a:lumMod val="75000"/>
                  </a:schemeClr>
                </a:solidFill>
              </a:rPr>
              <a:t>u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(в части ПНА Президента РФ) </a:t>
            </a:r>
            <a:r>
              <a:rPr lang="ru-RU" sz="1800" b="1" dirty="0" smtClean="0">
                <a:solidFill>
                  <a:srgbClr val="FF0000"/>
                </a:solidFill>
              </a:rPr>
              <a:t>+ 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ф.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0501118</a:t>
            </a:r>
          </a:p>
          <a:p>
            <a:pPr algn="ctr"/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Ежеквартально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ф.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0501118</a:t>
            </a:r>
            <a:endParaRPr lang="ru-RU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32" name="Прямая со стрелкой 31"/>
          <p:cNvCxnSpPr>
            <a:stCxn id="8" idx="3"/>
            <a:endCxn id="10" idx="1"/>
          </p:cNvCxnSpPr>
          <p:nvPr/>
        </p:nvCxnSpPr>
        <p:spPr>
          <a:xfrm>
            <a:off x="2066925" y="2339542"/>
            <a:ext cx="4898448" cy="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0" idx="0"/>
          </p:cNvCxnSpPr>
          <p:nvPr/>
        </p:nvCxnSpPr>
        <p:spPr>
          <a:xfrm flipH="1" flipV="1">
            <a:off x="5181600" y="1632822"/>
            <a:ext cx="2583873" cy="48682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кругленный прямоугольник 41"/>
          <p:cNvSpPr/>
          <p:nvPr/>
        </p:nvSpPr>
        <p:spPr>
          <a:xfrm>
            <a:off x="3352800" y="1412930"/>
            <a:ext cx="18288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Правительство РФ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029200" y="2952750"/>
            <a:ext cx="37338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Сроки представления за 2022 год = срокам годовой бюджетной отчетности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256002" y="1960346"/>
            <a:ext cx="4022395" cy="758392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Ежегодно ф. 0507012 </a:t>
            </a:r>
            <a:r>
              <a:rPr lang="ru-RU" sz="1800" b="1" dirty="0" smtClean="0">
                <a:solidFill>
                  <a:srgbClr val="FF0000"/>
                </a:solidFill>
              </a:rPr>
              <a:t>+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 ф. 0501119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Ежеквартально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</a:rPr>
              <a:t>ф. </a:t>
            </a: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</a:rPr>
              <a:t>0501119</a:t>
            </a:r>
            <a:endParaRPr lang="ru-RU" sz="1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80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47" y="692547"/>
            <a:ext cx="5143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780197" y="588102"/>
            <a:ext cx="815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11437F"/>
                </a:solidFill>
              </a:rPr>
              <a:t>Отчет об использовании ассигнований </a:t>
            </a:r>
            <a:r>
              <a:rPr lang="ru-RU" sz="1600" b="1" dirty="0" smtClean="0">
                <a:solidFill>
                  <a:srgbClr val="11437F"/>
                </a:solidFill>
              </a:rPr>
              <a:t>резервного </a:t>
            </a:r>
            <a:r>
              <a:rPr lang="ru-RU" sz="1600" b="1" dirty="0">
                <a:solidFill>
                  <a:srgbClr val="11437F"/>
                </a:solidFill>
              </a:rPr>
              <a:t>фонда Президента Российской Федерации (ф. 0503127) (Отчет (ф. 0503127U)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1" y="1092435"/>
            <a:ext cx="5867400" cy="4051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562100" y="3028949"/>
            <a:ext cx="4686299" cy="53340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324599" y="3028948"/>
            <a:ext cx="838201" cy="53340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714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/>
              <a:t>Заполнение ф. 0501118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847" y="692547"/>
            <a:ext cx="5143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780197" y="588102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>
                <a:solidFill>
                  <a:srgbClr val="11437F"/>
                </a:solidFill>
              </a:rPr>
              <a:t>Сведения о результатах реализации мероприятий, источником финансового</a:t>
            </a:r>
          </a:p>
          <a:p>
            <a:r>
              <a:rPr lang="ru-RU" sz="1600" b="1" dirty="0">
                <a:solidFill>
                  <a:srgbClr val="11437F"/>
                </a:solidFill>
              </a:rPr>
              <a:t>обеспечения которых являются бюджетные ассигнования резервного фонда</a:t>
            </a:r>
          </a:p>
          <a:p>
            <a:r>
              <a:rPr lang="ru-RU" sz="1600" b="1" dirty="0">
                <a:solidFill>
                  <a:srgbClr val="11437F"/>
                </a:solidFill>
              </a:rPr>
              <a:t>Правительства Российской Федерации (ф. 0501118)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7134" y="1417109"/>
            <a:ext cx="6657975" cy="35649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Выноска 1 4"/>
          <p:cNvSpPr/>
          <p:nvPr/>
        </p:nvSpPr>
        <p:spPr>
          <a:xfrm>
            <a:off x="61415" y="3125371"/>
            <a:ext cx="1371600" cy="1371600"/>
          </a:xfrm>
          <a:prstGeom prst="borderCallout1">
            <a:avLst>
              <a:gd name="adj1" fmla="val 51373"/>
              <a:gd name="adj2" fmla="val 101196"/>
              <a:gd name="adj3" fmla="val 28136"/>
              <a:gd name="adj4" fmla="val 19239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В </a:t>
            </a:r>
            <a:r>
              <a:rPr lang="ru-RU" sz="1400" dirty="0" err="1" smtClean="0"/>
              <a:t>ПУиО</a:t>
            </a:r>
            <a:r>
              <a:rPr lang="ru-RU" sz="1400" dirty="0" smtClean="0"/>
              <a:t> на основании данных Минфина России</a:t>
            </a:r>
            <a:endParaRPr lang="ru-RU" sz="1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33800" y="2419350"/>
            <a:ext cx="2667000" cy="78023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477000" y="2419350"/>
            <a:ext cx="457200" cy="78023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010400" y="2421340"/>
            <a:ext cx="1066800" cy="7802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438400" y="2421340"/>
            <a:ext cx="1219200" cy="78023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1714500" y="2421340"/>
            <a:ext cx="647700" cy="78023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Выноска 1 16"/>
          <p:cNvSpPr/>
          <p:nvPr/>
        </p:nvSpPr>
        <p:spPr>
          <a:xfrm>
            <a:off x="95534" y="1657350"/>
            <a:ext cx="1371600" cy="1371600"/>
          </a:xfrm>
          <a:prstGeom prst="borderCallout1">
            <a:avLst>
              <a:gd name="adj1" fmla="val 51373"/>
              <a:gd name="adj2" fmla="val 101196"/>
              <a:gd name="adj3" fmla="val 101271"/>
              <a:gd name="adj4" fmla="val 1207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Только основное НПА</a:t>
            </a:r>
            <a:endParaRPr lang="ru-RU" sz="1400" dirty="0"/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3124200" y="3448050"/>
            <a:ext cx="4267200" cy="0"/>
          </a:xfrm>
          <a:prstGeom prst="straightConnector1">
            <a:avLst/>
          </a:prstGeom>
          <a:ln w="25400">
            <a:solidFill>
              <a:srgbClr val="CC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ая выноска 5"/>
          <p:cNvSpPr/>
          <p:nvPr/>
        </p:nvSpPr>
        <p:spPr>
          <a:xfrm>
            <a:off x="8077200" y="2495550"/>
            <a:ext cx="1066800" cy="1905001"/>
          </a:xfrm>
          <a:prstGeom prst="wedgeRectCallout">
            <a:avLst>
              <a:gd name="adj1" fmla="val -83823"/>
              <a:gd name="adj2" fmla="val 1512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Текстовые пояснения ГРБС, </a:t>
            </a:r>
            <a:r>
              <a:rPr lang="ru-RU" sz="1200" u="sng" dirty="0" smtClean="0">
                <a:solidFill>
                  <a:srgbClr val="FFC000"/>
                </a:solidFill>
              </a:rPr>
              <a:t>отражаются только по строкам с нулевыми КБК</a:t>
            </a:r>
            <a:endParaRPr lang="ru-RU" sz="1200" u="sng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194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Объект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8663048"/>
              </p:ext>
            </p:extLst>
          </p:nvPr>
        </p:nvGraphicFramePr>
        <p:xfrm>
          <a:off x="152400" y="665387"/>
          <a:ext cx="8566395" cy="4376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Лист" r:id="rId3" imgW="14782755" imgH="7553250" progId="Excel.Sheet.8">
                  <p:embed/>
                </p:oleObj>
              </mc:Choice>
              <mc:Fallback>
                <p:oleObj name="Лист" r:id="rId3" imgW="14782755" imgH="755325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2400" y="665387"/>
                        <a:ext cx="8566395" cy="43768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  <p:sp>
        <p:nvSpPr>
          <p:cNvPr id="8" name="Левая фигурная скобка 7"/>
          <p:cNvSpPr/>
          <p:nvPr/>
        </p:nvSpPr>
        <p:spPr>
          <a:xfrm>
            <a:off x="990600" y="1504950"/>
            <a:ext cx="152400" cy="1981200"/>
          </a:xfrm>
          <a:prstGeom prst="leftBrace">
            <a:avLst/>
          </a:prstGeom>
          <a:ln w="22225"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Левая фигурная скобка 9"/>
          <p:cNvSpPr/>
          <p:nvPr/>
        </p:nvSpPr>
        <p:spPr>
          <a:xfrm>
            <a:off x="990600" y="3562350"/>
            <a:ext cx="152400" cy="1447800"/>
          </a:xfrm>
          <a:prstGeom prst="leftBrace">
            <a:avLst/>
          </a:prstGeom>
          <a:ln w="2222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04800" y="2038350"/>
            <a:ext cx="609600" cy="13716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 w="190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CC0000"/>
                </a:solidFill>
              </a:rPr>
              <a:t>Целевое назначение 1</a:t>
            </a:r>
            <a:endParaRPr lang="ru-RU" sz="1600" dirty="0">
              <a:solidFill>
                <a:srgbClr val="CC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4800" y="3638550"/>
            <a:ext cx="609600" cy="13716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90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dirty="0" smtClean="0">
                <a:solidFill>
                  <a:srgbClr val="CC0000"/>
                </a:solidFill>
              </a:rPr>
              <a:t>Целевое назначение 2</a:t>
            </a:r>
            <a:endParaRPr lang="ru-RU" sz="1600" dirty="0">
              <a:solidFill>
                <a:srgbClr val="CC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971800" y="2266950"/>
            <a:ext cx="13716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977487" y="4057650"/>
            <a:ext cx="13716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Заголовок 2"/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</p:spPr>
        <p:txBody>
          <a:bodyPr/>
          <a:lstStyle/>
          <a:p>
            <a:r>
              <a:rPr lang="ru-RU" dirty="0" smtClean="0"/>
              <a:t>Заполнение ф. 0501118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977487" y="1504950"/>
            <a:ext cx="1594513" cy="6858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C0000"/>
                </a:solidFill>
              </a:rPr>
              <a:t>Только сумма по распоряжению (гр. 9)</a:t>
            </a:r>
            <a:endParaRPr lang="ru-RU" sz="1400" dirty="0">
              <a:solidFill>
                <a:srgbClr val="CC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996821" y="2694864"/>
            <a:ext cx="2123364" cy="533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rgbClr val="CC0000"/>
                </a:solidFill>
              </a:rPr>
              <a:t>Только ассигнования и исполнение (гр. 10, 11)</a:t>
            </a:r>
            <a:endParaRPr lang="ru-RU" sz="1400" dirty="0">
              <a:solidFill>
                <a:srgbClr val="CC000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7010400" y="2647950"/>
            <a:ext cx="16002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rgbClr val="FFFF00"/>
                </a:solidFill>
              </a:rPr>
              <a:t>Не заполняется</a:t>
            </a:r>
            <a:endParaRPr lang="ru-RU" sz="1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6475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1504950"/>
            <a:ext cx="9124950" cy="2732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r>
              <a:rPr lang="ru-RU" dirty="0" smtClean="0"/>
              <a:t>7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539914" y="3875960"/>
            <a:ext cx="1441450" cy="2462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rgbClr val="CC0000"/>
                </a:solidFill>
              </a:rPr>
              <a:t>Краткая хар-ка</a:t>
            </a:r>
            <a:endParaRPr lang="ru-RU" sz="1000" b="1" dirty="0">
              <a:solidFill>
                <a:srgbClr val="CC0000"/>
              </a:solidFill>
            </a:endParaRPr>
          </a:p>
        </p:txBody>
      </p:sp>
      <p:sp>
        <p:nvSpPr>
          <p:cNvPr id="5" name="Выноска 1 4"/>
          <p:cNvSpPr/>
          <p:nvPr/>
        </p:nvSpPr>
        <p:spPr>
          <a:xfrm>
            <a:off x="6858000" y="590551"/>
            <a:ext cx="1600200" cy="838200"/>
          </a:xfrm>
          <a:prstGeom prst="borderCallout1">
            <a:avLst>
              <a:gd name="adj1" fmla="val 100161"/>
              <a:gd name="adj2" fmla="val 50090"/>
              <a:gd name="adj3" fmla="val 381848"/>
              <a:gd name="adj4" fmla="val 8709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/>
              <a:t>Не заполняется</a:t>
            </a:r>
            <a:endParaRPr lang="ru-RU" sz="1800" dirty="0"/>
          </a:p>
        </p:txBody>
      </p:sp>
      <p:sp>
        <p:nvSpPr>
          <p:cNvPr id="8" name="Умножение 7"/>
          <p:cNvSpPr/>
          <p:nvPr/>
        </p:nvSpPr>
        <p:spPr>
          <a:xfrm>
            <a:off x="7533564" y="3681454"/>
            <a:ext cx="1447800" cy="220938"/>
          </a:xfrm>
          <a:prstGeom prst="mathMultiply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971800" y="3902392"/>
            <a:ext cx="1619956" cy="1933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Соединительная линия уступом 11"/>
          <p:cNvCxnSpPr>
            <a:stCxn id="7" idx="2"/>
            <a:endCxn id="3" idx="2"/>
          </p:cNvCxnSpPr>
          <p:nvPr/>
        </p:nvCxnSpPr>
        <p:spPr>
          <a:xfrm rot="16200000" flipH="1">
            <a:off x="6007993" y="1869534"/>
            <a:ext cx="26431" cy="4478861"/>
          </a:xfrm>
          <a:prstGeom prst="bentConnector3">
            <a:avLst>
              <a:gd name="adj1" fmla="val 964893"/>
            </a:avLst>
          </a:prstGeom>
          <a:ln w="2222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Заголовок 2"/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</p:spPr>
        <p:txBody>
          <a:bodyPr/>
          <a:lstStyle/>
          <a:p>
            <a:r>
              <a:rPr lang="ru-RU" dirty="0" smtClean="0"/>
              <a:t>Заполнение ф. 0501118 в </a:t>
            </a:r>
            <a:r>
              <a:rPr lang="ru-RU" dirty="0" err="1" smtClean="0"/>
              <a:t>ПУиО</a:t>
            </a:r>
            <a:r>
              <a:rPr lang="ru-RU" dirty="0" smtClean="0"/>
              <a:t> ЭБ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914400" y="742950"/>
            <a:ext cx="5486400" cy="531364"/>
          </a:xfrm>
          <a:prstGeom prst="rect">
            <a:avLst/>
          </a:prstGeom>
          <a:solidFill>
            <a:srgbClr val="FFFF00"/>
          </a:solidFill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/>
              <a:t>Контроль на заполнение гр. 12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6553200" y="3681454"/>
            <a:ext cx="980364" cy="220938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Выноска 1 18"/>
          <p:cNvSpPr/>
          <p:nvPr/>
        </p:nvSpPr>
        <p:spPr>
          <a:xfrm>
            <a:off x="1066800" y="4552950"/>
            <a:ext cx="6319482" cy="457200"/>
          </a:xfrm>
          <a:prstGeom prst="borderCallout1">
            <a:avLst>
              <a:gd name="adj1" fmla="val 839"/>
              <a:gd name="adj2" fmla="val 50199"/>
              <a:gd name="adj3" fmla="val -142724"/>
              <a:gd name="adj4" fmla="val 92545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rgbClr val="CC0000"/>
                </a:solidFill>
              </a:rPr>
              <a:t>Контроль показателя кассового исполнения ГРБС</a:t>
            </a:r>
            <a:endParaRPr lang="ru-RU" sz="1800" dirty="0">
              <a:solidFill>
                <a:srgbClr val="CC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74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8" name="Заголовок 2"/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68834"/>
          </a:xfrm>
        </p:spPr>
        <p:txBody>
          <a:bodyPr/>
          <a:lstStyle/>
          <a:p>
            <a:r>
              <a:rPr lang="ru-RU" dirty="0" smtClean="0"/>
              <a:t>Заполнение ф. 0501118 (</a:t>
            </a:r>
            <a:r>
              <a:rPr lang="en-US" dirty="0" smtClean="0"/>
              <a:t>TXT-</a:t>
            </a:r>
            <a:r>
              <a:rPr lang="ru-RU" dirty="0" smtClean="0"/>
              <a:t>файл)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742950"/>
            <a:ext cx="7924800" cy="41910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050" dirty="0">
                <a:solidFill>
                  <a:srgbClr val="C00000"/>
                </a:solidFill>
              </a:rPr>
              <a:t>#%</a:t>
            </a:r>
          </a:p>
          <a:p>
            <a:r>
              <a:rPr lang="ru-RU" sz="1050" dirty="0">
                <a:solidFill>
                  <a:srgbClr val="C00000"/>
                </a:solidFill>
              </a:rPr>
              <a:t>КОДФ=218</a:t>
            </a:r>
          </a:p>
          <a:p>
            <a:r>
              <a:rPr lang="ru-RU" sz="1050" dirty="0">
                <a:solidFill>
                  <a:srgbClr val="C00000"/>
                </a:solidFill>
              </a:rPr>
              <a:t>ПРД=5</a:t>
            </a:r>
          </a:p>
          <a:p>
            <a:r>
              <a:rPr lang="ru-RU" sz="1050" dirty="0">
                <a:solidFill>
                  <a:srgbClr val="C00000"/>
                </a:solidFill>
              </a:rPr>
              <a:t>РДТ=01.01.2022</a:t>
            </a:r>
          </a:p>
          <a:p>
            <a:r>
              <a:rPr lang="ru-RU" sz="1050" dirty="0">
                <a:solidFill>
                  <a:srgbClr val="C00000"/>
                </a:solidFill>
              </a:rPr>
              <a:t>ВИД=3</a:t>
            </a:r>
          </a:p>
          <a:p>
            <a:r>
              <a:rPr lang="ru-RU" sz="1050" dirty="0" smtClean="0">
                <a:solidFill>
                  <a:srgbClr val="C00000"/>
                </a:solidFill>
              </a:rPr>
              <a:t>ИСТ=111</a:t>
            </a:r>
            <a:endParaRPr lang="ru-RU" sz="1050" dirty="0">
              <a:solidFill>
                <a:srgbClr val="C00000"/>
              </a:solidFill>
            </a:endParaRPr>
          </a:p>
          <a:p>
            <a:r>
              <a:rPr lang="ru-RU" sz="1050" dirty="0">
                <a:solidFill>
                  <a:srgbClr val="C00000"/>
                </a:solidFill>
              </a:rPr>
              <a:t>#</a:t>
            </a:r>
          </a:p>
          <a:p>
            <a:r>
              <a:rPr lang="ru-RU" sz="1050" dirty="0">
                <a:solidFill>
                  <a:srgbClr val="C00000"/>
                </a:solidFill>
              </a:rPr>
              <a:t>#@</a:t>
            </a:r>
          </a:p>
          <a:p>
            <a:r>
              <a:rPr lang="ru-RU" sz="1050" dirty="0">
                <a:solidFill>
                  <a:srgbClr val="C00000"/>
                </a:solidFill>
              </a:rPr>
              <a:t>ТБ=01</a:t>
            </a:r>
          </a:p>
          <a:p>
            <a:r>
              <a:rPr lang="ru-RU" sz="1050" dirty="0">
                <a:solidFill>
                  <a:srgbClr val="C00000"/>
                </a:solidFill>
              </a:rPr>
              <a:t>#$</a:t>
            </a:r>
          </a:p>
          <a:p>
            <a:r>
              <a:rPr lang="ru-RU" sz="1050" dirty="0">
                <a:solidFill>
                  <a:srgbClr val="C00000"/>
                </a:solidFill>
              </a:rPr>
              <a:t>001|19.02.2021|406-р|Целевое назначение </a:t>
            </a:r>
            <a:r>
              <a:rPr lang="ru-RU" sz="1050" dirty="0" smtClean="0">
                <a:solidFill>
                  <a:srgbClr val="C00000"/>
                </a:solidFill>
              </a:rPr>
              <a:t>1|111|0000|0000000000|000|204623100.00|0.00|0.00|Краткая </a:t>
            </a:r>
            <a:r>
              <a:rPr lang="ru-RU" sz="1050" dirty="0">
                <a:solidFill>
                  <a:srgbClr val="C00000"/>
                </a:solidFill>
              </a:rPr>
              <a:t>характеристика 1|</a:t>
            </a:r>
          </a:p>
          <a:p>
            <a:r>
              <a:rPr lang="ru-RU" sz="1050" dirty="0">
                <a:solidFill>
                  <a:srgbClr val="C00000"/>
                </a:solidFill>
              </a:rPr>
              <a:t>001|19.02.2021|406-р|Целевое назначение </a:t>
            </a:r>
            <a:r>
              <a:rPr lang="ru-RU" sz="1050" dirty="0" smtClean="0">
                <a:solidFill>
                  <a:srgbClr val="C00000"/>
                </a:solidFill>
              </a:rPr>
              <a:t>1|111|1003|4230392511|112|0.00|123836100.00|123628913.39</a:t>
            </a:r>
            <a:r>
              <a:rPr lang="ru-RU" sz="1050" dirty="0">
                <a:solidFill>
                  <a:srgbClr val="C00000"/>
                </a:solidFill>
              </a:rPr>
              <a:t>|-|</a:t>
            </a:r>
          </a:p>
          <a:p>
            <a:r>
              <a:rPr lang="ru-RU" sz="1050" dirty="0">
                <a:solidFill>
                  <a:srgbClr val="C00000"/>
                </a:solidFill>
              </a:rPr>
              <a:t>001|19.02.2021|406-р|Целевое назначение </a:t>
            </a:r>
            <a:r>
              <a:rPr lang="ru-RU" sz="1050" dirty="0" smtClean="0">
                <a:solidFill>
                  <a:srgbClr val="C00000"/>
                </a:solidFill>
              </a:rPr>
              <a:t>1|111|1003|4230392511|134|0.00|80787000.00|80606532.73</a:t>
            </a:r>
            <a:r>
              <a:rPr lang="ru-RU" sz="1050" dirty="0">
                <a:solidFill>
                  <a:srgbClr val="C00000"/>
                </a:solidFill>
              </a:rPr>
              <a:t>|-|</a:t>
            </a:r>
          </a:p>
          <a:p>
            <a:r>
              <a:rPr lang="ru-RU" sz="1050" dirty="0" smtClean="0">
                <a:solidFill>
                  <a:srgbClr val="4978B1"/>
                </a:solidFill>
              </a:rPr>
              <a:t>002|28.02.2021|905-р|Целевое </a:t>
            </a:r>
            <a:r>
              <a:rPr lang="ru-RU" sz="1050" dirty="0">
                <a:solidFill>
                  <a:srgbClr val="4978B1"/>
                </a:solidFill>
              </a:rPr>
              <a:t>назначение </a:t>
            </a:r>
            <a:r>
              <a:rPr lang="ru-RU" sz="1050" dirty="0" smtClean="0">
                <a:solidFill>
                  <a:srgbClr val="4978B1"/>
                </a:solidFill>
              </a:rPr>
              <a:t>1|111|0000|0000000000|000|2209855400.00|0.00|0.00|Краткая </a:t>
            </a:r>
            <a:r>
              <a:rPr lang="ru-RU" sz="1050" dirty="0">
                <a:solidFill>
                  <a:srgbClr val="4978B1"/>
                </a:solidFill>
              </a:rPr>
              <a:t>характеристика </a:t>
            </a:r>
            <a:r>
              <a:rPr lang="ru-RU" sz="1050" dirty="0" smtClean="0">
                <a:solidFill>
                  <a:srgbClr val="4978B1"/>
                </a:solidFill>
              </a:rPr>
              <a:t>1|</a:t>
            </a:r>
            <a:endParaRPr lang="ru-RU" sz="1050" dirty="0">
              <a:solidFill>
                <a:srgbClr val="4978B1"/>
              </a:solidFill>
            </a:endParaRPr>
          </a:p>
          <a:p>
            <a:r>
              <a:rPr lang="ru-RU" sz="1050" dirty="0" smtClean="0">
                <a:solidFill>
                  <a:srgbClr val="4978B1"/>
                </a:solidFill>
              </a:rPr>
              <a:t>002|28.02.2021|905-р|Целевое </a:t>
            </a:r>
            <a:r>
              <a:rPr lang="ru-RU" sz="1050" dirty="0">
                <a:solidFill>
                  <a:srgbClr val="4978B1"/>
                </a:solidFill>
              </a:rPr>
              <a:t>назначение </a:t>
            </a:r>
            <a:r>
              <a:rPr lang="ru-RU" sz="1050" dirty="0" smtClean="0">
                <a:solidFill>
                  <a:srgbClr val="4978B1"/>
                </a:solidFill>
              </a:rPr>
              <a:t>1|111|0305|4230192501|244|0.00|21025200.00|18157181.04</a:t>
            </a:r>
            <a:r>
              <a:rPr lang="ru-RU" sz="1050" dirty="0">
                <a:solidFill>
                  <a:srgbClr val="4978B1"/>
                </a:solidFill>
              </a:rPr>
              <a:t>|-|</a:t>
            </a:r>
          </a:p>
          <a:p>
            <a:r>
              <a:rPr lang="ru-RU" sz="1050" dirty="0">
                <a:solidFill>
                  <a:srgbClr val="4978B1"/>
                </a:solidFill>
              </a:rPr>
              <a:t>002|28.02.2021|905-р|Целевое назначение </a:t>
            </a:r>
            <a:r>
              <a:rPr lang="ru-RU" sz="1050" dirty="0" smtClean="0">
                <a:solidFill>
                  <a:srgbClr val="4978B1"/>
                </a:solidFill>
              </a:rPr>
              <a:t>2|111|0000|0000000000|000|27740000.00|0.00|0.00|Краткая </a:t>
            </a:r>
            <a:r>
              <a:rPr lang="ru-RU" sz="1050" dirty="0">
                <a:solidFill>
                  <a:srgbClr val="4978B1"/>
                </a:solidFill>
              </a:rPr>
              <a:t>характеристика 2|</a:t>
            </a:r>
          </a:p>
          <a:p>
            <a:r>
              <a:rPr lang="ru-RU" sz="1050" dirty="0">
                <a:solidFill>
                  <a:srgbClr val="4978B1"/>
                </a:solidFill>
              </a:rPr>
              <a:t>002|28.02.2021|905-р|Целевое </a:t>
            </a:r>
            <a:r>
              <a:rPr lang="ru-RU" sz="1050">
                <a:solidFill>
                  <a:srgbClr val="4978B1"/>
                </a:solidFill>
              </a:rPr>
              <a:t>назначение </a:t>
            </a:r>
            <a:r>
              <a:rPr lang="ru-RU" sz="1050" smtClean="0">
                <a:solidFill>
                  <a:srgbClr val="4978B1"/>
                </a:solidFill>
              </a:rPr>
              <a:t>2|111|0901|4230192501|244|0.00|27740000.00|0.00</a:t>
            </a:r>
            <a:r>
              <a:rPr lang="ru-RU" sz="1050" dirty="0" smtClean="0">
                <a:solidFill>
                  <a:srgbClr val="4978B1"/>
                </a:solidFill>
              </a:rPr>
              <a:t>|-|</a:t>
            </a:r>
            <a:endParaRPr lang="ru-RU" sz="1050" dirty="0">
              <a:solidFill>
                <a:srgbClr val="4978B1"/>
              </a:solidFill>
            </a:endParaRPr>
          </a:p>
          <a:p>
            <a:r>
              <a:rPr lang="ru-RU" sz="1050" dirty="0" smtClean="0">
                <a:solidFill>
                  <a:srgbClr val="C00000"/>
                </a:solidFill>
              </a:rPr>
              <a:t>#</a:t>
            </a:r>
            <a:endParaRPr lang="ru-RU" sz="1050" dirty="0">
              <a:solidFill>
                <a:srgbClr val="C00000"/>
              </a:solidFill>
            </a:endParaRPr>
          </a:p>
          <a:p>
            <a:r>
              <a:rPr lang="ru-RU" sz="1050" dirty="0">
                <a:solidFill>
                  <a:srgbClr val="C00000"/>
                </a:solidFill>
              </a:rPr>
              <a:t>#&amp;</a:t>
            </a:r>
          </a:p>
          <a:p>
            <a:r>
              <a:rPr lang="ru-RU" sz="1050" dirty="0">
                <a:solidFill>
                  <a:srgbClr val="C00000"/>
                </a:solidFill>
              </a:rPr>
              <a:t>#</a:t>
            </a:r>
          </a:p>
          <a:p>
            <a:r>
              <a:rPr lang="ru-RU" sz="1050" dirty="0">
                <a:solidFill>
                  <a:srgbClr val="C00000"/>
                </a:solidFill>
              </a:rPr>
              <a:t>#~</a:t>
            </a:r>
          </a:p>
          <a:p>
            <a:r>
              <a:rPr lang="ru-RU" sz="1050" dirty="0">
                <a:solidFill>
                  <a:srgbClr val="C00000"/>
                </a:solidFill>
              </a:rPr>
              <a:t>ППО=Электронный бюджет</a:t>
            </a:r>
          </a:p>
          <a:p>
            <a:r>
              <a:rPr lang="ru-RU" sz="1050" dirty="0">
                <a:solidFill>
                  <a:srgbClr val="C00000"/>
                </a:solidFill>
              </a:rPr>
              <a:t>#</a:t>
            </a:r>
          </a:p>
          <a:p>
            <a:r>
              <a:rPr lang="ru-RU" sz="1050" dirty="0" smtClean="0">
                <a:solidFill>
                  <a:srgbClr val="C00000"/>
                </a:solidFill>
              </a:rPr>
              <a:t>##</a:t>
            </a:r>
            <a:endParaRPr lang="ru-RU" sz="105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12818" y="2496416"/>
            <a:ext cx="1447800" cy="495300"/>
          </a:xfrm>
          <a:prstGeom prst="rect">
            <a:avLst/>
          </a:prstGeom>
          <a:noFill/>
          <a:ln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698673" y="2496416"/>
            <a:ext cx="1600200" cy="192232"/>
          </a:xfrm>
          <a:prstGeom prst="rect">
            <a:avLst/>
          </a:prstGeom>
          <a:noFill/>
          <a:ln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581400" y="2496416"/>
            <a:ext cx="1600200" cy="192232"/>
          </a:xfrm>
          <a:prstGeom prst="rect">
            <a:avLst/>
          </a:prstGeom>
          <a:noFill/>
          <a:ln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29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r>
              <a:rPr lang="ru-RU" dirty="0" smtClean="0"/>
              <a:t>10</a:t>
            </a: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346BD26-ACB1-4ABB-AC14-553A6AC5837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17" y="887186"/>
            <a:ext cx="447995" cy="4479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914400" y="917642"/>
            <a:ext cx="756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Ошибки при заполнении гр. 12</a:t>
            </a:r>
            <a:endParaRPr lang="ru-RU" sz="18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1073735" y="1645077"/>
            <a:ext cx="7517219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1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err="1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Незаполнение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</a:p>
          <a:p>
            <a:pPr>
              <a:lnSpc>
                <a:spcPts val="31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Ссылка на пояснительную записку</a:t>
            </a:r>
          </a:p>
          <a:p>
            <a:pPr>
              <a:lnSpc>
                <a:spcPts val="31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Привязка только к показателям кассового исполнения</a:t>
            </a:r>
          </a:p>
        </p:txBody>
      </p:sp>
      <p:sp>
        <p:nvSpPr>
          <p:cNvPr id="4" name="Умножение 3"/>
          <p:cNvSpPr/>
          <p:nvPr/>
        </p:nvSpPr>
        <p:spPr>
          <a:xfrm>
            <a:off x="806856" y="1733550"/>
            <a:ext cx="215088" cy="381000"/>
          </a:xfrm>
          <a:prstGeom prst="mathMultiply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множение 13"/>
          <p:cNvSpPr/>
          <p:nvPr/>
        </p:nvSpPr>
        <p:spPr>
          <a:xfrm>
            <a:off x="809242" y="2266950"/>
            <a:ext cx="215088" cy="381000"/>
          </a:xfrm>
          <a:prstGeom prst="mathMultiply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множение 14"/>
          <p:cNvSpPr/>
          <p:nvPr/>
        </p:nvSpPr>
        <p:spPr>
          <a:xfrm>
            <a:off x="809242" y="2809733"/>
            <a:ext cx="215088" cy="381000"/>
          </a:xfrm>
          <a:prstGeom prst="mathMultiply">
            <a:avLst/>
          </a:prstGeom>
          <a:solidFill>
            <a:srgbClr val="FF0000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958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r>
              <a:rPr lang="ru-RU" dirty="0" smtClean="0"/>
              <a:t>11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 заполнения гр. 12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555182" y="196215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55182" y="310515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ru-RU" sz="3600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55182" y="4171950"/>
            <a:ext cx="38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00B050"/>
                </a:solidFill>
                <a:sym typeface="Wingdings"/>
              </a:rPr>
              <a:t></a:t>
            </a:r>
            <a:endParaRPr lang="ru-RU" sz="3600" dirty="0">
              <a:solidFill>
                <a:srgbClr val="00B050"/>
              </a:solidFill>
            </a:endParaRPr>
          </a:p>
        </p:txBody>
      </p:sp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0806715"/>
              </p:ext>
            </p:extLst>
          </p:nvPr>
        </p:nvGraphicFramePr>
        <p:xfrm>
          <a:off x="91467" y="687163"/>
          <a:ext cx="8382000" cy="44092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Лист" r:id="rId3" imgW="13906444" imgH="7315110" progId="Excel.Sheet.8">
                  <p:embed/>
                </p:oleObj>
              </mc:Choice>
              <mc:Fallback>
                <p:oleObj name="Лист" r:id="rId3" imgW="13906444" imgH="731511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1467" y="687163"/>
                        <a:ext cx="8382000" cy="44092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709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r>
              <a:rPr lang="ru-RU" dirty="0" smtClean="0"/>
              <a:t>12</a:t>
            </a: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762000" y="696021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Представление отчетности в информационные системы Федерального казначейства</a:t>
            </a:r>
            <a:endParaRPr lang="ru-RU" sz="18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63" y="776298"/>
            <a:ext cx="5143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241193"/>
              </p:ext>
            </p:extLst>
          </p:nvPr>
        </p:nvGraphicFramePr>
        <p:xfrm>
          <a:off x="838200" y="1374480"/>
          <a:ext cx="7467600" cy="3346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533556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ПУиО</a:t>
                      </a:r>
                      <a:r>
                        <a:rPr lang="ru-RU" dirty="0" smtClean="0"/>
                        <a:t> ЭБ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ИС АСФК</a:t>
                      </a:r>
                      <a:endParaRPr lang="ru-RU" dirty="0"/>
                    </a:p>
                  </a:txBody>
                  <a:tcPr/>
                </a:tc>
              </a:tr>
              <a:tr h="1349514">
                <a:tc>
                  <a:txBody>
                    <a:bodyPr/>
                    <a:lstStyle/>
                    <a:p>
                      <a:r>
                        <a:rPr lang="ru-RU" dirty="0" smtClean="0"/>
                        <a:t>Только в части сведений,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u="sng" baseline="0" dirty="0" smtClean="0"/>
                        <a:t>не</a:t>
                      </a:r>
                      <a:r>
                        <a:rPr lang="ru-RU" baseline="0" dirty="0" smtClean="0"/>
                        <a:t> составляющих государственную тайну и служебную информацию ограниченного распространения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 части сведений, </a:t>
                      </a:r>
                      <a:r>
                        <a:rPr lang="ru-RU" baseline="0" dirty="0" smtClean="0"/>
                        <a:t>составляющих государственную тайну и служебную информацию ограниченного распространения</a:t>
                      </a:r>
                      <a:endParaRPr lang="en-US" baseline="0" dirty="0" smtClean="0"/>
                    </a:p>
                  </a:txBody>
                  <a:tcPr/>
                </a:tc>
              </a:tr>
              <a:tr h="1315615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Предзаполненная</a:t>
                      </a:r>
                      <a:r>
                        <a:rPr lang="ru-RU" dirty="0" smtClean="0"/>
                        <a:t> форма,</a:t>
                      </a:r>
                      <a:r>
                        <a:rPr lang="ru-RU" baseline="0" dirty="0" smtClean="0"/>
                        <a:t> требующая проверки, согласования и представления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Представление в соответствии с Альбомом</a:t>
                      </a:r>
                      <a:r>
                        <a:rPr lang="ru-RU" baseline="0" dirty="0" smtClean="0"/>
                        <a:t> ТФФ</a:t>
                      </a:r>
                      <a:r>
                        <a:rPr lang="ru-RU" baseline="0" dirty="0"/>
                        <a:t> </a:t>
                      </a:r>
                      <a:r>
                        <a:rPr lang="ru-RU" u="sng" baseline="0" dirty="0" smtClean="0">
                          <a:solidFill>
                            <a:srgbClr val="FF0000"/>
                          </a:solidFill>
                        </a:rPr>
                        <a:t>одним файлом по максимальному признаку ограничения доступа к информации</a:t>
                      </a:r>
                      <a:endParaRPr lang="ru-RU" u="sng" baseline="0" dirty="0" smtClean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65" y="3714750"/>
            <a:ext cx="533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5569" y="2357509"/>
            <a:ext cx="548813" cy="526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62" y="2339880"/>
            <a:ext cx="563504" cy="536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1850" y="3674376"/>
            <a:ext cx="4762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5061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1</a:t>
            </a:fld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76999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Нормативное регулирование</a:t>
            </a: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="" xmlns:a16="http://schemas.microsoft.com/office/drawing/2014/main" id="{C346BD26-ACB1-4ABB-AC14-553A6AC583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79" y="795188"/>
            <a:ext cx="447995" cy="44799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36E071FB-4248-4597-944D-62E699719B79}"/>
              </a:ext>
            </a:extLst>
          </p:cNvPr>
          <p:cNvSpPr txBox="1"/>
          <p:nvPr/>
        </p:nvSpPr>
        <p:spPr>
          <a:xfrm>
            <a:off x="906684" y="819150"/>
            <a:ext cx="792865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Бюджетный кодекс Российской Федерации (статья 264.7, 264.10);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Постановление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Правительства Российской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Федерации от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11.05.2006 № 281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«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Об утверждении Положения о представлении в Правительство Российской Федерации ежеквартальной и годовой отчетности об исполнении федерального бюджета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»;</a:t>
            </a:r>
            <a:endParaRPr lang="ru-RU" sz="1800" b="1" dirty="0">
              <a:solidFill>
                <a:srgbClr val="11437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Письмо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Минфина России от 29.10.2012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21-01-08/1608;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Письмо Минфина России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15.07.2021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 09-05-08/56706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80" y="938212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282" y="1325893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56" y="2952750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4956" y="3324225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190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r>
              <a:rPr lang="ru-RU" dirty="0" smtClean="0"/>
              <a:t>13</a:t>
            </a: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346BD26-ACB1-4ABB-AC14-553A6AC583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17" y="887186"/>
            <a:ext cx="447995" cy="4479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914400" y="917642"/>
            <a:ext cx="7567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На что обратить внимание?</a:t>
            </a:r>
            <a:endParaRPr lang="ru-RU" sz="1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1066800" y="1600979"/>
            <a:ext cx="7517219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Данные, направляемые Федеральным казначейством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Отражение КБК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Соответствие грифов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Краткая характеристика итогов реализации мероприятия</a:t>
            </a:r>
          </a:p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ru-RU" sz="1400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Письмо Министерства финансов Российской Федерации </a:t>
            </a:r>
            <a:br>
              <a:rPr lang="ru-RU" sz="1400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1400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от 07.04.2022 № 16-04-12/29656 </a:t>
            </a:r>
            <a:endParaRPr lang="en-US" sz="1400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49" y="1661046"/>
            <a:ext cx="4381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149" y="2245176"/>
            <a:ext cx="4381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31" y="2790257"/>
            <a:ext cx="4381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85" y="3314914"/>
            <a:ext cx="438150" cy="438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86333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2700" y="4827588"/>
            <a:ext cx="9123363" cy="0"/>
          </a:xfrm>
          <a:custGeom>
            <a:avLst/>
            <a:gdLst/>
            <a:ahLst/>
            <a:cxnLst/>
            <a:rect l="l" t="t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lIns="0" tIns="0" rIns="0" bIns="0"/>
          <a:lstStyle/>
          <a:p>
            <a:pPr defTabSz="1449324" fontAlgn="auto">
              <a:spcBef>
                <a:spcPts val="0"/>
              </a:spcBef>
              <a:spcAft>
                <a:spcPts val="0"/>
              </a:spcAft>
              <a:defRPr/>
            </a:pPr>
            <a:endParaRPr sz="2856">
              <a:latin typeface="+mn-lt"/>
              <a:cs typeface="+mn-cs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7167563" y="328613"/>
            <a:ext cx="1966912" cy="436403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lIns="0" tIns="0" rIns="0" bIns="0"/>
          <a:lstStyle/>
          <a:p>
            <a:pPr defTabSz="1449324" fontAlgn="auto">
              <a:spcBef>
                <a:spcPts val="0"/>
              </a:spcBef>
              <a:spcAft>
                <a:spcPts val="0"/>
              </a:spcAft>
              <a:defRPr/>
            </a:pPr>
            <a:endParaRPr sz="2856">
              <a:latin typeface="+mn-lt"/>
              <a:cs typeface="+mn-cs"/>
            </a:endParaRPr>
          </a:p>
        </p:txBody>
      </p:sp>
      <p:sp>
        <p:nvSpPr>
          <p:cNvPr id="22532" name="TextBox 9"/>
          <p:cNvSpPr txBox="1">
            <a:spLocks noChangeArrowheads="1"/>
          </p:cNvSpPr>
          <p:nvPr/>
        </p:nvSpPr>
        <p:spPr bwMode="auto">
          <a:xfrm>
            <a:off x="463550" y="895350"/>
            <a:ext cx="47180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400" b="1" dirty="0" smtClean="0">
                <a:solidFill>
                  <a:srgbClr val="11437F"/>
                </a:solidFill>
              </a:rPr>
              <a:t>Прочие вопросы формирования отчетности за 2022 год</a:t>
            </a:r>
            <a:endParaRPr lang="ru-RU" sz="2400" dirty="0">
              <a:solidFill>
                <a:srgbClr val="11437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4803775"/>
            <a:ext cx="3638550" cy="287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44932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68" dirty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rPr>
              <a:t>www.roskazna.ru</a:t>
            </a:r>
            <a:endParaRPr lang="ru-RU" sz="1268" dirty="0">
              <a:solidFill>
                <a:schemeClr val="bg1">
                  <a:lumMod val="6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8788" y="4803775"/>
            <a:ext cx="3625850" cy="287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defTabSz="144932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68" dirty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rPr>
              <a:t> г. Москва, </a:t>
            </a:r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rPr>
              <a:t>18 ноября 2022 </a:t>
            </a:r>
            <a:r>
              <a:rPr lang="ru-RU" sz="1268" dirty="0">
                <a:solidFill>
                  <a:schemeClr val="bg1">
                    <a:lumMod val="65000"/>
                  </a:schemeClr>
                </a:solidFill>
                <a:latin typeface="+mn-lt"/>
                <a:cs typeface="+mn-cs"/>
              </a:rPr>
              <a:t>года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0013" y="3625850"/>
            <a:ext cx="5218112" cy="654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144932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30" b="1" dirty="0">
                <a:solidFill>
                  <a:srgbClr val="11437F"/>
                </a:solidFill>
                <a:latin typeface="+mn-lt"/>
                <a:cs typeface="+mn-cs"/>
              </a:rPr>
              <a:t>Зайцев Павел Борисович</a:t>
            </a:r>
            <a:endParaRPr lang="ru-RU" sz="1430" dirty="0">
              <a:solidFill>
                <a:srgbClr val="11437F"/>
              </a:solidFill>
              <a:latin typeface="+mn-lt"/>
              <a:cs typeface="+mn-cs"/>
            </a:endParaRPr>
          </a:p>
          <a:p>
            <a:pPr defTabSz="144932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10" dirty="0">
                <a:solidFill>
                  <a:srgbClr val="11437F"/>
                </a:solidFill>
                <a:latin typeface="+mn-lt"/>
                <a:cs typeface="+mn-cs"/>
              </a:rPr>
              <a:t>Начальник отдела отчетности об исполнении бюджетов</a:t>
            </a:r>
          </a:p>
          <a:p>
            <a:pPr defTabSz="144932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110" dirty="0">
                <a:solidFill>
                  <a:srgbClr val="11437F"/>
                </a:solidFill>
                <a:latin typeface="+mn-lt"/>
                <a:cs typeface="+mn-cs"/>
              </a:rPr>
              <a:t>Управления бюджетного учета и отчетности</a:t>
            </a:r>
          </a:p>
        </p:txBody>
      </p:sp>
      <p:sp>
        <p:nvSpPr>
          <p:cNvPr id="16" name="object 2"/>
          <p:cNvSpPr/>
          <p:nvPr/>
        </p:nvSpPr>
        <p:spPr>
          <a:xfrm>
            <a:off x="0" y="4251325"/>
            <a:ext cx="4210050" cy="247650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lIns="0" tIns="0" rIns="0" bIns="0"/>
          <a:lstStyle/>
          <a:p>
            <a:pPr defTabSz="1449324" fontAlgn="auto">
              <a:spcBef>
                <a:spcPts val="0"/>
              </a:spcBef>
              <a:spcAft>
                <a:spcPts val="0"/>
              </a:spcAft>
              <a:defRPr/>
            </a:pPr>
            <a:endParaRPr sz="2856">
              <a:latin typeface="+mn-lt"/>
              <a:cs typeface="+mn-cs"/>
            </a:endParaRPr>
          </a:p>
        </p:txBody>
      </p:sp>
      <p:sp>
        <p:nvSpPr>
          <p:cNvPr id="20" name="object 2">
            <a:extLst>
              <a:ext uri="{FF2B5EF4-FFF2-40B4-BE49-F238E27FC236}"/>
            </a:extLst>
          </p:cNvPr>
          <p:cNvSpPr/>
          <p:nvPr/>
        </p:nvSpPr>
        <p:spPr>
          <a:xfrm flipV="1">
            <a:off x="0" y="396875"/>
            <a:ext cx="7591425" cy="280988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lIns="0" tIns="0" rIns="0" bIns="0"/>
          <a:lstStyle/>
          <a:p>
            <a:pPr defTabSz="1449324" fontAlgn="auto">
              <a:spcBef>
                <a:spcPts val="0"/>
              </a:spcBef>
              <a:spcAft>
                <a:spcPts val="0"/>
              </a:spcAft>
              <a:defRPr/>
            </a:pPr>
            <a:endParaRPr sz="2856">
              <a:latin typeface="+mn-lt"/>
              <a:cs typeface="+mn-cs"/>
            </a:endParaRPr>
          </a:p>
        </p:txBody>
      </p:sp>
      <p:pic>
        <p:nvPicPr>
          <p:cNvPr id="22538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63500"/>
            <a:ext cx="1401763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46253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1340" y="218686"/>
            <a:ext cx="5943600" cy="276999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 кодов бюджетной классификации </a:t>
            </a:r>
            <a:endParaRPr lang="ru-RU" dirty="0"/>
          </a:p>
        </p:txBody>
      </p:sp>
      <p:pic>
        <p:nvPicPr>
          <p:cNvPr id="36868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33349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TextBox 4"/>
          <p:cNvSpPr txBox="1">
            <a:spLocks noChangeArrowheads="1"/>
          </p:cNvSpPr>
          <p:nvPr/>
        </p:nvSpPr>
        <p:spPr bwMode="auto">
          <a:xfrm>
            <a:off x="258762" y="909012"/>
            <a:ext cx="86106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Arial" charset="0"/>
              <a:buChar char="•"/>
            </a:pPr>
            <a:r>
              <a:rPr lang="ru-RU" sz="2000" dirty="0">
                <a:solidFill>
                  <a:srgbClr val="11437F"/>
                </a:solidFill>
              </a:rPr>
              <a:t>Только действующие КБК, КОСГУ (85н, 75н, 209н);</a:t>
            </a:r>
          </a:p>
          <a:p>
            <a:pPr>
              <a:buFont typeface="Arial" charset="0"/>
              <a:buChar char="•"/>
            </a:pPr>
            <a:r>
              <a:rPr lang="ru-RU" sz="2000" dirty="0">
                <a:solidFill>
                  <a:srgbClr val="11437F"/>
                </a:solidFill>
              </a:rPr>
              <a:t>Таблица соответствия видов расходов классификации расходов бюджетов и статей (подстатей) классификации операций сектора государственного управления, применяемой в 2022 </a:t>
            </a:r>
            <a:r>
              <a:rPr lang="ru-RU" sz="2000" dirty="0" smtClean="0">
                <a:solidFill>
                  <a:srgbClr val="11437F"/>
                </a:solidFill>
              </a:rPr>
              <a:t>году;</a:t>
            </a:r>
            <a:endParaRPr lang="ru-RU" sz="2000" dirty="0">
              <a:solidFill>
                <a:srgbClr val="11437F"/>
              </a:solidFill>
            </a:endParaRPr>
          </a:p>
          <a:p>
            <a:pPr>
              <a:buFont typeface="Arial" charset="0"/>
              <a:buChar char="•"/>
            </a:pPr>
            <a:r>
              <a:rPr lang="ru-RU" sz="2000" dirty="0">
                <a:solidFill>
                  <a:srgbClr val="11437F"/>
                </a:solidFill>
              </a:rPr>
              <a:t>Сопоставительная таблица кодов бюджетной классификации, применяемых в 2021 году, к кодам бюджетной классификации, применяемым в 2022 году;</a:t>
            </a:r>
          </a:p>
          <a:p>
            <a:pPr>
              <a:buFont typeface="Arial" charset="0"/>
              <a:buChar char="•"/>
            </a:pPr>
            <a:r>
              <a:rPr lang="ru-RU" sz="2000" dirty="0">
                <a:solidFill>
                  <a:srgbClr val="11437F"/>
                </a:solidFill>
              </a:rPr>
              <a:t>Таблица соответствия кодов классификации доходов и статей (подстатей) КОСГУ кодам классификации доходов, установленным Руководством по статистике государственных финансов (СГФ - 2014), применяемая с 1 января </a:t>
            </a:r>
            <a:r>
              <a:rPr lang="ru-RU" sz="2000" dirty="0" smtClean="0">
                <a:solidFill>
                  <a:srgbClr val="11437F"/>
                </a:solidFill>
              </a:rPr>
              <a:t>2022 </a:t>
            </a:r>
            <a:r>
              <a:rPr lang="ru-RU" sz="2000" dirty="0">
                <a:solidFill>
                  <a:srgbClr val="11437F"/>
                </a:solidFill>
              </a:rPr>
              <a:t>года.</a:t>
            </a:r>
          </a:p>
        </p:txBody>
      </p:sp>
      <p:pic>
        <p:nvPicPr>
          <p:cNvPr id="3687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0" y="909012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1233814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2114550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3028950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0442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/>
            </a:extLst>
          </p:cNvPr>
          <p:cNvSpPr>
            <a:spLocks noGrp="1"/>
          </p:cNvSpPr>
          <p:nvPr>
            <p:ph type="title"/>
          </p:nvPr>
        </p:nvSpPr>
        <p:spPr>
          <a:xfrm>
            <a:off x="3101340" y="218686"/>
            <a:ext cx="5943600" cy="276999"/>
          </a:xfr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 кодов бюджетной классификации </a:t>
            </a:r>
            <a:endParaRPr lang="ru-RU" dirty="0"/>
          </a:p>
        </p:txBody>
      </p:sp>
      <p:pic>
        <p:nvPicPr>
          <p:cNvPr id="36868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33349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0" name="TextBox 4"/>
          <p:cNvSpPr txBox="1">
            <a:spLocks noChangeArrowheads="1"/>
          </p:cNvSpPr>
          <p:nvPr/>
        </p:nvSpPr>
        <p:spPr bwMode="auto">
          <a:xfrm>
            <a:off x="292100" y="1374775"/>
            <a:ext cx="86106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>
              <a:buFont typeface="Arial" charset="0"/>
              <a:buChar char="•"/>
            </a:pPr>
            <a:r>
              <a:rPr lang="ru-RU" sz="2000" b="1" u="sng" dirty="0" smtClean="0">
                <a:solidFill>
                  <a:srgbClr val="11437F"/>
                </a:solidFill>
              </a:rPr>
              <a:t>ф. 0503128-НП</a:t>
            </a:r>
            <a:r>
              <a:rPr lang="ru-RU" sz="2000" b="1" dirty="0" smtClean="0">
                <a:solidFill>
                  <a:srgbClr val="11437F"/>
                </a:solidFill>
              </a:rPr>
              <a:t> </a:t>
            </a:r>
            <a:r>
              <a:rPr lang="ru-RU" sz="2000" dirty="0" smtClean="0">
                <a:solidFill>
                  <a:srgbClr val="11437F"/>
                </a:solidFill>
              </a:rPr>
              <a:t>в части раздела 3 допустимо отражение КБК </a:t>
            </a:r>
            <a:r>
              <a:rPr lang="ru-RU" sz="2000" dirty="0">
                <a:solidFill>
                  <a:srgbClr val="11437F"/>
                </a:solidFill>
              </a:rPr>
              <a:t>в соответствии с </a:t>
            </a:r>
            <a:r>
              <a:rPr lang="ru-RU" sz="2000" dirty="0" smtClean="0">
                <a:solidFill>
                  <a:srgbClr val="11437F"/>
                </a:solidFill>
              </a:rPr>
              <a:t>приказами </a:t>
            </a:r>
            <a:r>
              <a:rPr lang="ru-RU" sz="2000" dirty="0">
                <a:solidFill>
                  <a:srgbClr val="11437F"/>
                </a:solidFill>
              </a:rPr>
              <a:t>Минфина России от 24.05.2022 </a:t>
            </a:r>
            <a:r>
              <a:rPr lang="ru-RU" sz="2000" dirty="0" smtClean="0">
                <a:solidFill>
                  <a:srgbClr val="11437F"/>
                </a:solidFill>
              </a:rPr>
              <a:t>№ 82н, от </a:t>
            </a:r>
            <a:r>
              <a:rPr lang="en-US" sz="2000" dirty="0">
                <a:solidFill>
                  <a:srgbClr val="FF0000"/>
                </a:solidFill>
              </a:rPr>
              <a:t>17.05.2022</a:t>
            </a:r>
            <a:r>
              <a:rPr lang="en-US" sz="2000" dirty="0">
                <a:solidFill>
                  <a:srgbClr val="11437F"/>
                </a:solidFill>
              </a:rPr>
              <a:t> </a:t>
            </a:r>
            <a:r>
              <a:rPr lang="ru-RU" sz="2000" dirty="0" smtClean="0">
                <a:solidFill>
                  <a:srgbClr val="11437F"/>
                </a:solidFill>
              </a:rPr>
              <a:t>№</a:t>
            </a:r>
            <a:r>
              <a:rPr lang="en-US" sz="2000" dirty="0" smtClean="0">
                <a:solidFill>
                  <a:srgbClr val="11437F"/>
                </a:solidFill>
              </a:rPr>
              <a:t> </a:t>
            </a:r>
            <a:r>
              <a:rPr lang="en-US" sz="2000" dirty="0">
                <a:solidFill>
                  <a:srgbClr val="11437F"/>
                </a:solidFill>
              </a:rPr>
              <a:t>75</a:t>
            </a:r>
            <a:r>
              <a:rPr lang="ru-RU" sz="2000" dirty="0" smtClean="0">
                <a:solidFill>
                  <a:srgbClr val="11437F"/>
                </a:solidFill>
              </a:rPr>
              <a:t>н при принятии БО в рамках доведенных бюджетных назначений по ФЗ о федеральном бюджете на 2023-2025 гг.</a:t>
            </a:r>
          </a:p>
          <a:p>
            <a:pPr algn="just">
              <a:buFont typeface="Arial" charset="0"/>
              <a:buChar char="•"/>
            </a:pPr>
            <a:r>
              <a:rPr lang="ru-RU" sz="2000" b="1" u="sng" dirty="0" err="1" smtClean="0">
                <a:solidFill>
                  <a:srgbClr val="11437F"/>
                </a:solidFill>
              </a:rPr>
              <a:t>фф</a:t>
            </a:r>
            <a:r>
              <a:rPr lang="ru-RU" sz="2000" b="1" u="sng" dirty="0" smtClean="0">
                <a:solidFill>
                  <a:srgbClr val="11437F"/>
                </a:solidFill>
              </a:rPr>
              <a:t>. 0503169, 0503125</a:t>
            </a:r>
            <a:r>
              <a:rPr lang="ru-RU" sz="2000" dirty="0" smtClean="0">
                <a:solidFill>
                  <a:srgbClr val="11437F"/>
                </a:solidFill>
              </a:rPr>
              <a:t> в части начисленных возвратов МБТ по КДБ 218, 219, предусмотренным приказом </a:t>
            </a:r>
            <a:r>
              <a:rPr lang="ru-RU" sz="2000" dirty="0">
                <a:solidFill>
                  <a:srgbClr val="11437F"/>
                </a:solidFill>
              </a:rPr>
              <a:t>от </a:t>
            </a:r>
            <a:r>
              <a:rPr lang="en-US" sz="2000" dirty="0">
                <a:solidFill>
                  <a:srgbClr val="FF0000"/>
                </a:solidFill>
              </a:rPr>
              <a:t>17.05.2022</a:t>
            </a:r>
            <a:r>
              <a:rPr lang="en-US" sz="2000" dirty="0">
                <a:solidFill>
                  <a:srgbClr val="11437F"/>
                </a:solidFill>
              </a:rPr>
              <a:t> </a:t>
            </a:r>
            <a:r>
              <a:rPr lang="ru-RU" sz="2000" dirty="0">
                <a:solidFill>
                  <a:srgbClr val="11437F"/>
                </a:solidFill>
              </a:rPr>
              <a:t>№</a:t>
            </a:r>
            <a:r>
              <a:rPr lang="en-US" sz="2000" dirty="0">
                <a:solidFill>
                  <a:srgbClr val="11437F"/>
                </a:solidFill>
              </a:rPr>
              <a:t> 75</a:t>
            </a:r>
            <a:r>
              <a:rPr lang="ru-RU" sz="2000" dirty="0" smtClean="0">
                <a:solidFill>
                  <a:srgbClr val="11437F"/>
                </a:solidFill>
              </a:rPr>
              <a:t>н, и отсутствующим </a:t>
            </a:r>
            <a:r>
              <a:rPr lang="ru-RU" sz="2000" dirty="0">
                <a:solidFill>
                  <a:srgbClr val="11437F"/>
                </a:solidFill>
              </a:rPr>
              <a:t>в приказе от 08.06.2021 </a:t>
            </a:r>
            <a:r>
              <a:rPr lang="ru-RU" sz="2000" dirty="0" smtClean="0">
                <a:solidFill>
                  <a:srgbClr val="11437F"/>
                </a:solidFill>
              </a:rPr>
              <a:t>№</a:t>
            </a:r>
            <a:r>
              <a:rPr lang="en-US" sz="2000" dirty="0" smtClean="0">
                <a:solidFill>
                  <a:srgbClr val="11437F"/>
                </a:solidFill>
              </a:rPr>
              <a:t> </a:t>
            </a:r>
            <a:r>
              <a:rPr lang="en-US" sz="2000" dirty="0">
                <a:solidFill>
                  <a:srgbClr val="11437F"/>
                </a:solidFill>
              </a:rPr>
              <a:t>75</a:t>
            </a:r>
            <a:r>
              <a:rPr lang="ru-RU" sz="2000" dirty="0" smtClean="0">
                <a:solidFill>
                  <a:srgbClr val="11437F"/>
                </a:solidFill>
              </a:rPr>
              <a:t>н</a:t>
            </a:r>
            <a:endParaRPr lang="ru-RU" sz="2000" dirty="0">
              <a:solidFill>
                <a:srgbClr val="11437F"/>
              </a:solidFill>
            </a:endParaRPr>
          </a:p>
        </p:txBody>
      </p:sp>
      <p:pic>
        <p:nvPicPr>
          <p:cNvPr id="3687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3" y="1399857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8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62" y="2952750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33400" y="742950"/>
            <a:ext cx="80010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Исключения: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/>
          <a:lstStyle/>
          <a:p>
            <a:r>
              <a:rPr lang="ru-RU" dirty="0" smtClean="0"/>
              <a:t>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57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4860" y="1504950"/>
            <a:ext cx="8077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>
                <a:solidFill>
                  <a:srgbClr val="11437F"/>
                </a:solidFill>
              </a:rPr>
              <a:t>48.8.8. По подгруппе </a:t>
            </a:r>
            <a:r>
              <a:rPr lang="ru-RU" sz="2400" dirty="0" smtClean="0">
                <a:solidFill>
                  <a:srgbClr val="11437F"/>
                </a:solidFill>
              </a:rPr>
              <a:t>«880 </a:t>
            </a:r>
            <a:r>
              <a:rPr lang="ru-RU" sz="2400" dirty="0">
                <a:solidFill>
                  <a:srgbClr val="11437F"/>
                </a:solidFill>
              </a:rPr>
              <a:t>Специальные </a:t>
            </a:r>
            <a:r>
              <a:rPr lang="ru-RU" sz="2400" dirty="0" smtClean="0">
                <a:solidFill>
                  <a:srgbClr val="11437F"/>
                </a:solidFill>
              </a:rPr>
              <a:t>расходы» </a:t>
            </a:r>
            <a:r>
              <a:rPr lang="ru-RU" sz="2400" dirty="0">
                <a:solidFill>
                  <a:srgbClr val="11437F"/>
                </a:solidFill>
              </a:rPr>
              <a:t>отражаются </a:t>
            </a:r>
            <a:r>
              <a:rPr lang="ru-RU" sz="2400" dirty="0" smtClean="0">
                <a:solidFill>
                  <a:srgbClr val="11437F"/>
                </a:solidFill>
              </a:rPr>
              <a:t>расходы …</a:t>
            </a:r>
            <a:endParaRPr lang="ru-RU" sz="2400" dirty="0">
              <a:solidFill>
                <a:srgbClr val="11437F"/>
              </a:solidFill>
            </a:endParaRPr>
          </a:p>
          <a:p>
            <a:pPr indent="457200" algn="just"/>
            <a:r>
              <a:rPr lang="ru-RU" sz="2400" strike="sngStrike" dirty="0">
                <a:solidFill>
                  <a:srgbClr val="FF0000"/>
                </a:solidFill>
              </a:rPr>
              <a:t>Для отражения расходов государственных (муниципальных) бюджетных и автономных учреждений данная подгруппа видов расходов не применяется.</a:t>
            </a:r>
          </a:p>
        </p:txBody>
      </p:sp>
      <p:sp>
        <p:nvSpPr>
          <p:cNvPr id="5" name="Прямоугольник 39"/>
          <p:cNvSpPr>
            <a:spLocks noChangeArrowheads="1"/>
          </p:cNvSpPr>
          <p:nvPr/>
        </p:nvSpPr>
        <p:spPr bwMode="auto">
          <a:xfrm>
            <a:off x="144780" y="1885950"/>
            <a:ext cx="5492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8000" b="1" dirty="0">
                <a:solidFill>
                  <a:srgbClr val="C00000"/>
                </a:solidFill>
                <a:ea typeface="BatangChe" pitchFamily="49" charset="-127"/>
                <a:cs typeface="Times New Roman" pitchFamily="18" charset="0"/>
              </a:rPr>
              <a:t>!</a:t>
            </a:r>
          </a:p>
        </p:txBody>
      </p:sp>
      <p:pic>
        <p:nvPicPr>
          <p:cNvPr id="6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085" y="133347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2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3101340" y="218686"/>
            <a:ext cx="59436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 кодов бюджетной классификации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286000" y="895350"/>
            <a:ext cx="4572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85н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219200" y="3813274"/>
            <a:ext cx="75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tx2"/>
                </a:solidFill>
              </a:rPr>
              <a:t>(</a:t>
            </a:r>
            <a:r>
              <a:rPr lang="ru-RU" sz="2000" dirty="0" smtClean="0">
                <a:solidFill>
                  <a:schemeClr val="tx2"/>
                </a:solidFill>
              </a:rPr>
              <a:t>Приказ </a:t>
            </a:r>
            <a:r>
              <a:rPr lang="ru-RU" sz="2000" dirty="0">
                <a:solidFill>
                  <a:schemeClr val="tx2"/>
                </a:solidFill>
              </a:rPr>
              <a:t>Минфина России от 21.03.2022 </a:t>
            </a:r>
            <a:r>
              <a:rPr lang="ru-RU" sz="2000" dirty="0" smtClean="0">
                <a:solidFill>
                  <a:schemeClr val="tx2"/>
                </a:solidFill>
              </a:rPr>
              <a:t>№ 40н)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9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/>
          <a:lstStyle/>
          <a:p>
            <a:r>
              <a:rPr lang="ru-R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0796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073" y="144780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04800" y="3067050"/>
            <a:ext cx="1600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4932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53" dirty="0"/>
              <a:t>251</a:t>
            </a: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04800" y="3743325"/>
            <a:ext cx="1600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4932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53" dirty="0"/>
              <a:t>252</a:t>
            </a: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04800" y="4400550"/>
            <a:ext cx="1600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4932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53" dirty="0"/>
              <a:t>253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286000" y="3067050"/>
            <a:ext cx="1600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4932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53" dirty="0">
                <a:solidFill>
                  <a:srgbClr val="FFFF00"/>
                </a:solidFill>
              </a:rPr>
              <a:t>254</a:t>
            </a: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2286000" y="3743325"/>
            <a:ext cx="1600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4932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53" dirty="0">
                <a:solidFill>
                  <a:srgbClr val="FFFF00"/>
                </a:solidFill>
              </a:rPr>
              <a:t>255</a:t>
            </a: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2286000" y="4400550"/>
            <a:ext cx="1600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44932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53" dirty="0">
                <a:solidFill>
                  <a:srgbClr val="FFFF00"/>
                </a:solidFill>
              </a:rPr>
              <a:t>256</a:t>
            </a:r>
          </a:p>
        </p:txBody>
      </p:sp>
      <p:sp>
        <p:nvSpPr>
          <p:cNvPr id="27661" name="TextBox 10"/>
          <p:cNvSpPr txBox="1">
            <a:spLocks noChangeArrowheads="1"/>
          </p:cNvSpPr>
          <p:nvPr/>
        </p:nvSpPr>
        <p:spPr bwMode="auto">
          <a:xfrm>
            <a:off x="304800" y="2647950"/>
            <a:ext cx="1600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1800">
                <a:solidFill>
                  <a:srgbClr val="FF0000"/>
                </a:solidFill>
              </a:rPr>
              <a:t>Текущий</a:t>
            </a:r>
          </a:p>
        </p:txBody>
      </p:sp>
      <p:sp>
        <p:nvSpPr>
          <p:cNvPr id="27662" name="TextBox 31"/>
          <p:cNvSpPr txBox="1">
            <a:spLocks noChangeArrowheads="1"/>
          </p:cNvSpPr>
          <p:nvPr/>
        </p:nvSpPr>
        <p:spPr bwMode="auto">
          <a:xfrm>
            <a:off x="2286000" y="2647950"/>
            <a:ext cx="16002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sz="1800">
                <a:solidFill>
                  <a:srgbClr val="FF0000"/>
                </a:solidFill>
              </a:rPr>
              <a:t>Капитальный</a:t>
            </a:r>
          </a:p>
        </p:txBody>
      </p:sp>
      <p:graphicFrame>
        <p:nvGraphicFramePr>
          <p:cNvPr id="38" name="Таблица 3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8415080"/>
              </p:ext>
            </p:extLst>
          </p:nvPr>
        </p:nvGraphicFramePr>
        <p:xfrm>
          <a:off x="4876799" y="1657350"/>
          <a:ext cx="3464244" cy="15367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32122"/>
                <a:gridCol w="1732122"/>
              </a:tblGrid>
              <a:tr h="3073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Дебет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62" marR="2762" marT="27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>
                          <a:effectLst/>
                        </a:rPr>
                        <a:t>Кредит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62" marR="2762" marT="2761" marB="0" anchor="b"/>
                </a:tc>
              </a:tr>
              <a:tr h="3073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1 206 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51</a:t>
                      </a:r>
                      <a:r>
                        <a:rPr lang="ru-RU" sz="1400" u="none" strike="noStrike" dirty="0">
                          <a:effectLst/>
                        </a:rPr>
                        <a:t> 561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62" marR="2762" marT="27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1 304 05 </a:t>
                      </a:r>
                      <a:r>
                        <a:rPr lang="ru-RU" sz="14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254*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2762" marR="2762" marT="2761" marB="0" anchor="b"/>
                </a:tc>
              </a:tr>
              <a:tr h="3073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1 302 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51</a:t>
                      </a:r>
                      <a:r>
                        <a:rPr lang="ru-RU" sz="1400" u="none" strike="noStrike" dirty="0">
                          <a:effectLst/>
                        </a:rPr>
                        <a:t> 831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62" marR="2762" marT="27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1 304 05 </a:t>
                      </a:r>
                      <a:r>
                        <a:rPr lang="ru-RU" sz="14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254*</a:t>
                      </a:r>
                      <a:endParaRPr lang="ru-RU" sz="14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2762" marR="2762" marT="2761" marB="0" anchor="b"/>
                </a:tc>
              </a:tr>
              <a:tr h="30734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1 401 20 </a:t>
                      </a:r>
                      <a:r>
                        <a:rPr lang="ru-RU" sz="14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254**</a:t>
                      </a:r>
                      <a:endParaRPr lang="ru-RU" sz="14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2762" marR="2762" marT="27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>
                          <a:effectLst/>
                        </a:rPr>
                        <a:t>1 302 </a:t>
                      </a:r>
                      <a:r>
                        <a:rPr lang="ru-RU" sz="1400" u="none" strike="noStrike" dirty="0">
                          <a:solidFill>
                            <a:srgbClr val="FF0000"/>
                          </a:solidFill>
                          <a:effectLst/>
                        </a:rPr>
                        <a:t>51</a:t>
                      </a:r>
                      <a:r>
                        <a:rPr lang="ru-RU" sz="1400" u="none" strike="noStrike" dirty="0">
                          <a:effectLst/>
                        </a:rPr>
                        <a:t> 731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62" marR="2762" marT="2761" marB="0" anchor="b"/>
                </a:tc>
              </a:tr>
              <a:tr h="307340">
                <a:tc>
                  <a:txBody>
                    <a:bodyPr/>
                    <a:lstStyle/>
                    <a:p>
                      <a:pPr marL="0" marR="0" indent="0" algn="ctr" defTabSz="91440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u="none" strike="noStrike" dirty="0" smtClean="0">
                          <a:effectLst/>
                        </a:rPr>
                        <a:t>1 401 20 </a:t>
                      </a:r>
                      <a:r>
                        <a:rPr lang="ru-RU" sz="14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254**</a:t>
                      </a:r>
                      <a:endParaRPr lang="ru-RU" sz="1400" b="1" i="0" u="none" strike="noStrike" dirty="0" smtClean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2762" marR="2762" marT="2761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u="none" strike="noStrike" dirty="0" smtClean="0">
                          <a:effectLst/>
                        </a:rPr>
                        <a:t>1 101 ХХ 410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2762" marR="2762" marT="2761" marB="0" anchor="b"/>
                </a:tc>
              </a:tr>
            </a:tbl>
          </a:graphicData>
        </a:graphic>
      </p:graphicFrame>
      <p:sp>
        <p:nvSpPr>
          <p:cNvPr id="27688" name="TextBox 38"/>
          <p:cNvSpPr txBox="1">
            <a:spLocks noChangeArrowheads="1"/>
          </p:cNvSpPr>
          <p:nvPr/>
        </p:nvSpPr>
        <p:spPr bwMode="auto">
          <a:xfrm>
            <a:off x="4469448" y="971550"/>
            <a:ext cx="4267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2000" dirty="0"/>
              <a:t>Особенности отражения в учете</a:t>
            </a:r>
          </a:p>
        </p:txBody>
      </p:sp>
      <p:sp>
        <p:nvSpPr>
          <p:cNvPr id="27689" name="Прямоугольник 39"/>
          <p:cNvSpPr>
            <a:spLocks noChangeArrowheads="1"/>
          </p:cNvSpPr>
          <p:nvPr/>
        </p:nvSpPr>
        <p:spPr bwMode="auto">
          <a:xfrm>
            <a:off x="4034473" y="1743075"/>
            <a:ext cx="549275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8000" b="1" dirty="0">
                <a:solidFill>
                  <a:srgbClr val="C00000"/>
                </a:solidFill>
                <a:ea typeface="BatangChe" pitchFamily="49" charset="-127"/>
                <a:cs typeface="Times New Roman" pitchFamily="18" charset="0"/>
              </a:rPr>
              <a:t>!</a:t>
            </a:r>
          </a:p>
        </p:txBody>
      </p:sp>
      <p:sp>
        <p:nvSpPr>
          <p:cNvPr id="27690" name="TextBox 40"/>
          <p:cNvSpPr txBox="1">
            <a:spLocks noChangeArrowheads="1"/>
          </p:cNvSpPr>
          <p:nvPr/>
        </p:nvSpPr>
        <p:spPr bwMode="auto">
          <a:xfrm>
            <a:off x="4256760" y="3300948"/>
            <a:ext cx="4800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1447800" fontAlgn="base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ru-RU" sz="1600" dirty="0" smtClean="0"/>
              <a:t>* Письмо </a:t>
            </a:r>
            <a:r>
              <a:rPr lang="ru-RU" sz="1600" dirty="0"/>
              <a:t>Минфина и Федерального казначейства от 06.04.2022 России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№ </a:t>
            </a:r>
            <a:r>
              <a:rPr lang="ru-RU" sz="1600" dirty="0"/>
              <a:t>02-06-07/29936, № </a:t>
            </a:r>
            <a:r>
              <a:rPr lang="ru-RU" sz="1600" dirty="0" smtClean="0"/>
              <a:t>07-04-05/02-8204</a:t>
            </a:r>
          </a:p>
          <a:p>
            <a:r>
              <a:rPr lang="ru-RU" sz="1600" dirty="0"/>
              <a:t>** Письмо Минфина и Федерального казначейства от </a:t>
            </a:r>
            <a:r>
              <a:rPr lang="ru-RU" sz="1600" dirty="0" smtClean="0"/>
              <a:t>10.11.2022 </a:t>
            </a:r>
            <a:r>
              <a:rPr lang="ru-RU" sz="1600" dirty="0"/>
              <a:t>России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№ 02-06-07/109442, </a:t>
            </a:r>
            <a:r>
              <a:rPr lang="ru-RU" sz="1600" dirty="0"/>
              <a:t>№ </a:t>
            </a:r>
            <a:r>
              <a:rPr lang="ru-RU" sz="1600" dirty="0" smtClean="0"/>
              <a:t>07-04-05/02-27817</a:t>
            </a:r>
            <a:endParaRPr lang="ru-RU" sz="1600" dirty="0"/>
          </a:p>
        </p:txBody>
      </p:sp>
      <p:pic>
        <p:nvPicPr>
          <p:cNvPr id="27693" name="Рисунок 4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81" y="1047750"/>
            <a:ext cx="1290638" cy="1290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88000" y="1962150"/>
            <a:ext cx="216000" cy="6096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7434000" y="2647950"/>
            <a:ext cx="216000" cy="2286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Заголовок 2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4572000" y="218686"/>
            <a:ext cx="447294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 счетов бюджетного учета</a:t>
            </a:r>
            <a:endParaRPr lang="ru-RU" dirty="0"/>
          </a:p>
        </p:txBody>
      </p:sp>
      <p:sp>
        <p:nvSpPr>
          <p:cNvPr id="21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/>
          <a:lstStyle/>
          <a:p>
            <a:r>
              <a:rPr lang="ru-RU" dirty="0" smtClean="0"/>
              <a:t>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045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085" y="133347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Заголовок 2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3101340" y="218686"/>
            <a:ext cx="59436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 кодов бюджетной классификации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118160" y="819150"/>
            <a:ext cx="2514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ФБ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638800" y="819150"/>
            <a:ext cx="25146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КБФО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8600" y="1581150"/>
            <a:ext cx="1828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0503169</a:t>
            </a:r>
            <a:endParaRPr lang="ru-RU" sz="20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438400" y="1581150"/>
            <a:ext cx="1828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0503769</a:t>
            </a:r>
            <a:endParaRPr lang="ru-RU" sz="20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162800" y="1581150"/>
            <a:ext cx="16002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0503769</a:t>
            </a:r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228600" y="2343150"/>
            <a:ext cx="1828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1-17 разряд: действующие КБК с учетом таблицы соответствия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86000" y="2343150"/>
            <a:ext cx="2209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1-4, 15-17 разряды: действующие КБК</a:t>
            </a:r>
          </a:p>
          <a:p>
            <a:r>
              <a:rPr lang="ru-RU" sz="2000" dirty="0" smtClean="0">
                <a:solidFill>
                  <a:schemeClr val="tx2"/>
                </a:solidFill>
              </a:rPr>
              <a:t>5-14 разряды – нули, </a:t>
            </a:r>
            <a:r>
              <a:rPr lang="ru-RU" sz="2000" dirty="0" smtClean="0">
                <a:solidFill>
                  <a:srgbClr val="CC0000"/>
                </a:solidFill>
              </a:rPr>
              <a:t>кроме НП (000 ХХ ХХХХХ)</a:t>
            </a:r>
            <a:endParaRPr lang="ru-RU" sz="2000" dirty="0">
              <a:solidFill>
                <a:srgbClr val="CC0000"/>
              </a:solidFill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2209800" y="1581150"/>
            <a:ext cx="0" cy="3276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4572000" y="1581150"/>
            <a:ext cx="0" cy="3276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6858000" y="1581150"/>
            <a:ext cx="0" cy="3276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838700" y="2343150"/>
            <a:ext cx="1828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1-17 разряд: нули</a:t>
            </a:r>
            <a:endParaRPr lang="ru-RU" sz="2000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34200" y="2343150"/>
            <a:ext cx="2057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2"/>
                </a:solidFill>
              </a:rPr>
              <a:t>1-17 разряд: нули, </a:t>
            </a:r>
            <a:r>
              <a:rPr lang="ru-RU" sz="2000" dirty="0" smtClean="0">
                <a:solidFill>
                  <a:srgbClr val="CC0000"/>
                </a:solidFill>
              </a:rPr>
              <a:t>кроме НП (</a:t>
            </a:r>
            <a:r>
              <a:rPr lang="fr-FR" sz="2000" dirty="0">
                <a:solidFill>
                  <a:srgbClr val="CC0000"/>
                </a:solidFill>
              </a:rPr>
              <a:t>XX XX 000 XX XXXXX </a:t>
            </a:r>
            <a:r>
              <a:rPr lang="fr-FR" sz="2000" dirty="0" smtClean="0">
                <a:solidFill>
                  <a:srgbClr val="CC0000"/>
                </a:solidFill>
              </a:rPr>
              <a:t>XXX</a:t>
            </a:r>
            <a:r>
              <a:rPr lang="ru-RU" sz="2000" dirty="0" smtClean="0">
                <a:solidFill>
                  <a:srgbClr val="CC0000"/>
                </a:solidFill>
              </a:rPr>
              <a:t>)</a:t>
            </a:r>
            <a:endParaRPr lang="fr-FR" sz="2000" dirty="0">
              <a:solidFill>
                <a:srgbClr val="CC000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838700" y="1581150"/>
            <a:ext cx="18288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0503369</a:t>
            </a:r>
            <a:endParaRPr lang="ru-RU" sz="2000" dirty="0"/>
          </a:p>
        </p:txBody>
      </p:sp>
      <p:sp>
        <p:nvSpPr>
          <p:cNvPr id="26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/>
          <a:lstStyle/>
          <a:p>
            <a:r>
              <a:rPr lang="ru-RU" dirty="0" smtClean="0"/>
              <a:t>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060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5800" y="819150"/>
            <a:ext cx="8001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162н, 174н, 183н</a:t>
            </a:r>
            <a:endParaRPr lang="ru-RU" dirty="0"/>
          </a:p>
        </p:txBody>
      </p:sp>
      <p:sp>
        <p:nvSpPr>
          <p:cNvPr id="5" name="Стрелка вниз 4"/>
          <p:cNvSpPr/>
          <p:nvPr/>
        </p:nvSpPr>
        <p:spPr>
          <a:xfrm>
            <a:off x="3886200" y="1352550"/>
            <a:ext cx="1219200" cy="4953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85800" y="1950720"/>
            <a:ext cx="45720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0205ХХ, 0206ХХ, 0208ХХ, 0209ХХ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85800" y="3028950"/>
            <a:ext cx="45720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0302ХХ, 0303ХХ, 0304ХХ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73140" y="1950720"/>
            <a:ext cx="2590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56</a:t>
            </a:r>
            <a:r>
              <a:rPr lang="ru-RU" dirty="0" smtClean="0">
                <a:solidFill>
                  <a:srgbClr val="FF0000"/>
                </a:solidFill>
              </a:rPr>
              <a:t>Х</a:t>
            </a:r>
            <a:r>
              <a:rPr lang="ru-RU" dirty="0" smtClean="0"/>
              <a:t>, 66</a:t>
            </a:r>
            <a:r>
              <a:rPr lang="ru-RU" dirty="0" smtClean="0">
                <a:solidFill>
                  <a:srgbClr val="FF0000"/>
                </a:solidFill>
              </a:rPr>
              <a:t>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73140" y="3028950"/>
            <a:ext cx="25908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73</a:t>
            </a:r>
            <a:r>
              <a:rPr lang="ru-RU" dirty="0" smtClean="0">
                <a:solidFill>
                  <a:srgbClr val="FF0000"/>
                </a:solidFill>
              </a:rPr>
              <a:t>Х</a:t>
            </a:r>
            <a:r>
              <a:rPr lang="ru-RU" dirty="0" smtClean="0"/>
              <a:t>, 83</a:t>
            </a:r>
            <a:r>
              <a:rPr lang="ru-RU" dirty="0" smtClean="0">
                <a:solidFill>
                  <a:srgbClr val="FF0000"/>
                </a:solidFill>
              </a:rPr>
              <a:t>Х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Заголовок 2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2895600" y="219071"/>
            <a:ext cx="594360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747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Применение КИСЭ</a:t>
            </a:r>
            <a:endParaRPr lang="ru-RU" dirty="0"/>
          </a:p>
        </p:txBody>
      </p:sp>
      <p:pic>
        <p:nvPicPr>
          <p:cNvPr id="11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33347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5800" y="4171950"/>
            <a:ext cx="7978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 учетом п. 13.6 Порядка № 209н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>
          <a:xfrm>
            <a:off x="6940176" y="4795860"/>
            <a:ext cx="2103121" cy="268834"/>
          </a:xfrm>
        </p:spPr>
        <p:txBody>
          <a:bodyPr/>
          <a:lstStyle/>
          <a:p>
            <a:r>
              <a:rPr lang="ru-RU" dirty="0" smtClean="0"/>
              <a:t>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851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1981200" y="84176"/>
            <a:ext cx="70678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7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Показатели в </a:t>
            </a:r>
            <a:r>
              <a:rPr lang="ru-RU" sz="1800" dirty="0" err="1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фф</a:t>
            </a:r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0503110, 0503125, 0503710 в части расчетов по передаче НФА, ФА, обязательств (кроме денежных МБТ)</a:t>
            </a:r>
            <a:endParaRPr lang="ru-RU" dirty="0"/>
          </a:p>
        </p:txBody>
      </p:sp>
      <p:pic>
        <p:nvPicPr>
          <p:cNvPr id="6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924" y="142556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Объект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4559803"/>
              </p:ext>
            </p:extLst>
          </p:nvPr>
        </p:nvGraphicFramePr>
        <p:xfrm>
          <a:off x="76200" y="742950"/>
          <a:ext cx="7853363" cy="426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9" name="Лист" r:id="rId5" imgW="22021777" imgH="11668050" progId="Excel.Sheet.12">
                  <p:embed/>
                </p:oleObj>
              </mc:Choice>
              <mc:Fallback>
                <p:oleObj name="Лист" r:id="rId5" imgW="22021777" imgH="1166805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6200" y="742950"/>
                        <a:ext cx="7853363" cy="426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472622"/>
              </p:ext>
            </p:extLst>
          </p:nvPr>
        </p:nvGraphicFramePr>
        <p:xfrm>
          <a:off x="8077200" y="1504950"/>
          <a:ext cx="971868" cy="2971800"/>
        </p:xfrm>
        <a:graphic>
          <a:graphicData uri="http://schemas.openxmlformats.org/drawingml/2006/table">
            <a:tbl>
              <a:tblPr/>
              <a:tblGrid>
                <a:gridCol w="152400"/>
                <a:gridCol w="819468"/>
              </a:tblGrid>
              <a:tr h="685800"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9" marR="759" marT="75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Учреждение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 филиалами (один учредитель, один бюджет)</a:t>
                      </a:r>
                    </a:p>
                  </a:txBody>
                  <a:tcPr marL="759" marR="759" marT="7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9" marR="759" marT="7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Учреждения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 учреждениями (один учредитель, один бюджет)</a:t>
                      </a:r>
                    </a:p>
                  </a:txBody>
                  <a:tcPr marL="759" marR="759" marT="7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858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9" marR="759" marT="7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Учреждения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 учреждениями (разные учредители, один бюджет)</a:t>
                      </a:r>
                    </a:p>
                  </a:txBody>
                  <a:tcPr marL="759" marR="759" marT="7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759" marR="759" marT="7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Учреждения 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с учреждениями (разные учредители, разные бюджеты)</a:t>
                      </a:r>
                    </a:p>
                  </a:txBody>
                  <a:tcPr marL="759" marR="759" marT="75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6940176" y="4795860"/>
            <a:ext cx="2103121" cy="268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ru-RU" sz="1747" b="1" dirty="0" smtClean="0">
                <a:solidFill>
                  <a:schemeClr val="tx2"/>
                </a:solidFill>
              </a:rPr>
              <a:t>7</a:t>
            </a:r>
            <a:endParaRPr lang="ru-RU" sz="1747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996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940196" y="4795861"/>
            <a:ext cx="2103121" cy="268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ru-RU" sz="1747" b="1" dirty="0" smtClean="0">
                <a:solidFill>
                  <a:schemeClr val="tx2"/>
                </a:solidFill>
              </a:rPr>
              <a:t>8</a:t>
            </a:r>
            <a:endParaRPr lang="ru-RU" sz="1747" b="1" dirty="0">
              <a:solidFill>
                <a:schemeClr val="tx2"/>
              </a:solidFill>
            </a:endParaRPr>
          </a:p>
        </p:txBody>
      </p:sp>
      <p:sp>
        <p:nvSpPr>
          <p:cNvPr id="5" name="Заголовок 2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1981200" y="84176"/>
            <a:ext cx="706786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7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Показатели в </a:t>
            </a:r>
            <a:r>
              <a:rPr lang="ru-RU" sz="1800" dirty="0" err="1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фф</a:t>
            </a:r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0503110, 0503125, 0503710 в части расчетов по передаче НФА, ФА, обязательств (кроме денежных МБТ)</a:t>
            </a:r>
            <a:endParaRPr lang="ru-RU" dirty="0"/>
          </a:p>
        </p:txBody>
      </p:sp>
      <p:pic>
        <p:nvPicPr>
          <p:cNvPr id="6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0685" y="142556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197035"/>
              </p:ext>
            </p:extLst>
          </p:nvPr>
        </p:nvGraphicFramePr>
        <p:xfrm>
          <a:off x="538162" y="819150"/>
          <a:ext cx="2743200" cy="4178124"/>
        </p:xfrm>
        <a:graphic>
          <a:graphicData uri="http://schemas.openxmlformats.org/drawingml/2006/table">
            <a:tbl>
              <a:tblPr/>
              <a:tblGrid>
                <a:gridCol w="411480"/>
                <a:gridCol w="2331720"/>
              </a:tblGrid>
              <a:tr h="5388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419" marR="419" marT="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sng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Отправитель:</a:t>
                      </a:r>
                      <a:r>
                        <a:rPr lang="ru-RU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0000 0000000000 801 1 30404 1(2,3,4,5,7)ХХ (без 510)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sng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Получатель:</a:t>
                      </a:r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0000 0000000000 191 1 30404 1(2,3,4,5,7)ХХ (без 510)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9" marR="419" marT="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8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419" marR="419" marT="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sng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Отправитель:</a:t>
                      </a:r>
                      <a:r>
                        <a:rPr lang="ru-RU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0000 0000000000 801 0 30404 1(2,3,4,5,7)ХХ (без 510)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sng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Получатель:</a:t>
                      </a:r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0000 0000000000 191 0 30404 1(2,3,4,5,7)ХХ (без 510)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9" marR="419" marT="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884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419" marR="419" marT="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sng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Отправитель:</a:t>
                      </a:r>
                      <a:r>
                        <a:rPr lang="ru-RU" sz="8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0000 0000000000 802 1 30404 1(2,3,4,5,7)ХХ (без 510)</a:t>
                      </a: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sng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Получатель:</a:t>
                      </a:r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0000 0000000000 192 1 30404 1(2,3,4,5,7)ХХ (без 510)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9" marR="419" marT="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73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419" marR="419" marT="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sng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Отправитель:</a:t>
                      </a:r>
                      <a:r>
                        <a:rPr lang="ru-RU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0000 0000000000 803 1 40120 241,</a:t>
                      </a:r>
                      <a:br>
                        <a:rPr lang="ru-RU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0000 0000000000 803 1 40120 281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sng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Получатель:</a:t>
                      </a:r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192 0 40110 189,</a:t>
                      </a:r>
                      <a:b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192 0 40110 191,</a:t>
                      </a:r>
                      <a:b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192 0 40110 195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9" marR="419" marT="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73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419" marR="419" marT="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sng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Отправитель:</a:t>
                      </a:r>
                      <a:r>
                        <a:rPr lang="ru-RU" sz="8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802 0 40120 241,</a:t>
                      </a:r>
                      <a:br>
                        <a:rPr lang="ru-RU" sz="8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802 0 40120 281</a:t>
                      </a:r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sng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Получатель:</a:t>
                      </a:r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0000 0000000000 193 1 40110 189,</a:t>
                      </a:r>
                      <a:b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0000 0000000000 193 1 40110 191,</a:t>
                      </a:r>
                      <a:b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0000 0000000000 193 1 40110 195</a:t>
                      </a:r>
                      <a:endParaRPr lang="ru-RU" sz="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9" marR="419" marT="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735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419" marR="419" marT="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0" u="sng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Отправитель:</a:t>
                      </a:r>
                      <a:r>
                        <a:rPr lang="ru-RU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803 0 40120 241,</a:t>
                      </a:r>
                      <a:br>
                        <a:rPr lang="ru-RU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803 0 40120 281</a:t>
                      </a:r>
                      <a: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sng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Получатель:</a:t>
                      </a:r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193 0 40110 189,</a:t>
                      </a:r>
                      <a:b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193 0 40110 191,</a:t>
                      </a:r>
                      <a:b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193 0 40110195</a:t>
                      </a:r>
                      <a:endParaRPr lang="ru-RU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19" marR="419" marT="41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0133831"/>
              </p:ext>
            </p:extLst>
          </p:nvPr>
        </p:nvGraphicFramePr>
        <p:xfrm>
          <a:off x="3581400" y="819150"/>
          <a:ext cx="2362200" cy="4191000"/>
        </p:xfrm>
        <a:graphic>
          <a:graphicData uri="http://schemas.openxmlformats.org/drawingml/2006/table">
            <a:tbl>
              <a:tblPr/>
              <a:tblGrid>
                <a:gridCol w="510564"/>
                <a:gridCol w="1851636"/>
              </a:tblGrid>
              <a:tr h="10477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493" marR="493" marT="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sng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Отправитель:</a:t>
                      </a:r>
                      <a: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804 1 40120 241,</a:t>
                      </a:r>
                      <a:b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804 1 40120 281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sng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Получатель:</a:t>
                      </a:r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 07 10ХХХ ХХ 0000 194 1 40110 189,</a:t>
                      </a:r>
                      <a:b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 07 10ХХХ ХХ 0000 194 1 40110 191,</a:t>
                      </a:r>
                      <a:b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 07 10ХХХ ХХ 0000 194 1 40110 195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3" marR="493" marT="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7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493" marR="493" marT="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sng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Отправитель:</a:t>
                      </a: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805 1 40120 241,</a:t>
                      </a:r>
                      <a:b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805 1 40120 281</a:t>
                      </a: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sng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Получатель:</a:t>
                      </a:r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194 0 40110 189,</a:t>
                      </a:r>
                      <a:b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194 0 40110 191,</a:t>
                      </a:r>
                      <a:b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194 0 40110 195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3" marR="493" marT="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7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493" marR="493" marT="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sng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Отправитель:</a:t>
                      </a: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804 0 40120 241,</a:t>
                      </a:r>
                      <a:b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804 0 40120 281</a:t>
                      </a: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sng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Получатель:</a:t>
                      </a:r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 07 10ХХХ ХХ 0000 195 1 40110 189,</a:t>
                      </a:r>
                      <a:b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 07 10ХХХ ХХ 0000 195 1 40110 191,</a:t>
                      </a:r>
                      <a:b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 07 10ХХХ ХХ 0000 195 1 40110 195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3" marR="493" marT="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7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493" marR="493" marT="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sng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Отправитель:</a:t>
                      </a:r>
                      <a: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805 0 40120 241,</a:t>
                      </a:r>
                      <a:b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805 0 40120 281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sng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Получатель:</a:t>
                      </a:r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195 0 40110 189,</a:t>
                      </a:r>
                      <a:b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195 0 40110 191,</a:t>
                      </a:r>
                      <a:b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195 0 40110 195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3" marR="493" marT="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5834162"/>
              </p:ext>
            </p:extLst>
          </p:nvPr>
        </p:nvGraphicFramePr>
        <p:xfrm>
          <a:off x="6324600" y="819150"/>
          <a:ext cx="2438400" cy="4191000"/>
        </p:xfrm>
        <a:graphic>
          <a:graphicData uri="http://schemas.openxmlformats.org/drawingml/2006/table">
            <a:tbl>
              <a:tblPr/>
              <a:tblGrid>
                <a:gridCol w="527034"/>
                <a:gridCol w="1911366"/>
              </a:tblGrid>
              <a:tr h="10477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493" marR="493" marT="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sng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Отправитель:</a:t>
                      </a: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806 1 40120 251,</a:t>
                      </a:r>
                      <a:b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806 1 40120 254</a:t>
                      </a: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sng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Получатель:</a:t>
                      </a:r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 07 10ХХХ ХХ 0000 196 1 40110 189,</a:t>
                      </a:r>
                      <a:b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 07 10ХХХ ХХ 0000 196 1 40110 191,</a:t>
                      </a:r>
                      <a:b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 07 10ХХХ ХХ 0000 196 1 40110 195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3" marR="493" marT="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7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493" marR="493" marT="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sng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Отправитель:</a:t>
                      </a:r>
                      <a: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807 1 40120 251,</a:t>
                      </a:r>
                      <a:b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807 1 40120 254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sng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Получатель:</a:t>
                      </a:r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196 0 40110 189,</a:t>
                      </a:r>
                      <a:b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196 0 40110 191,</a:t>
                      </a:r>
                      <a:b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196 0 40110 195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3" marR="493" marT="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7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</a:t>
                      </a:r>
                    </a:p>
                  </a:txBody>
                  <a:tcPr marL="493" marR="493" marT="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sng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Отправитель:</a:t>
                      </a: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806 0 40120 251,</a:t>
                      </a:r>
                      <a:b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806 0 40120 254</a:t>
                      </a:r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sng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Получатель:</a:t>
                      </a:r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 07 10ХХХ ХХ 0000 197 1 40110 189,</a:t>
                      </a:r>
                      <a:b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 07 10ХХХ ХХ 0000 197 1 40110 191,</a:t>
                      </a:r>
                      <a:b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2 07 10ХХХ ХХ 0000 197 1 40110 195</a:t>
                      </a:r>
                      <a:endParaRPr lang="ru-RU" sz="9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3" marR="493" marT="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477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</a:t>
                      </a:r>
                    </a:p>
                  </a:txBody>
                  <a:tcPr marL="493" marR="493" marT="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sng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Отправитель:</a:t>
                      </a:r>
                      <a: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807 0 40120 251,</a:t>
                      </a:r>
                      <a:b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0070C0"/>
                          </a:solidFill>
                          <a:effectLst/>
                          <a:latin typeface="Calibri"/>
                        </a:rPr>
                        <a:t>ХХХХ 0000000000 807 0 40120 254</a:t>
                      </a:r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sng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Получатель:</a:t>
                      </a:r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197 0 40110 189,</a:t>
                      </a:r>
                      <a:b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197 0 40110 191,</a:t>
                      </a:r>
                      <a:b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</a:br>
                      <a:r>
                        <a:rPr lang="ru-RU" sz="9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ХХХХ 0000000000 197 0 40110 195</a:t>
                      </a:r>
                      <a:endParaRPr lang="ru-RU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493" marR="493" marT="4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7828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Схема представления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850" y="1559968"/>
            <a:ext cx="495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512" y="361950"/>
            <a:ext cx="767687" cy="669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48" y="1559968"/>
            <a:ext cx="495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04800" y="413385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14400" y="2114550"/>
            <a:ext cx="16002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Федеральное казначейство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369098" y="2114548"/>
            <a:ext cx="16002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Минфин России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654505" y="413385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048000" y="4129870"/>
            <a:ext cx="1028700" cy="3810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tx2">
                    <a:lumMod val="75000"/>
                  </a:schemeClr>
                </a:solidFill>
              </a:rPr>
              <a:t>ГРБС</a:t>
            </a:r>
            <a:endParaRPr lang="ru-RU" sz="16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7" name="Прямая со стрелкой 6"/>
          <p:cNvCxnSpPr>
            <a:stCxn id="4" idx="0"/>
            <a:endCxn id="8" idx="2"/>
          </p:cNvCxnSpPr>
          <p:nvPr/>
        </p:nvCxnSpPr>
        <p:spPr>
          <a:xfrm flipV="1">
            <a:off x="819150" y="2554335"/>
            <a:ext cx="895350" cy="157951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11" idx="0"/>
            <a:endCxn id="8" idx="2"/>
          </p:cNvCxnSpPr>
          <p:nvPr/>
        </p:nvCxnSpPr>
        <p:spPr>
          <a:xfrm flipH="1" flipV="1">
            <a:off x="1714500" y="2554335"/>
            <a:ext cx="454355" cy="157951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12" idx="0"/>
            <a:endCxn id="8" idx="2"/>
          </p:cNvCxnSpPr>
          <p:nvPr/>
        </p:nvCxnSpPr>
        <p:spPr>
          <a:xfrm flipH="1" flipV="1">
            <a:off x="1714500" y="2554335"/>
            <a:ext cx="1847850" cy="157553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рямоугольник 29"/>
          <p:cNvSpPr/>
          <p:nvPr/>
        </p:nvSpPr>
        <p:spPr>
          <a:xfrm>
            <a:off x="228600" y="2952750"/>
            <a:ext cx="3886199" cy="914400"/>
          </a:xfrm>
          <a:prstGeom prst="rect">
            <a:avLst/>
          </a:prstGeom>
          <a:noFill/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Ежегодно, ежеквартально </a:t>
            </a:r>
            <a:b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ф</a:t>
            </a:r>
            <a:r>
              <a:rPr lang="ru-RU" sz="18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0503128-ФАИП</a:t>
            </a: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32" name="Прямая со стрелкой 31"/>
          <p:cNvCxnSpPr>
            <a:stCxn id="8" idx="3"/>
            <a:endCxn id="19" idx="1"/>
          </p:cNvCxnSpPr>
          <p:nvPr/>
        </p:nvCxnSpPr>
        <p:spPr>
          <a:xfrm flipV="1">
            <a:off x="2514600" y="2334442"/>
            <a:ext cx="762000" cy="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>
            <a:stCxn id="10" idx="0"/>
            <a:endCxn id="42" idx="3"/>
          </p:cNvCxnSpPr>
          <p:nvPr/>
        </p:nvCxnSpPr>
        <p:spPr>
          <a:xfrm flipH="1" flipV="1">
            <a:off x="5181600" y="1251824"/>
            <a:ext cx="1987598" cy="86272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Скругленный прямоугольник 41"/>
          <p:cNvSpPr/>
          <p:nvPr/>
        </p:nvSpPr>
        <p:spPr>
          <a:xfrm>
            <a:off x="3352800" y="1031931"/>
            <a:ext cx="18288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2">
                    <a:lumMod val="75000"/>
                  </a:schemeClr>
                </a:solidFill>
              </a:rPr>
              <a:t>Правительство РФ</a:t>
            </a:r>
            <a:endParaRPr lang="ru-RU" sz="1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276600" y="2114549"/>
            <a:ext cx="1981200" cy="43978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chemeClr val="tx2">
                    <a:lumMod val="75000"/>
                  </a:schemeClr>
                </a:solidFill>
              </a:rPr>
              <a:t>Минстрой России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550" y="1559966"/>
            <a:ext cx="495300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Прямая со стрелкой 22"/>
          <p:cNvCxnSpPr>
            <a:stCxn id="19" idx="3"/>
            <a:endCxn id="10" idx="1"/>
          </p:cNvCxnSpPr>
          <p:nvPr/>
        </p:nvCxnSpPr>
        <p:spPr>
          <a:xfrm flipV="1">
            <a:off x="5257800" y="2334441"/>
            <a:ext cx="1111298" cy="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5029200" y="2952750"/>
            <a:ext cx="37338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Сроки представления за 2022 год в совместном письме Минфина России и Федерального казначейства</a:t>
            </a:r>
            <a:endParaRPr lang="ru-RU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74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940196" y="4795861"/>
            <a:ext cx="2103121" cy="268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ru-RU" sz="1747" b="1" dirty="0" smtClean="0">
                <a:solidFill>
                  <a:schemeClr val="tx2"/>
                </a:solidFill>
              </a:rPr>
              <a:t>9</a:t>
            </a:r>
            <a:endParaRPr lang="ru-RU" sz="1747" b="1" dirty="0">
              <a:solidFill>
                <a:schemeClr val="tx2"/>
              </a:solidFill>
            </a:endParaRPr>
          </a:p>
        </p:txBody>
      </p:sp>
      <p:sp>
        <p:nvSpPr>
          <p:cNvPr id="5" name="Заголовок 2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3346450" y="84176"/>
            <a:ext cx="57026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7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Показатели в ф. 0503125</a:t>
            </a:r>
            <a:endParaRPr lang="ru-RU" dirty="0"/>
          </a:p>
        </p:txBody>
      </p:sp>
      <p:pic>
        <p:nvPicPr>
          <p:cNvPr id="6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37337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533400" y="819150"/>
            <a:ext cx="80772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Новые контроли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1504950"/>
            <a:ext cx="83058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2400" dirty="0" smtClean="0">
                <a:solidFill>
                  <a:srgbClr val="11437F"/>
                </a:solidFill>
              </a:rPr>
              <a:t>Ф. 0503125 по счетам 130404000 </a:t>
            </a:r>
            <a:r>
              <a:rPr lang="ru-RU" sz="2400" u="sng" dirty="0" smtClean="0">
                <a:solidFill>
                  <a:srgbClr val="11437F"/>
                </a:solidFill>
              </a:rPr>
              <a:t>в части расчетов внутри юр. лица (с обособленными подразделениями) </a:t>
            </a:r>
            <a:r>
              <a:rPr lang="ru-RU" sz="2400" dirty="0">
                <a:solidFill>
                  <a:srgbClr val="11437F"/>
                </a:solidFill>
              </a:rPr>
              <a:t>– </a:t>
            </a:r>
            <a:endParaRPr lang="ru-RU" sz="2400" dirty="0" smtClean="0">
              <a:solidFill>
                <a:srgbClr val="11437F"/>
              </a:solidFill>
            </a:endParaRPr>
          </a:p>
          <a:p>
            <a:pPr algn="just">
              <a:spcAft>
                <a:spcPts val="1200"/>
              </a:spcAft>
            </a:pPr>
            <a:r>
              <a:rPr lang="ru-RU" sz="2400" dirty="0">
                <a:solidFill>
                  <a:srgbClr val="11437F"/>
                </a:solidFill>
              </a:rPr>
              <a:t>00000000000000</a:t>
            </a:r>
            <a:r>
              <a:rPr lang="ru-RU" sz="2400" dirty="0">
                <a:solidFill>
                  <a:srgbClr val="FF0000"/>
                </a:solidFill>
              </a:rPr>
              <a:t>801 (отправитель)</a:t>
            </a:r>
          </a:p>
          <a:p>
            <a:pPr algn="just">
              <a:spcAft>
                <a:spcPts val="1200"/>
              </a:spcAft>
            </a:pPr>
            <a:r>
              <a:rPr lang="ru-RU" sz="2400" dirty="0" smtClean="0">
                <a:solidFill>
                  <a:srgbClr val="11437F"/>
                </a:solidFill>
              </a:rPr>
              <a:t>00000000000000</a:t>
            </a:r>
            <a:r>
              <a:rPr lang="ru-RU" sz="2400" dirty="0" smtClean="0">
                <a:solidFill>
                  <a:srgbClr val="FF0000"/>
                </a:solidFill>
              </a:rPr>
              <a:t>191 (получатель)</a:t>
            </a:r>
          </a:p>
          <a:p>
            <a:pPr algn="just">
              <a:spcAft>
                <a:spcPts val="1200"/>
              </a:spcAft>
            </a:pPr>
            <a:r>
              <a:rPr lang="ru-RU" sz="2400" u="sng" dirty="0" smtClean="0">
                <a:solidFill>
                  <a:srgbClr val="11437F"/>
                </a:solidFill>
              </a:rPr>
              <a:t>в </a:t>
            </a:r>
            <a:r>
              <a:rPr lang="ru-RU" sz="2400" u="sng" dirty="0">
                <a:solidFill>
                  <a:srgbClr val="11437F"/>
                </a:solidFill>
              </a:rPr>
              <a:t>части </a:t>
            </a:r>
            <a:r>
              <a:rPr lang="ru-RU" sz="2400" u="sng" dirty="0" smtClean="0">
                <a:solidFill>
                  <a:srgbClr val="11437F"/>
                </a:solidFill>
              </a:rPr>
              <a:t>внутриведомственных расчетов </a:t>
            </a:r>
            <a:r>
              <a:rPr lang="ru-RU" sz="2400" dirty="0">
                <a:solidFill>
                  <a:srgbClr val="11437F"/>
                </a:solidFill>
              </a:rPr>
              <a:t>– </a:t>
            </a:r>
          </a:p>
          <a:p>
            <a:pPr algn="just">
              <a:spcAft>
                <a:spcPts val="1200"/>
              </a:spcAft>
            </a:pPr>
            <a:r>
              <a:rPr lang="ru-RU" sz="2400" dirty="0" smtClean="0">
                <a:solidFill>
                  <a:srgbClr val="11437F"/>
                </a:solidFill>
              </a:rPr>
              <a:t>00000000000000</a:t>
            </a:r>
            <a:r>
              <a:rPr lang="ru-RU" sz="2400" dirty="0" smtClean="0">
                <a:solidFill>
                  <a:srgbClr val="FF0000"/>
                </a:solidFill>
              </a:rPr>
              <a:t>802 </a:t>
            </a:r>
            <a:r>
              <a:rPr lang="ru-RU" sz="2400" dirty="0">
                <a:solidFill>
                  <a:srgbClr val="FF0000"/>
                </a:solidFill>
              </a:rPr>
              <a:t>(отправитель)</a:t>
            </a:r>
          </a:p>
          <a:p>
            <a:pPr algn="just">
              <a:spcAft>
                <a:spcPts val="1200"/>
              </a:spcAft>
            </a:pPr>
            <a:r>
              <a:rPr lang="ru-RU" sz="2400" dirty="0" smtClean="0">
                <a:solidFill>
                  <a:srgbClr val="11437F"/>
                </a:solidFill>
              </a:rPr>
              <a:t>00000000000000</a:t>
            </a:r>
            <a:r>
              <a:rPr lang="ru-RU" sz="2400" dirty="0" smtClean="0">
                <a:solidFill>
                  <a:srgbClr val="FF0000"/>
                </a:solidFill>
              </a:rPr>
              <a:t>192 </a:t>
            </a:r>
            <a:r>
              <a:rPr lang="ru-RU" sz="2400" dirty="0">
                <a:solidFill>
                  <a:srgbClr val="FF0000"/>
                </a:solidFill>
              </a:rPr>
              <a:t>(получатель</a:t>
            </a:r>
            <a:r>
              <a:rPr lang="ru-RU" sz="2400" dirty="0" smtClean="0">
                <a:solidFill>
                  <a:srgbClr val="FF0000"/>
                </a:solidFill>
              </a:rPr>
              <a:t>)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4662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940196" y="4795861"/>
            <a:ext cx="2103121" cy="268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ru-RU" sz="1747" b="1" dirty="0" smtClean="0">
                <a:solidFill>
                  <a:schemeClr val="tx2"/>
                </a:solidFill>
              </a:rPr>
              <a:t>10</a:t>
            </a:r>
            <a:endParaRPr lang="ru-RU" sz="1747" b="1" dirty="0">
              <a:solidFill>
                <a:schemeClr val="tx2"/>
              </a:solidFill>
            </a:endParaRPr>
          </a:p>
        </p:txBody>
      </p:sp>
      <p:sp>
        <p:nvSpPr>
          <p:cNvPr id="5" name="Заголовок 2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3346450" y="84176"/>
            <a:ext cx="57026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7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Показатели в ф. 0503125</a:t>
            </a:r>
            <a:endParaRPr lang="ru-RU" dirty="0"/>
          </a:p>
        </p:txBody>
      </p:sp>
      <p:pic>
        <p:nvPicPr>
          <p:cNvPr id="6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084" y="110071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533400" y="819150"/>
            <a:ext cx="80772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Новые контроли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1504950"/>
            <a:ext cx="83058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2400" dirty="0" smtClean="0">
                <a:solidFill>
                  <a:srgbClr val="11437F"/>
                </a:solidFill>
              </a:rPr>
              <a:t>Ф. 0503125 по счетам 140110189, 140110191, 140110195 </a:t>
            </a:r>
            <a:r>
              <a:rPr lang="ru-RU" sz="2400" u="sng" dirty="0" smtClean="0">
                <a:solidFill>
                  <a:srgbClr val="11437F"/>
                </a:solidFill>
              </a:rPr>
              <a:t>в части </a:t>
            </a:r>
            <a:r>
              <a:rPr lang="ru-RU" sz="2400" u="sng" dirty="0">
                <a:solidFill>
                  <a:srgbClr val="11437F"/>
                </a:solidFill>
              </a:rPr>
              <a:t>межведомственных расчетов </a:t>
            </a:r>
            <a:r>
              <a:rPr lang="ru-RU" sz="2400" dirty="0">
                <a:solidFill>
                  <a:srgbClr val="11437F"/>
                </a:solidFill>
              </a:rPr>
              <a:t>– </a:t>
            </a:r>
            <a:endParaRPr lang="ru-RU" sz="2400" dirty="0" smtClean="0">
              <a:solidFill>
                <a:srgbClr val="11437F"/>
              </a:solidFill>
            </a:endParaRPr>
          </a:p>
          <a:p>
            <a:pPr algn="just">
              <a:spcAft>
                <a:spcPts val="1200"/>
              </a:spcAft>
            </a:pPr>
            <a:r>
              <a:rPr lang="ru-RU" sz="2400" dirty="0" smtClean="0">
                <a:solidFill>
                  <a:srgbClr val="11437F"/>
                </a:solidFill>
              </a:rPr>
              <a:t>КДБ 2 07 10010 01 0000 </a:t>
            </a:r>
            <a:r>
              <a:rPr lang="ru-RU" sz="2400" dirty="0" smtClean="0">
                <a:solidFill>
                  <a:srgbClr val="FF0000"/>
                </a:solidFill>
              </a:rPr>
              <a:t>194 (ФБ)</a:t>
            </a:r>
          </a:p>
          <a:p>
            <a:pPr algn="just">
              <a:spcAft>
                <a:spcPts val="1200"/>
              </a:spcAft>
            </a:pPr>
            <a:r>
              <a:rPr lang="ru-RU" sz="2400" u="sng" dirty="0">
                <a:solidFill>
                  <a:srgbClr val="11437F"/>
                </a:solidFill>
              </a:rPr>
              <a:t>в части </a:t>
            </a:r>
            <a:r>
              <a:rPr lang="ru-RU" sz="2400" u="sng" dirty="0" smtClean="0">
                <a:solidFill>
                  <a:srgbClr val="11437F"/>
                </a:solidFill>
              </a:rPr>
              <a:t>межбюджетных </a:t>
            </a:r>
            <a:r>
              <a:rPr lang="ru-RU" sz="2400" u="sng" dirty="0">
                <a:solidFill>
                  <a:srgbClr val="11437F"/>
                </a:solidFill>
              </a:rPr>
              <a:t>расчетов </a:t>
            </a:r>
            <a:r>
              <a:rPr lang="ru-RU" sz="2400" dirty="0">
                <a:solidFill>
                  <a:srgbClr val="11437F"/>
                </a:solidFill>
              </a:rPr>
              <a:t>– </a:t>
            </a:r>
          </a:p>
          <a:p>
            <a:pPr algn="just">
              <a:spcAft>
                <a:spcPts val="1200"/>
              </a:spcAft>
            </a:pPr>
            <a:r>
              <a:rPr lang="ru-RU" sz="2400" dirty="0">
                <a:solidFill>
                  <a:srgbClr val="11437F"/>
                </a:solidFill>
              </a:rPr>
              <a:t>КДБ 2 07 10010 01 0000 </a:t>
            </a:r>
            <a:r>
              <a:rPr lang="ru-RU" sz="2400" dirty="0" smtClean="0">
                <a:solidFill>
                  <a:srgbClr val="FF0000"/>
                </a:solidFill>
              </a:rPr>
              <a:t>196 (ФБ), </a:t>
            </a:r>
          </a:p>
          <a:p>
            <a:pPr algn="just">
              <a:spcAft>
                <a:spcPts val="1200"/>
              </a:spcAft>
            </a:pPr>
            <a:r>
              <a:rPr lang="ru-RU" sz="2400" dirty="0" smtClean="0">
                <a:solidFill>
                  <a:srgbClr val="11437F"/>
                </a:solidFill>
              </a:rPr>
              <a:t>КДБ 2 </a:t>
            </a:r>
            <a:r>
              <a:rPr lang="ru-RU" sz="2400" dirty="0">
                <a:solidFill>
                  <a:srgbClr val="11437F"/>
                </a:solidFill>
              </a:rPr>
              <a:t>07 </a:t>
            </a:r>
            <a:r>
              <a:rPr lang="ru-RU" sz="2400" dirty="0" smtClean="0">
                <a:solidFill>
                  <a:srgbClr val="11437F"/>
                </a:solidFill>
              </a:rPr>
              <a:t>100Х0 0Х </a:t>
            </a:r>
            <a:r>
              <a:rPr lang="ru-RU" sz="2400" dirty="0">
                <a:solidFill>
                  <a:srgbClr val="11437F"/>
                </a:solidFill>
              </a:rPr>
              <a:t>0000 </a:t>
            </a:r>
            <a:r>
              <a:rPr lang="ru-RU" sz="2400" dirty="0">
                <a:solidFill>
                  <a:srgbClr val="FF0000"/>
                </a:solidFill>
              </a:rPr>
              <a:t>196 </a:t>
            </a:r>
            <a:r>
              <a:rPr lang="ru-RU" sz="2400" dirty="0" smtClean="0">
                <a:solidFill>
                  <a:srgbClr val="FF0000"/>
                </a:solidFill>
              </a:rPr>
              <a:t>(КБФО, ГВБФ)</a:t>
            </a:r>
            <a:endParaRPr lang="ru-RU" sz="2400" dirty="0">
              <a:solidFill>
                <a:srgbClr val="FF0000"/>
              </a:solidFill>
            </a:endParaRPr>
          </a:p>
          <a:p>
            <a:pPr algn="just">
              <a:spcAft>
                <a:spcPts val="1200"/>
              </a:spcAft>
            </a:pP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646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940196" y="4795861"/>
            <a:ext cx="2103121" cy="268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ru-RU" sz="1747" b="1" dirty="0" smtClean="0">
                <a:solidFill>
                  <a:schemeClr val="tx2"/>
                </a:solidFill>
              </a:rPr>
              <a:t>11</a:t>
            </a:r>
            <a:endParaRPr lang="ru-RU" sz="1747" b="1" dirty="0">
              <a:solidFill>
                <a:schemeClr val="tx2"/>
              </a:solidFill>
            </a:endParaRPr>
          </a:p>
        </p:txBody>
      </p:sp>
      <p:sp>
        <p:nvSpPr>
          <p:cNvPr id="5" name="Заголовок 2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3346450" y="84176"/>
            <a:ext cx="57026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7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Показатели в ф. 0503125</a:t>
            </a:r>
            <a:endParaRPr lang="ru-RU" dirty="0"/>
          </a:p>
        </p:txBody>
      </p:sp>
      <p:pic>
        <p:nvPicPr>
          <p:cNvPr id="6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0084" y="137337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533400" y="819150"/>
            <a:ext cx="8077200" cy="457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Новые контроли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33400" y="1504950"/>
            <a:ext cx="8305800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ru-RU" sz="2400" dirty="0" smtClean="0">
                <a:solidFill>
                  <a:srgbClr val="11437F"/>
                </a:solidFill>
              </a:rPr>
              <a:t>Ф. 0503125 по счетам 140120241, 140120281 (</a:t>
            </a:r>
            <a:r>
              <a:rPr lang="ru-RU" sz="2400" u="sng" dirty="0" smtClean="0">
                <a:solidFill>
                  <a:srgbClr val="11437F"/>
                </a:solidFill>
              </a:rPr>
              <a:t>в части </a:t>
            </a:r>
            <a:r>
              <a:rPr lang="ru-RU" sz="2400" u="sng" dirty="0">
                <a:solidFill>
                  <a:srgbClr val="11437F"/>
                </a:solidFill>
              </a:rPr>
              <a:t>межведомственных </a:t>
            </a:r>
            <a:r>
              <a:rPr lang="ru-RU" sz="2400" u="sng" dirty="0" smtClean="0">
                <a:solidFill>
                  <a:srgbClr val="11437F"/>
                </a:solidFill>
              </a:rPr>
              <a:t>расчетов</a:t>
            </a:r>
            <a:r>
              <a:rPr lang="ru-RU" sz="2400" dirty="0" smtClean="0">
                <a:solidFill>
                  <a:srgbClr val="11437F"/>
                </a:solidFill>
              </a:rPr>
              <a:t>) – </a:t>
            </a:r>
          </a:p>
          <a:p>
            <a:pPr algn="just">
              <a:spcAft>
                <a:spcPts val="1200"/>
              </a:spcAft>
            </a:pPr>
            <a:r>
              <a:rPr lang="ru-RU" sz="2400" dirty="0" smtClean="0">
                <a:solidFill>
                  <a:srgbClr val="11437F"/>
                </a:solidFill>
              </a:rPr>
              <a:t>КРБ ХХХХ 0000000000 </a:t>
            </a:r>
            <a:r>
              <a:rPr lang="ru-RU" sz="2400" dirty="0" smtClean="0">
                <a:solidFill>
                  <a:srgbClr val="FF0000"/>
                </a:solidFill>
              </a:rPr>
              <a:t>804 (ФБ)</a:t>
            </a:r>
          </a:p>
          <a:p>
            <a:pPr algn="just">
              <a:spcAft>
                <a:spcPts val="1200"/>
              </a:spcAft>
            </a:pPr>
            <a:r>
              <a:rPr lang="ru-RU" sz="2400" dirty="0">
                <a:solidFill>
                  <a:srgbClr val="11437F"/>
                </a:solidFill>
              </a:rPr>
              <a:t>Ф. 0503125 по счетам </a:t>
            </a:r>
            <a:r>
              <a:rPr lang="ru-RU" sz="2400" dirty="0" smtClean="0">
                <a:solidFill>
                  <a:srgbClr val="11437F"/>
                </a:solidFill>
              </a:rPr>
              <a:t>140120</a:t>
            </a:r>
            <a:r>
              <a:rPr lang="ru-RU" sz="2400" dirty="0" smtClean="0">
                <a:solidFill>
                  <a:srgbClr val="FF0000"/>
                </a:solidFill>
              </a:rPr>
              <a:t>251</a:t>
            </a:r>
            <a:r>
              <a:rPr lang="ru-RU" sz="2400" dirty="0">
                <a:solidFill>
                  <a:srgbClr val="11437F"/>
                </a:solidFill>
              </a:rPr>
              <a:t>, </a:t>
            </a:r>
            <a:r>
              <a:rPr lang="ru-RU" sz="2400" dirty="0" smtClean="0">
                <a:solidFill>
                  <a:srgbClr val="11437F"/>
                </a:solidFill>
              </a:rPr>
              <a:t>140120</a:t>
            </a:r>
            <a:r>
              <a:rPr lang="ru-RU" sz="2400" dirty="0" smtClean="0">
                <a:solidFill>
                  <a:srgbClr val="FF0000"/>
                </a:solidFill>
              </a:rPr>
              <a:t>254</a:t>
            </a:r>
            <a:r>
              <a:rPr lang="ru-RU" sz="2400" dirty="0" smtClean="0">
                <a:solidFill>
                  <a:srgbClr val="11437F"/>
                </a:solidFill>
              </a:rPr>
              <a:t> (</a:t>
            </a:r>
            <a:r>
              <a:rPr lang="ru-RU" sz="2400" u="sng" dirty="0" smtClean="0">
                <a:solidFill>
                  <a:srgbClr val="11437F"/>
                </a:solidFill>
              </a:rPr>
              <a:t>в </a:t>
            </a:r>
            <a:r>
              <a:rPr lang="ru-RU" sz="2400" u="sng" dirty="0">
                <a:solidFill>
                  <a:srgbClr val="11437F"/>
                </a:solidFill>
              </a:rPr>
              <a:t>части </a:t>
            </a:r>
            <a:r>
              <a:rPr lang="ru-RU" sz="2400" u="sng" dirty="0" smtClean="0">
                <a:solidFill>
                  <a:srgbClr val="11437F"/>
                </a:solidFill>
              </a:rPr>
              <a:t>межбюджетных расчетов</a:t>
            </a:r>
            <a:r>
              <a:rPr lang="ru-RU" sz="2400" dirty="0" smtClean="0">
                <a:solidFill>
                  <a:srgbClr val="11437F"/>
                </a:solidFill>
              </a:rPr>
              <a:t>) </a:t>
            </a:r>
            <a:r>
              <a:rPr lang="ru-RU" sz="2400" dirty="0">
                <a:solidFill>
                  <a:srgbClr val="11437F"/>
                </a:solidFill>
              </a:rPr>
              <a:t>– </a:t>
            </a:r>
          </a:p>
          <a:p>
            <a:pPr algn="just">
              <a:spcAft>
                <a:spcPts val="1200"/>
              </a:spcAft>
            </a:pPr>
            <a:r>
              <a:rPr lang="ru-RU" sz="2400" dirty="0" smtClean="0">
                <a:solidFill>
                  <a:srgbClr val="11437F"/>
                </a:solidFill>
              </a:rPr>
              <a:t>КРБ </a:t>
            </a:r>
            <a:r>
              <a:rPr lang="ru-RU" sz="2400" dirty="0">
                <a:solidFill>
                  <a:srgbClr val="11437F"/>
                </a:solidFill>
              </a:rPr>
              <a:t>ХХХХ 0000000000</a:t>
            </a:r>
            <a:r>
              <a:rPr lang="ru-RU" sz="2400" dirty="0" smtClean="0">
                <a:solidFill>
                  <a:srgbClr val="11437F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806 (ФБ), </a:t>
            </a:r>
          </a:p>
          <a:p>
            <a:pPr algn="just">
              <a:spcAft>
                <a:spcPts val="1200"/>
              </a:spcAft>
            </a:pPr>
            <a:r>
              <a:rPr lang="ru-RU" sz="2400" dirty="0" smtClean="0">
                <a:solidFill>
                  <a:srgbClr val="11437F"/>
                </a:solidFill>
              </a:rPr>
              <a:t>КРБ </a:t>
            </a:r>
            <a:r>
              <a:rPr lang="ru-RU" sz="2400" dirty="0">
                <a:solidFill>
                  <a:srgbClr val="11437F"/>
                </a:solidFill>
              </a:rPr>
              <a:t>ХХХХ 0000000000</a:t>
            </a:r>
            <a:r>
              <a:rPr lang="ru-RU" sz="2400" dirty="0" smtClean="0">
                <a:solidFill>
                  <a:srgbClr val="11437F"/>
                </a:solidFill>
              </a:rPr>
              <a:t> </a:t>
            </a:r>
            <a:r>
              <a:rPr lang="ru-RU" sz="2400" dirty="0" smtClean="0">
                <a:solidFill>
                  <a:srgbClr val="FF0000"/>
                </a:solidFill>
              </a:rPr>
              <a:t>806 (КБФО, ГВБФ)</a:t>
            </a:r>
            <a:endParaRPr lang="ru-RU" sz="2400" dirty="0">
              <a:solidFill>
                <a:srgbClr val="FF0000"/>
              </a:solidFill>
            </a:endParaRPr>
          </a:p>
          <a:p>
            <a:pPr algn="just">
              <a:spcAft>
                <a:spcPts val="1200"/>
              </a:spcAft>
            </a:pP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18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4294967295"/>
          </p:nvPr>
        </p:nvSpPr>
        <p:spPr>
          <a:xfrm>
            <a:off x="6945947" y="4869180"/>
            <a:ext cx="2103121" cy="2688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ru-RU" sz="1747" b="1" dirty="0" smtClean="0">
                <a:solidFill>
                  <a:schemeClr val="tx2"/>
                </a:solidFill>
              </a:rPr>
              <a:t>12</a:t>
            </a:r>
            <a:endParaRPr lang="ru-RU" sz="1747" b="1" dirty="0">
              <a:solidFill>
                <a:schemeClr val="tx2"/>
              </a:solidFill>
            </a:endParaRPr>
          </a:p>
        </p:txBody>
      </p:sp>
      <p:sp>
        <p:nvSpPr>
          <p:cNvPr id="5" name="Заголовок 2">
            <a:extLst>
              <a:ext uri="{FF2B5EF4-FFF2-40B4-BE49-F238E27FC236}"/>
            </a:extLst>
          </p:cNvPr>
          <p:cNvSpPr txBox="1">
            <a:spLocks/>
          </p:cNvSpPr>
          <p:nvPr/>
        </p:nvSpPr>
        <p:spPr bwMode="auto">
          <a:xfrm>
            <a:off x="3346450" y="84176"/>
            <a:ext cx="57026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700" b="1" i="0">
                <a:solidFill>
                  <a:schemeClr val="tx2"/>
                </a:solidFill>
                <a:latin typeface="Arial"/>
                <a:ea typeface="+mj-ea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1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Изменения в 209н (</a:t>
            </a:r>
            <a:r>
              <a:rPr lang="ru-RU" dirty="0"/>
              <a:t>№</a:t>
            </a:r>
            <a:r>
              <a:rPr lang="en-US" dirty="0"/>
              <a:t> 137</a:t>
            </a:r>
            <a:r>
              <a:rPr lang="ru-RU" dirty="0" smtClean="0"/>
              <a:t>н от 08.09.2022)</a:t>
            </a:r>
            <a:endParaRPr lang="ru-RU" dirty="0"/>
          </a:p>
        </p:txBody>
      </p:sp>
      <p:pic>
        <p:nvPicPr>
          <p:cNvPr id="6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84176"/>
            <a:ext cx="447675" cy="44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518158" y="742950"/>
            <a:ext cx="8077200" cy="381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Расходы текущего/капитального характера</a:t>
            </a:r>
            <a:endParaRPr lang="ru-RU" sz="24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3962398" y="1363980"/>
            <a:ext cx="2" cy="3505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29540" y="1177885"/>
            <a:ext cx="38328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2022</a:t>
            </a:r>
          </a:p>
          <a:p>
            <a:pPr indent="450000" algn="just"/>
            <a:r>
              <a:rPr lang="ru-RU" sz="1400" dirty="0"/>
              <a:t>Поступления, перечисления </a:t>
            </a:r>
            <a:r>
              <a:rPr lang="ru-RU" sz="1400" b="1" u="sng" dirty="0"/>
              <a:t>капитального</a:t>
            </a:r>
            <a:r>
              <a:rPr lang="ru-RU" sz="1400" b="1" dirty="0"/>
              <a:t> </a:t>
            </a:r>
            <a:r>
              <a:rPr lang="ru-RU" sz="1400" b="1" u="sng" dirty="0"/>
              <a:t>характера</a:t>
            </a:r>
            <a:r>
              <a:rPr lang="ru-RU" sz="1400" dirty="0"/>
              <a:t> направлены на осуществление получателями расходов капитального характера (капитальных вложений), формирующих (увеличивающих) основные фонды - недвижимое и (или) движимое имущество, признаваемых в целях бухгалтерского учета объектами основных средств, нематериальных активов, непроизведенных </a:t>
            </a:r>
            <a:r>
              <a:rPr lang="ru-RU" sz="1400" dirty="0" smtClean="0"/>
              <a:t>активов…</a:t>
            </a:r>
          </a:p>
          <a:p>
            <a:pPr indent="450000" algn="just"/>
            <a:r>
              <a:rPr lang="ru-RU" sz="1400" dirty="0"/>
              <a:t>К поступлениям, перечислениям </a:t>
            </a:r>
            <a:r>
              <a:rPr lang="ru-RU" sz="1400" b="1" u="sng" dirty="0"/>
              <a:t>текущего характера </a:t>
            </a:r>
            <a:r>
              <a:rPr lang="ru-RU" sz="1400" dirty="0"/>
              <a:t>относятся безвозмездные поступления, безвозмездные перечисления не отнесенные к поступлениям, перечислениям капитального </a:t>
            </a:r>
            <a:r>
              <a:rPr lang="ru-RU" sz="1400" dirty="0" smtClean="0"/>
              <a:t>характера.</a:t>
            </a:r>
            <a:endParaRPr lang="ru-RU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4009866" y="1187440"/>
            <a:ext cx="503920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FF0000"/>
                </a:solidFill>
              </a:rPr>
              <a:t>2023</a:t>
            </a:r>
          </a:p>
          <a:p>
            <a:pPr indent="450000" algn="just"/>
            <a:r>
              <a:rPr lang="ru-RU" sz="1400" dirty="0"/>
              <a:t>Если целями предоставления средств предусматривается (планируется) осуществление как капитальных вложений, так и расходов текущего характера (не являющихся капитальными вложениями), и на капитальные вложения предусматривается </a:t>
            </a:r>
            <a:r>
              <a:rPr lang="ru-RU" sz="1400" u="sng" dirty="0"/>
              <a:t>80 процентов и более</a:t>
            </a:r>
            <a:r>
              <a:rPr lang="ru-RU" sz="1400" dirty="0"/>
              <a:t> средств от общего объема предоставляемых средств, то указанные перечисления (поступления) </a:t>
            </a:r>
            <a:r>
              <a:rPr lang="ru-RU" sz="1400" u="sng" dirty="0"/>
              <a:t>признаются перечислениями (поступлениями) капитального характера</a:t>
            </a:r>
            <a:r>
              <a:rPr lang="ru-RU" sz="1400" dirty="0"/>
              <a:t>. </a:t>
            </a:r>
            <a:endParaRPr lang="ru-RU" sz="1400" dirty="0" smtClean="0"/>
          </a:p>
          <a:p>
            <a:pPr indent="450000" algn="just"/>
            <a:r>
              <a:rPr lang="ru-RU" sz="1400" u="sng" dirty="0" smtClean="0"/>
              <a:t>Если</a:t>
            </a:r>
            <a:r>
              <a:rPr lang="ru-RU" sz="1400" dirty="0" smtClean="0"/>
              <a:t> </a:t>
            </a:r>
            <a:r>
              <a:rPr lang="ru-RU" sz="1400" dirty="0"/>
              <a:t>целями предоставления средств предусматривается (планируется) осуществление как капитальных вложений, так и расходов текущего характера, при этом </a:t>
            </a:r>
            <a:r>
              <a:rPr lang="ru-RU" sz="1400" u="sng" dirty="0"/>
              <a:t>достоверно определить долю средств на капитальные вложения и текущие расходы не представляется возможным</a:t>
            </a:r>
            <a:r>
              <a:rPr lang="ru-RU" sz="1400" dirty="0"/>
              <a:t>, то указанные перечисления (поступления) </a:t>
            </a:r>
            <a:r>
              <a:rPr lang="ru-RU" sz="1400" u="sng" dirty="0"/>
              <a:t>признаются перечислениями (поступлениями) текущего характера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10" name="Крест 9"/>
          <p:cNvSpPr/>
          <p:nvPr/>
        </p:nvSpPr>
        <p:spPr>
          <a:xfrm>
            <a:off x="4038600" y="1276350"/>
            <a:ext cx="381000" cy="369570"/>
          </a:xfrm>
          <a:prstGeom prst="plus">
            <a:avLst>
              <a:gd name="adj" fmla="val 414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762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76999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endParaRPr lang="ru-RU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97" y="666750"/>
            <a:ext cx="504825" cy="50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666750"/>
            <a:ext cx="3511202" cy="438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1" y="416718"/>
            <a:ext cx="3352800" cy="4706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400500" y="1360796"/>
            <a:ext cx="600501" cy="15240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648200" y="1504950"/>
            <a:ext cx="3352801" cy="2057400"/>
          </a:xfrm>
          <a:prstGeom prst="rect">
            <a:avLst/>
          </a:prstGeom>
          <a:solidFill>
            <a:srgbClr val="FFFF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648201" y="3562350"/>
            <a:ext cx="3352801" cy="609600"/>
          </a:xfrm>
          <a:prstGeom prst="rect">
            <a:avLst/>
          </a:prstGeom>
          <a:solidFill>
            <a:srgbClr val="92D05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48201" y="4781550"/>
            <a:ext cx="914399" cy="2667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20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2327398"/>
              </p:ext>
            </p:extLst>
          </p:nvPr>
        </p:nvGraphicFramePr>
        <p:xfrm>
          <a:off x="304800" y="666750"/>
          <a:ext cx="7696200" cy="44213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Лист" r:id="rId3" imgW="13277844" imgH="7629660" progId="Excel.Sheet.8">
                  <p:embed/>
                </p:oleObj>
              </mc:Choice>
              <mc:Fallback>
                <p:oleObj name="Лист" r:id="rId3" imgW="13277844" imgH="7629660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04800" y="666750"/>
                        <a:ext cx="7696200" cy="44213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7" name="Выноска 2 6"/>
          <p:cNvSpPr/>
          <p:nvPr/>
        </p:nvSpPr>
        <p:spPr>
          <a:xfrm>
            <a:off x="3276600" y="1047750"/>
            <a:ext cx="1600200" cy="762000"/>
          </a:xfrm>
          <a:prstGeom prst="borderCallout2">
            <a:avLst>
              <a:gd name="adj1" fmla="val 100342"/>
              <a:gd name="adj2" fmla="val 49237"/>
              <a:gd name="adj3" fmla="val 179944"/>
              <a:gd name="adj4" fmla="val 54975"/>
              <a:gd name="adj5" fmla="val 192101"/>
              <a:gd name="adj6" fmla="val 11410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Ассигнования, </a:t>
            </a:r>
            <a:r>
              <a:rPr lang="ru-RU" sz="1600" u="sng" dirty="0" smtClean="0">
                <a:solidFill>
                  <a:srgbClr val="FFFF00"/>
                </a:solidFill>
              </a:rPr>
              <a:t>доведенные МФ РФ</a:t>
            </a:r>
            <a:endParaRPr lang="ru-RU" sz="1600" u="sng" dirty="0">
              <a:solidFill>
                <a:srgbClr val="FFFF00"/>
              </a:solidFill>
            </a:endParaRPr>
          </a:p>
        </p:txBody>
      </p:sp>
      <p:sp>
        <p:nvSpPr>
          <p:cNvPr id="16" name="Выноска 2 15"/>
          <p:cNvSpPr/>
          <p:nvPr/>
        </p:nvSpPr>
        <p:spPr>
          <a:xfrm>
            <a:off x="4953000" y="1047750"/>
            <a:ext cx="2209800" cy="762000"/>
          </a:xfrm>
          <a:prstGeom prst="borderCallout2">
            <a:avLst>
              <a:gd name="adj1" fmla="val 100342"/>
              <a:gd name="adj2" fmla="val 49237"/>
              <a:gd name="adj3" fmla="val 142133"/>
              <a:gd name="adj4" fmla="val 49901"/>
              <a:gd name="adj5" fmla="val 199067"/>
              <a:gd name="adj6" fmla="val 34679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Кассовое исполнение в разрезе объектов КС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15" name="Выноска 2 14"/>
          <p:cNvSpPr/>
          <p:nvPr/>
        </p:nvSpPr>
        <p:spPr>
          <a:xfrm>
            <a:off x="2286000" y="4324350"/>
            <a:ext cx="2286000" cy="762000"/>
          </a:xfrm>
          <a:prstGeom prst="borderCallout2">
            <a:avLst>
              <a:gd name="adj1" fmla="val 48601"/>
              <a:gd name="adj2" fmla="val 99557"/>
              <a:gd name="adj3" fmla="val 46611"/>
              <a:gd name="adj4" fmla="val 166600"/>
              <a:gd name="adj5" fmla="val -32774"/>
              <a:gd name="adj6" fmla="val 168002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Кассовое исполнение по данным </a:t>
            </a:r>
            <a:br>
              <a:rPr lang="ru-RU" sz="1600" dirty="0" smtClean="0">
                <a:solidFill>
                  <a:srgbClr val="FFFF00"/>
                </a:solidFill>
              </a:rPr>
            </a:br>
            <a:r>
              <a:rPr lang="ru-RU" sz="1600" dirty="0" smtClean="0">
                <a:solidFill>
                  <a:srgbClr val="FFFF00"/>
                </a:solidFill>
              </a:rPr>
              <a:t>ф. 0503124</a:t>
            </a:r>
            <a:endParaRPr lang="ru-RU" sz="1600" dirty="0">
              <a:solidFill>
                <a:srgbClr val="FFFF00"/>
              </a:solidFill>
            </a:endParaRPr>
          </a:p>
        </p:txBody>
      </p:sp>
      <p:sp>
        <p:nvSpPr>
          <p:cNvPr id="14" name="Умножение 13"/>
          <p:cNvSpPr/>
          <p:nvPr/>
        </p:nvSpPr>
        <p:spPr>
          <a:xfrm>
            <a:off x="7315200" y="2419350"/>
            <a:ext cx="457200" cy="685800"/>
          </a:xfrm>
          <a:prstGeom prst="mathMultiply">
            <a:avLst/>
          </a:prstGeom>
          <a:solidFill>
            <a:srgbClr val="CC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Выноска 2 18"/>
          <p:cNvSpPr/>
          <p:nvPr/>
        </p:nvSpPr>
        <p:spPr>
          <a:xfrm>
            <a:off x="7391400" y="4324350"/>
            <a:ext cx="1447800" cy="762000"/>
          </a:xfrm>
          <a:prstGeom prst="borderCallout2">
            <a:avLst>
              <a:gd name="adj1" fmla="val -1904"/>
              <a:gd name="adj2" fmla="val 48839"/>
              <a:gd name="adj3" fmla="val -68541"/>
              <a:gd name="adj4" fmla="val 47339"/>
              <a:gd name="adj5" fmla="val -103782"/>
              <a:gd name="adj6" fmla="val 31321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rgbClr val="FFFF00"/>
                </a:solidFill>
              </a:rPr>
              <a:t>Причины отклонений в гр. 8.2</a:t>
            </a:r>
            <a:endParaRPr lang="ru-RU" sz="16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57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="" xmlns:a16="http://schemas.microsoft.com/office/drawing/2014/main" id="{F4BDD4EC-669E-4F28-8FBB-5BE17EF201BE}"/>
              </a:ext>
            </a:extLst>
          </p:cNvPr>
          <p:cNvSpPr txBox="1"/>
          <p:nvPr/>
        </p:nvSpPr>
        <p:spPr>
          <a:xfrm>
            <a:off x="762000" y="696021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Представление отчетности в информационные системы Федерального казначейства</a:t>
            </a:r>
            <a:endParaRPr lang="ru-RU" sz="1800" b="1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963" y="776298"/>
            <a:ext cx="51435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36987"/>
              </p:ext>
            </p:extLst>
          </p:nvPr>
        </p:nvGraphicFramePr>
        <p:xfrm>
          <a:off x="838200" y="1374480"/>
          <a:ext cx="6705600" cy="24926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5600"/>
              </a:tblGrid>
              <a:tr h="420043"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/>
                        <a:t>ПУиО</a:t>
                      </a:r>
                      <a:r>
                        <a:rPr lang="ru-RU" dirty="0" smtClean="0"/>
                        <a:t> ЭБ</a:t>
                      </a:r>
                      <a:endParaRPr lang="ru-RU" dirty="0"/>
                    </a:p>
                  </a:txBody>
                  <a:tcPr/>
                </a:tc>
              </a:tr>
              <a:tr h="1036905">
                <a:tc>
                  <a:txBody>
                    <a:bodyPr/>
                    <a:lstStyle/>
                    <a:p>
                      <a:r>
                        <a:rPr lang="ru-RU" dirty="0" smtClean="0"/>
                        <a:t>В части сведений,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u="sng" baseline="0" dirty="0" smtClean="0"/>
                        <a:t>не</a:t>
                      </a:r>
                      <a:r>
                        <a:rPr lang="ru-RU" baseline="0" dirty="0" smtClean="0"/>
                        <a:t> составляющих государственную тайну и служебную информацию ограниченного распространения</a:t>
                      </a:r>
                    </a:p>
                  </a:txBody>
                  <a:tcPr/>
                </a:tc>
              </a:tr>
              <a:tr h="1035722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Предзаполненная</a:t>
                      </a:r>
                      <a:r>
                        <a:rPr lang="ru-RU" dirty="0" smtClean="0"/>
                        <a:t> форма,</a:t>
                      </a:r>
                      <a:r>
                        <a:rPr lang="ru-RU" baseline="0" dirty="0" smtClean="0"/>
                        <a:t> требующая проверки, согласования и представления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913" y="2884369"/>
            <a:ext cx="5334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265" y="2038350"/>
            <a:ext cx="563504" cy="536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12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="" xmlns:a16="http://schemas.microsoft.com/office/drawing/2014/main" id="{341AB2DE-CECA-49A9-9B95-65EA53230060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="" xmlns:a16="http://schemas.microsoft.com/office/drawing/2014/main" id="{97F93A75-AAAF-4A40-898A-1931B53DB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545855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представления</a:t>
            </a:r>
            <a: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800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" y="742950"/>
            <a:ext cx="8444837" cy="408353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ф. 0503128-ФАИП начиная </a:t>
            </a:r>
          </a:p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с отчетности 2023 года </a:t>
            </a:r>
          </a:p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НЕ ПРЕДСТАВЛЯЕТСЯ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827733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ject 8"/>
          <p:cNvSpPr/>
          <p:nvPr/>
        </p:nvSpPr>
        <p:spPr>
          <a:xfrm>
            <a:off x="12777" y="4828294"/>
            <a:ext cx="9122853" cy="0"/>
          </a:xfrm>
          <a:custGeom>
            <a:avLst/>
            <a:gdLst/>
            <a:ahLst/>
            <a:cxnLst/>
            <a:rect l="l" t="t" r="r" b="b"/>
            <a:pathLst>
              <a:path w="5752465">
                <a:moveTo>
                  <a:pt x="0" y="0"/>
                </a:moveTo>
                <a:lnTo>
                  <a:pt x="5751940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9" name="object 9"/>
          <p:cNvSpPr/>
          <p:nvPr/>
        </p:nvSpPr>
        <p:spPr>
          <a:xfrm>
            <a:off x="7167446" y="327990"/>
            <a:ext cx="1967349" cy="43653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10" name="TextBox 9"/>
          <p:cNvSpPr txBox="1"/>
          <p:nvPr/>
        </p:nvSpPr>
        <p:spPr>
          <a:xfrm>
            <a:off x="463243" y="895350"/>
            <a:ext cx="555890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Представление отчетности об использовании ассигнований резервных фондов Правительства Российской Федерации и Резервного фонда Президента Российской Федерации</a:t>
            </a:r>
            <a:endParaRPr lang="ru-RU" sz="2400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" y="4803086"/>
            <a:ext cx="3638149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8" dirty="0" smtClean="0">
                <a:solidFill>
                  <a:schemeClr val="bg1">
                    <a:lumMod val="65000"/>
                  </a:schemeClr>
                </a:solidFill>
              </a:rPr>
              <a:t>www.roskazna.gov.ru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38767" y="4803086"/>
            <a:ext cx="3625376" cy="2874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68" dirty="0">
                <a:solidFill>
                  <a:schemeClr val="bg1">
                    <a:lumMod val="65000"/>
                  </a:schemeClr>
                </a:solidFill>
              </a:rPr>
              <a:t> г. Москва, </a:t>
            </a:r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</a:rPr>
              <a:t>1</a:t>
            </a:r>
            <a:r>
              <a:rPr lang="en-US" sz="1268" dirty="0" smtClean="0">
                <a:solidFill>
                  <a:schemeClr val="bg1">
                    <a:lumMod val="65000"/>
                  </a:schemeClr>
                </a:solidFill>
              </a:rPr>
              <a:t>8</a:t>
            </a:r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</a:rPr>
              <a:t> ноября 202</a:t>
            </a:r>
            <a:r>
              <a:rPr lang="en-US" sz="1268" dirty="0" smtClean="0">
                <a:solidFill>
                  <a:schemeClr val="bg1">
                    <a:lumMod val="65000"/>
                  </a:schemeClr>
                </a:solidFill>
              </a:rPr>
              <a:t>2</a:t>
            </a:r>
            <a:r>
              <a:rPr lang="ru-RU" sz="1268" dirty="0" smtClean="0">
                <a:solidFill>
                  <a:schemeClr val="bg1">
                    <a:lumMod val="65000"/>
                  </a:schemeClr>
                </a:solidFill>
              </a:rPr>
              <a:t> года</a:t>
            </a:r>
            <a:endParaRPr lang="ru-RU" sz="1268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0709" y="3625387"/>
            <a:ext cx="5217823" cy="6540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30" b="1" dirty="0" smtClean="0">
                <a:solidFill>
                  <a:srgbClr val="11437F"/>
                </a:solidFill>
              </a:rPr>
              <a:t>Зайцев Павел Борисович</a:t>
            </a:r>
            <a:endParaRPr lang="ru-RU" sz="1430" dirty="0">
              <a:solidFill>
                <a:srgbClr val="11437F"/>
              </a:solidFill>
            </a:endParaRPr>
          </a:p>
          <a:p>
            <a:r>
              <a:rPr lang="ru-RU" sz="1110" dirty="0" smtClean="0">
                <a:solidFill>
                  <a:srgbClr val="11437F"/>
                </a:solidFill>
              </a:rPr>
              <a:t>Начальник Отдела отчетности об исполнении бюджетов</a:t>
            </a:r>
          </a:p>
          <a:p>
            <a:r>
              <a:rPr lang="ru-RU" sz="1110" dirty="0" smtClean="0">
                <a:solidFill>
                  <a:srgbClr val="11437F"/>
                </a:solidFill>
              </a:rPr>
              <a:t>Управления бюджетного учета и отчетности</a:t>
            </a:r>
            <a:endParaRPr lang="ru-RU" sz="1110" dirty="0">
              <a:solidFill>
                <a:srgbClr val="11437F"/>
              </a:solidFill>
            </a:endParaRPr>
          </a:p>
        </p:txBody>
      </p:sp>
      <p:sp>
        <p:nvSpPr>
          <p:cNvPr id="16" name="object 2"/>
          <p:cNvSpPr/>
          <p:nvPr/>
        </p:nvSpPr>
        <p:spPr>
          <a:xfrm>
            <a:off x="5" y="4250972"/>
            <a:ext cx="4209462" cy="248238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9525">
            <a:solidFill>
              <a:srgbClr val="003B59"/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sp>
        <p:nvSpPr>
          <p:cNvPr id="20" name="object 2">
            <a:extLst>
              <a:ext uri="{FF2B5EF4-FFF2-40B4-BE49-F238E27FC236}">
                <a16:creationId xmlns:a16="http://schemas.microsoft.com/office/drawing/2014/main" xmlns="" id="{5B18A36C-A304-4C91-856D-493F17EA7DB3}"/>
              </a:ext>
            </a:extLst>
          </p:cNvPr>
          <p:cNvSpPr/>
          <p:nvPr/>
        </p:nvSpPr>
        <p:spPr>
          <a:xfrm flipV="1">
            <a:off x="-1" y="396526"/>
            <a:ext cx="7591483" cy="280972"/>
          </a:xfrm>
          <a:custGeom>
            <a:avLst/>
            <a:gdLst/>
            <a:ahLst/>
            <a:cxnLst/>
            <a:rect l="l" t="t" r="r" b="b"/>
            <a:pathLst>
              <a:path w="4416425">
                <a:moveTo>
                  <a:pt x="0" y="0"/>
                </a:moveTo>
                <a:lnTo>
                  <a:pt x="4415994" y="0"/>
                </a:lnTo>
              </a:path>
            </a:pathLst>
          </a:custGeom>
          <a:ln w="12700">
            <a:solidFill>
              <a:schemeClr val="bg1">
                <a:lumMod val="85000"/>
              </a:schemeClr>
            </a:solidFill>
          </a:ln>
        </p:spPr>
        <p:txBody>
          <a:bodyPr wrap="square" lIns="0" tIns="0" rIns="0" bIns="0" rtlCol="0"/>
          <a:lstStyle/>
          <a:p>
            <a:endParaRPr sz="2856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057F448-D147-4228-A0FD-8008E86D846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63410"/>
            <a:ext cx="1402441" cy="548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04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420C55A1-2B83-4FE2-987C-546E2D478764}"/>
              </a:ext>
            </a:extLst>
          </p:cNvPr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91E50705-0BAB-4EF1-B003-B21983F221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00822" y="35233"/>
            <a:ext cx="4342476" cy="276999"/>
          </a:xfrm>
        </p:spPr>
        <p:txBody>
          <a:bodyPr/>
          <a:lstStyle/>
          <a:p>
            <a:r>
              <a:rPr lang="ru-RU" sz="1800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Нормативное регулирование</a:t>
            </a:r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C346BD26-ACB1-4ABB-AC14-553A6AC5837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779" y="795188"/>
            <a:ext cx="447995" cy="44799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F4BDD4EC-669E-4F28-8FBB-5BE17EF201BE}"/>
              </a:ext>
            </a:extLst>
          </p:cNvPr>
          <p:cNvSpPr txBox="1"/>
          <p:nvPr/>
        </p:nvSpPr>
        <p:spPr>
          <a:xfrm>
            <a:off x="854660" y="696021"/>
            <a:ext cx="75677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 smtClean="0"/>
              <a:t>Нормативно-правовые акты, регламентирующие </a:t>
            </a:r>
            <a:r>
              <a:rPr lang="ru-RU" sz="1800" b="1" dirty="0"/>
              <a:t>представление отчетности об использовании ассигнований резервных фондов Правительства Российской Федерации и Резервного фонда Президента Российской </a:t>
            </a:r>
            <a:r>
              <a:rPr lang="ru-RU" sz="1800" b="1" dirty="0" smtClean="0"/>
              <a:t>Федерации</a:t>
            </a:r>
            <a:endParaRPr lang="ru-RU" sz="18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36E071FB-4248-4597-944D-62E699719B79}"/>
              </a:ext>
            </a:extLst>
          </p:cNvPr>
          <p:cNvSpPr txBox="1"/>
          <p:nvPr/>
        </p:nvSpPr>
        <p:spPr>
          <a:xfrm>
            <a:off x="735773" y="1962150"/>
            <a:ext cx="7517219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Бюджетный кодекс Российской Федерации (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статьи 81, 264.10)</a:t>
            </a:r>
            <a:endParaRPr lang="ru-RU" sz="1800" b="1" dirty="0">
              <a:solidFill>
                <a:srgbClr val="11437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Приказ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Министерства финансов Российской Федерации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от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11.04.2016 №</a:t>
            </a:r>
            <a:r>
              <a:rPr lang="en-US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</a:t>
            </a:r>
            <a:r>
              <a:rPr lang="en-US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116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и от </a:t>
            </a:r>
            <a:r>
              <a:rPr lang="en-US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16.09.2014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№</a:t>
            </a:r>
            <a:r>
              <a:rPr lang="en-US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 293</a:t>
            </a:r>
            <a:endParaRPr lang="ru-RU" sz="1800" b="1" dirty="0">
              <a:solidFill>
                <a:srgbClr val="11437F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Постановление Правительства Российской Федерации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/>
            </a:r>
            <a:b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</a:b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от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26 декабря 2019 г. №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1846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</a:pP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Приказ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Министерства финансов Российской Федерации </a:t>
            </a:r>
            <a:b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февраля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2021 </a:t>
            </a:r>
            <a:r>
              <a:rPr lang="ru-RU" sz="1800" b="1" dirty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№ </a:t>
            </a:r>
            <a:r>
              <a:rPr lang="ru-RU" sz="1800" b="1" dirty="0" smtClean="0">
                <a:solidFill>
                  <a:srgbClr val="1143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12н</a:t>
            </a:r>
            <a:endParaRPr lang="en-US" sz="1800" b="1" dirty="0">
              <a:solidFill>
                <a:srgbClr val="1143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049" y="2081212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269" y="2451099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489" y="3276822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029" y="4095750"/>
            <a:ext cx="371475" cy="37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9068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14057</TotalTime>
  <Words>1652</Words>
  <Application>Microsoft Office PowerPoint</Application>
  <PresentationFormat>Экран (16:9)</PresentationFormat>
  <Paragraphs>313</Paragraphs>
  <Slides>33</Slides>
  <Notes>16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40" baseType="lpstr">
      <vt:lpstr>Arial</vt:lpstr>
      <vt:lpstr>BatangChe</vt:lpstr>
      <vt:lpstr>Calibri</vt:lpstr>
      <vt:lpstr>Times New Roman</vt:lpstr>
      <vt:lpstr>Wingdings</vt:lpstr>
      <vt:lpstr>Office Theme</vt:lpstr>
      <vt:lpstr>Лист</vt:lpstr>
      <vt:lpstr>Презентация PowerPoint</vt:lpstr>
      <vt:lpstr>Нормативное регулирование</vt:lpstr>
      <vt:lpstr>Схема представления</vt:lpstr>
      <vt:lpstr>Порядок представления</vt:lpstr>
      <vt:lpstr>Порядок представления </vt:lpstr>
      <vt:lpstr>Порядок представления </vt:lpstr>
      <vt:lpstr>Порядок представления </vt:lpstr>
      <vt:lpstr>Презентация PowerPoint</vt:lpstr>
      <vt:lpstr>Нормативное регулирование</vt:lpstr>
      <vt:lpstr>Порядок представления </vt:lpstr>
      <vt:lpstr>Схема представления</vt:lpstr>
      <vt:lpstr>Порядок представления </vt:lpstr>
      <vt:lpstr>Заполнение ф. 0501118 </vt:lpstr>
      <vt:lpstr>Заполнение ф. 0501118</vt:lpstr>
      <vt:lpstr>Заполнение ф. 0501118 в ПУиО ЭБ</vt:lpstr>
      <vt:lpstr>Заполнение ф. 0501118 (TXT-файл)</vt:lpstr>
      <vt:lpstr>Презентация PowerPoint</vt:lpstr>
      <vt:lpstr>Пример заполнения гр. 12</vt:lpstr>
      <vt:lpstr>Порядок представления </vt:lpstr>
      <vt:lpstr>Презентация PowerPoint</vt:lpstr>
      <vt:lpstr>Презентация PowerPoint</vt:lpstr>
      <vt:lpstr>Применение кодов бюджетной классификации </vt:lpstr>
      <vt:lpstr>Применение кодов бюджетной классификации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евоывлд</dc:title>
  <dc:creator>Елизавета Арбатова</dc:creator>
  <cp:lastModifiedBy>Карапетян Георгий Олегович</cp:lastModifiedBy>
  <cp:revision>149</cp:revision>
  <cp:lastPrinted>2021-11-18T16:07:58Z</cp:lastPrinted>
  <dcterms:created xsi:type="dcterms:W3CDTF">2019-07-31T16:47:50Z</dcterms:created>
  <dcterms:modified xsi:type="dcterms:W3CDTF">2022-11-18T05:43:39Z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2019-03-19T00:00:00Z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2019-07-31T00:00:00Z</vt:filetime>
  </property>
</Properties>
</file>