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313" r:id="rId2"/>
    <p:sldId id="388" r:id="rId3"/>
    <p:sldId id="360" r:id="rId4"/>
    <p:sldId id="363" r:id="rId5"/>
    <p:sldId id="365" r:id="rId6"/>
    <p:sldId id="404" r:id="rId7"/>
    <p:sldId id="367" r:id="rId8"/>
    <p:sldId id="405" r:id="rId9"/>
    <p:sldId id="406" r:id="rId10"/>
    <p:sldId id="389" r:id="rId11"/>
    <p:sldId id="390" r:id="rId12"/>
    <p:sldId id="352" r:id="rId13"/>
    <p:sldId id="392" r:id="rId14"/>
    <p:sldId id="402" r:id="rId15"/>
    <p:sldId id="403" r:id="rId16"/>
    <p:sldId id="355" r:id="rId17"/>
    <p:sldId id="368" r:id="rId18"/>
    <p:sldId id="332" r:id="rId19"/>
    <p:sldId id="385" r:id="rId20"/>
    <p:sldId id="379" r:id="rId21"/>
    <p:sldId id="400" r:id="rId22"/>
    <p:sldId id="377" r:id="rId23"/>
    <p:sldId id="378" r:id="rId24"/>
    <p:sldId id="394" r:id="rId25"/>
    <p:sldId id="384" r:id="rId26"/>
    <p:sldId id="407" r:id="rId27"/>
    <p:sldId id="395" r:id="rId28"/>
    <p:sldId id="396" r:id="rId29"/>
    <p:sldId id="398" r:id="rId30"/>
    <p:sldId id="399" r:id="rId31"/>
    <p:sldId id="397" r:id="rId32"/>
    <p:sldId id="401" r:id="rId33"/>
    <p:sldId id="383" r:id="rId34"/>
  </p:sldIdLst>
  <p:sldSz cx="12192000" cy="6858000"/>
  <p:notesSz cx="6819900" cy="99187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3B50"/>
    <a:srgbClr val="E6F1D1"/>
    <a:srgbClr val="E1F0D2"/>
    <a:srgbClr val="E4FB9B"/>
    <a:srgbClr val="EDFFC1"/>
    <a:srgbClr val="D7EED3"/>
    <a:srgbClr val="C0EFAF"/>
    <a:srgbClr val="8EBE8C"/>
    <a:srgbClr val="A6D8A1"/>
    <a:srgbClr val="FCFF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38" autoAdjust="0"/>
    <p:restoredTop sz="80898" autoAdjust="0"/>
  </p:normalViewPr>
  <p:slideViewPr>
    <p:cSldViewPr snapToGrid="0" showGuides="1">
      <p:cViewPr varScale="1">
        <p:scale>
          <a:sx n="90" d="100"/>
          <a:sy n="90" d="100"/>
        </p:scale>
        <p:origin x="216" y="9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0865A2B-3394-4DEB-898A-E00074636C98}" type="doc">
      <dgm:prSet loTypeId="urn:microsoft.com/office/officeart/2005/8/layout/hProcess4" loCatId="process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ru-RU"/>
        </a:p>
      </dgm:t>
    </dgm:pt>
    <dgm:pt modelId="{69178C5F-1793-462A-B0B7-7C322549506B}">
      <dgm:prSet phldrT="[Текст]" custT="1"/>
      <dgm:spPr/>
      <dgm:t>
        <a:bodyPr/>
        <a:lstStyle/>
        <a:p>
          <a:r>
            <a:rPr lang="ru-RU" sz="11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ГРБС</a:t>
          </a:r>
          <a:endParaRPr lang="ru-RU" sz="11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2A761DC8-70F7-4A34-A0F5-6E185ABD20EB}" type="parTrans" cxnId="{5E438AA1-5CFA-47FB-B89D-35AB0F2FAA1E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1B02CADD-AAE0-4D22-8D28-7FA2CE28F26C}" type="sibTrans" cxnId="{5E438AA1-5CFA-47FB-B89D-35AB0F2FAA1E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0BDD60F-6F80-40A9-A3D5-7DEF7450D447}">
      <dgm:prSet phldrT="[Текст]" custT="1"/>
      <dgm:spPr/>
      <dgm:t>
        <a:bodyPr/>
        <a:lstStyle/>
        <a:p>
          <a:r>
            <a:rPr lang="ru-RU" sz="10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Представление отчетности </a:t>
          </a:r>
          <a:endParaRPr lang="ru-RU" sz="10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7B909C2D-00F8-4C6D-ABDB-9642C983F850}" type="parTrans" cxnId="{2B0ED171-1703-4FAB-9595-A0ECC0199951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2956D20F-12A2-49E9-A755-00EF95D6ABD9}" type="sibTrans" cxnId="{2B0ED171-1703-4FAB-9595-A0ECC0199951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029DFC04-001A-40A2-A690-69D068265CA3}">
      <dgm:prSet phldrT="[Текст]" custT="1"/>
      <dgm:spPr/>
      <dgm:t>
        <a:bodyPr/>
        <a:lstStyle/>
        <a:p>
          <a:r>
            <a:rPr lang="ru-RU" sz="11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ФК</a:t>
          </a:r>
          <a:endParaRPr lang="ru-RU" sz="11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5E42DD38-8419-4597-9108-8F4F17718512}" type="parTrans" cxnId="{62014DC5-C154-41EA-AD6C-110FCF50F49B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109B713F-F89A-49F0-B0F0-51388074A426}" type="sibTrans" cxnId="{62014DC5-C154-41EA-AD6C-110FCF50F49B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4DBCEEA1-E889-41DF-BB91-755B5C4B4353}">
      <dgm:prSet phldrT="[Текст]" custT="1"/>
      <dgm:spPr/>
      <dgm:t>
        <a:bodyPr/>
        <a:lstStyle/>
        <a:p>
          <a:r>
            <a:rPr lang="ru-RU" sz="10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Проверка и принятие отчетности</a:t>
          </a:r>
          <a:endParaRPr lang="ru-RU" sz="10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B75DE9A-F8BC-46C8-8D2A-93CD5DA4990A}" type="parTrans" cxnId="{A1D5C521-D410-4D04-8D1F-2CF3D356C132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9FDC9F7-EB06-4A6C-9E53-A68FB4D9306B}" type="sibTrans" cxnId="{A1D5C521-D410-4D04-8D1F-2CF3D356C132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E33E8F11-4E64-4597-B58F-46FC3DA09922}">
      <dgm:prSet phldrT="[Текст]" custT="1"/>
      <dgm:spPr/>
      <dgm:t>
        <a:bodyPr/>
        <a:lstStyle/>
        <a:p>
          <a:r>
            <a:rPr lang="ru-RU" sz="11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ГРБС</a:t>
          </a:r>
          <a:endParaRPr lang="ru-RU" sz="11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5E398C39-020C-4F1F-BD85-13CC005A64B4}" type="parTrans" cxnId="{C1513536-4A33-4202-87FA-5EE3C065E7E3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F24B8DB-76C9-4821-A45E-DC383DE1FB8D}" type="sibTrans" cxnId="{C1513536-4A33-4202-87FA-5EE3C065E7E3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83A3D835-7B5C-4A64-B7DB-A563F2A2B753}">
      <dgm:prSet phldrT="[Текст]" custT="1"/>
      <dgm:spPr/>
      <dgm:t>
        <a:bodyPr/>
        <a:lstStyle/>
        <a:p>
          <a:r>
            <a:rPr lang="ru-RU" sz="10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Представление отчетности в Счетную палату Российской Федерации</a:t>
          </a:r>
          <a:endParaRPr lang="ru-RU" sz="10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5B68439C-C5F5-4B68-98CF-17462840A0A8}" type="parTrans" cxnId="{99614F61-A7D4-45CA-89B0-57E97E723270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E339B42-A6A0-42A8-9DD2-F4AF12A2A7A3}" type="sibTrans" cxnId="{99614F61-A7D4-45CA-89B0-57E97E723270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CBE318F1-39F5-4ABE-8DF4-91B943B92373}">
      <dgm:prSet phldrT="[Текст]" custT="1"/>
      <dgm:spPr/>
      <dgm:t>
        <a:bodyPr/>
        <a:lstStyle/>
        <a:p>
          <a:r>
            <a:rPr lang="ru-RU" sz="10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Устранение замечаний</a:t>
          </a:r>
          <a:endParaRPr lang="ru-RU" sz="1000" dirty="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F1CB661D-BF2D-4208-BF25-92E038D71993}" type="parTrans" cxnId="{F2E35EA4-B61B-4453-89BA-4F740C81E943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97EA5C34-012B-4B70-97CC-805B08A84C07}" type="sibTrans" cxnId="{F2E35EA4-B61B-4453-89BA-4F740C81E943}">
      <dgm:prSet/>
      <dgm:spPr/>
      <dgm:t>
        <a:bodyPr/>
        <a:lstStyle/>
        <a:p>
          <a:endParaRPr lang="ru-RU" sz="1100">
            <a:latin typeface="Segoe UI Light" panose="020B0502040204020203" pitchFamily="34" charset="0"/>
            <a:cs typeface="Segoe UI Light" panose="020B0502040204020203" pitchFamily="34" charset="0"/>
          </a:endParaRPr>
        </a:p>
      </dgm:t>
    </dgm:pt>
    <dgm:pt modelId="{DA507643-CFF9-4915-B075-5A1F67B2C40B}" type="pres">
      <dgm:prSet presAssocID="{20865A2B-3394-4DEB-898A-E00074636C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C622233-9913-470F-9980-EA7BBCE1FD9E}" type="pres">
      <dgm:prSet presAssocID="{20865A2B-3394-4DEB-898A-E00074636C98}" presName="tSp" presStyleCnt="0"/>
      <dgm:spPr/>
    </dgm:pt>
    <dgm:pt modelId="{B3665296-7574-4AC7-9AA2-605080C358E4}" type="pres">
      <dgm:prSet presAssocID="{20865A2B-3394-4DEB-898A-E00074636C98}" presName="bSp" presStyleCnt="0"/>
      <dgm:spPr/>
    </dgm:pt>
    <dgm:pt modelId="{75B04B90-434A-4E1E-BF5A-DC77369BB753}" type="pres">
      <dgm:prSet presAssocID="{20865A2B-3394-4DEB-898A-E00074636C98}" presName="process" presStyleCnt="0"/>
      <dgm:spPr/>
    </dgm:pt>
    <dgm:pt modelId="{18F9BD52-9897-4861-8DDA-5D10A623F82F}" type="pres">
      <dgm:prSet presAssocID="{69178C5F-1793-462A-B0B7-7C322549506B}" presName="composite1" presStyleCnt="0"/>
      <dgm:spPr/>
    </dgm:pt>
    <dgm:pt modelId="{5D956991-1219-44F7-AFCC-21183190CC6D}" type="pres">
      <dgm:prSet presAssocID="{69178C5F-1793-462A-B0B7-7C322549506B}" presName="dummyNode1" presStyleLbl="node1" presStyleIdx="0" presStyleCnt="3"/>
      <dgm:spPr/>
    </dgm:pt>
    <dgm:pt modelId="{7CBF9625-4EFB-4FA9-AC69-C90DE9BBDE06}" type="pres">
      <dgm:prSet presAssocID="{69178C5F-1793-462A-B0B7-7C322549506B}" presName="childNode1" presStyleLbl="bgAcc1" presStyleIdx="0" presStyleCnt="3" custScaleX="11972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88CFC-AED0-4FF3-AEDD-4615F5173912}" type="pres">
      <dgm:prSet presAssocID="{69178C5F-1793-462A-B0B7-7C322549506B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AB7FD4-5F57-41ED-9CCB-F744DD74A4CE}" type="pres">
      <dgm:prSet presAssocID="{69178C5F-1793-462A-B0B7-7C322549506B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840FA5-3A85-4137-9E5E-A607D74CCA20}" type="pres">
      <dgm:prSet presAssocID="{69178C5F-1793-462A-B0B7-7C322549506B}" presName="connSite1" presStyleCnt="0"/>
      <dgm:spPr/>
    </dgm:pt>
    <dgm:pt modelId="{9ED3D714-7614-4B5F-816D-1CCCF362D910}" type="pres">
      <dgm:prSet presAssocID="{1B02CADD-AAE0-4D22-8D28-7FA2CE28F26C}" presName="Name9" presStyleLbl="sibTrans2D1" presStyleIdx="0" presStyleCnt="2"/>
      <dgm:spPr/>
      <dgm:t>
        <a:bodyPr/>
        <a:lstStyle/>
        <a:p>
          <a:endParaRPr lang="ru-RU"/>
        </a:p>
      </dgm:t>
    </dgm:pt>
    <dgm:pt modelId="{C285A12A-D7E6-462F-B79D-7B020DD189CF}" type="pres">
      <dgm:prSet presAssocID="{029DFC04-001A-40A2-A690-69D068265CA3}" presName="composite2" presStyleCnt="0"/>
      <dgm:spPr/>
    </dgm:pt>
    <dgm:pt modelId="{48741296-1728-4A77-8722-3D157FF60303}" type="pres">
      <dgm:prSet presAssocID="{029DFC04-001A-40A2-A690-69D068265CA3}" presName="dummyNode2" presStyleLbl="node1" presStyleIdx="0" presStyleCnt="3"/>
      <dgm:spPr/>
    </dgm:pt>
    <dgm:pt modelId="{5E677E6B-DD40-4EAB-ADAB-3F57739399F5}" type="pres">
      <dgm:prSet presAssocID="{029DFC04-001A-40A2-A690-69D068265CA3}" presName="childNode2" presStyleLbl="bgAcc1" presStyleIdx="1" presStyleCnt="3" custScaleX="1149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AB9E10-4412-4713-A189-85D57C5CA9E7}" type="pres">
      <dgm:prSet presAssocID="{029DFC04-001A-40A2-A690-69D068265CA3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0AA3F8-8797-4913-8B57-768D3D7B1C08}" type="pres">
      <dgm:prSet presAssocID="{029DFC04-001A-40A2-A690-69D068265CA3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4290D7-4931-47F4-A591-B8B4794F541E}" type="pres">
      <dgm:prSet presAssocID="{029DFC04-001A-40A2-A690-69D068265CA3}" presName="connSite2" presStyleCnt="0"/>
      <dgm:spPr/>
    </dgm:pt>
    <dgm:pt modelId="{F97986E4-0A9D-40AE-896C-C2C977C9DD4D}" type="pres">
      <dgm:prSet presAssocID="{109B713F-F89A-49F0-B0F0-51388074A426}" presName="Name18" presStyleLbl="sibTrans2D1" presStyleIdx="1" presStyleCnt="2"/>
      <dgm:spPr/>
      <dgm:t>
        <a:bodyPr/>
        <a:lstStyle/>
        <a:p>
          <a:endParaRPr lang="ru-RU"/>
        </a:p>
      </dgm:t>
    </dgm:pt>
    <dgm:pt modelId="{ED249562-3728-448C-B6E6-A6713C1DB221}" type="pres">
      <dgm:prSet presAssocID="{E33E8F11-4E64-4597-B58F-46FC3DA09922}" presName="composite1" presStyleCnt="0"/>
      <dgm:spPr/>
    </dgm:pt>
    <dgm:pt modelId="{B94B81F2-A671-41DD-A94D-11B9DC61EF25}" type="pres">
      <dgm:prSet presAssocID="{E33E8F11-4E64-4597-B58F-46FC3DA09922}" presName="dummyNode1" presStyleLbl="node1" presStyleIdx="1" presStyleCnt="3"/>
      <dgm:spPr/>
    </dgm:pt>
    <dgm:pt modelId="{D9C284F2-595D-4E78-928D-320E7083BCF0}" type="pres">
      <dgm:prSet presAssocID="{E33E8F11-4E64-4597-B58F-46FC3DA09922}" presName="childNode1" presStyleLbl="bgAcc1" presStyleIdx="2" presStyleCnt="3" custScaleX="140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C44F46-FB4F-4187-90AB-F71D75C6C7BE}" type="pres">
      <dgm:prSet presAssocID="{E33E8F11-4E64-4597-B58F-46FC3DA09922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C4C4E1-7175-4A09-B9D6-CF37786312C3}" type="pres">
      <dgm:prSet presAssocID="{E33E8F11-4E64-4597-B58F-46FC3DA09922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F87526-3606-44B6-8957-09B9937CB687}" type="pres">
      <dgm:prSet presAssocID="{E33E8F11-4E64-4597-B58F-46FC3DA09922}" presName="connSite1" presStyleCnt="0"/>
      <dgm:spPr/>
    </dgm:pt>
  </dgm:ptLst>
  <dgm:cxnLst>
    <dgm:cxn modelId="{86FAEAED-2699-4C4E-90E4-065832B09E06}" type="presOf" srcId="{E33E8F11-4E64-4597-B58F-46FC3DA09922}" destId="{93C4C4E1-7175-4A09-B9D6-CF37786312C3}" srcOrd="0" destOrd="0" presId="urn:microsoft.com/office/officeart/2005/8/layout/hProcess4"/>
    <dgm:cxn modelId="{99614F61-A7D4-45CA-89B0-57E97E723270}" srcId="{E33E8F11-4E64-4597-B58F-46FC3DA09922}" destId="{83A3D835-7B5C-4A64-B7DB-A563F2A2B753}" srcOrd="0" destOrd="0" parTransId="{5B68439C-C5F5-4B68-98CF-17462840A0A8}" sibTransId="{CE339B42-A6A0-42A8-9DD2-F4AF12A2A7A3}"/>
    <dgm:cxn modelId="{A1D5C521-D410-4D04-8D1F-2CF3D356C132}" srcId="{029DFC04-001A-40A2-A690-69D068265CA3}" destId="{4DBCEEA1-E889-41DF-BB91-755B5C4B4353}" srcOrd="0" destOrd="0" parTransId="{CB75DE9A-F8BC-46C8-8D2A-93CD5DA4990A}" sibTransId="{C9FDC9F7-EB06-4A6C-9E53-A68FB4D9306B}"/>
    <dgm:cxn modelId="{E318AB61-A7A6-4A89-9B4C-91B5F6FE5E3C}" type="presOf" srcId="{83A3D835-7B5C-4A64-B7DB-A563F2A2B753}" destId="{AFC44F46-FB4F-4187-90AB-F71D75C6C7BE}" srcOrd="1" destOrd="0" presId="urn:microsoft.com/office/officeart/2005/8/layout/hProcess4"/>
    <dgm:cxn modelId="{205C4C62-4CFC-4327-B41D-D43FAFC17775}" type="presOf" srcId="{1B02CADD-AAE0-4D22-8D28-7FA2CE28F26C}" destId="{9ED3D714-7614-4B5F-816D-1CCCF362D910}" srcOrd="0" destOrd="0" presId="urn:microsoft.com/office/officeart/2005/8/layout/hProcess4"/>
    <dgm:cxn modelId="{5E438AA1-5CFA-47FB-B89D-35AB0F2FAA1E}" srcId="{20865A2B-3394-4DEB-898A-E00074636C98}" destId="{69178C5F-1793-462A-B0B7-7C322549506B}" srcOrd="0" destOrd="0" parTransId="{2A761DC8-70F7-4A34-A0F5-6E185ABD20EB}" sibTransId="{1B02CADD-AAE0-4D22-8D28-7FA2CE28F26C}"/>
    <dgm:cxn modelId="{2B93AAE4-154E-4EB7-8B45-4D6867228622}" type="presOf" srcId="{83A3D835-7B5C-4A64-B7DB-A563F2A2B753}" destId="{D9C284F2-595D-4E78-928D-320E7083BCF0}" srcOrd="0" destOrd="0" presId="urn:microsoft.com/office/officeart/2005/8/layout/hProcess4"/>
    <dgm:cxn modelId="{62014DC5-C154-41EA-AD6C-110FCF50F49B}" srcId="{20865A2B-3394-4DEB-898A-E00074636C98}" destId="{029DFC04-001A-40A2-A690-69D068265CA3}" srcOrd="1" destOrd="0" parTransId="{5E42DD38-8419-4597-9108-8F4F17718512}" sibTransId="{109B713F-F89A-49F0-B0F0-51388074A426}"/>
    <dgm:cxn modelId="{5DBB0E0B-7979-4A88-92C8-D56FFA3CCC93}" type="presOf" srcId="{69178C5F-1793-462A-B0B7-7C322549506B}" destId="{67AB7FD4-5F57-41ED-9CCB-F744DD74A4CE}" srcOrd="0" destOrd="0" presId="urn:microsoft.com/office/officeart/2005/8/layout/hProcess4"/>
    <dgm:cxn modelId="{F2E35EA4-B61B-4453-89BA-4F740C81E943}" srcId="{69178C5F-1793-462A-B0B7-7C322549506B}" destId="{CBE318F1-39F5-4ABE-8DF4-91B943B92373}" srcOrd="1" destOrd="0" parTransId="{F1CB661D-BF2D-4208-BF25-92E038D71993}" sibTransId="{97EA5C34-012B-4B70-97CC-805B08A84C07}"/>
    <dgm:cxn modelId="{60A77A12-6D65-49D9-8B92-9E3CF229F08C}" type="presOf" srcId="{C0BDD60F-6F80-40A9-A3D5-7DEF7450D447}" destId="{56488CFC-AED0-4FF3-AEDD-4615F5173912}" srcOrd="1" destOrd="0" presId="urn:microsoft.com/office/officeart/2005/8/layout/hProcess4"/>
    <dgm:cxn modelId="{C06FDF03-E020-43F4-A348-0C87EDD83580}" type="presOf" srcId="{029DFC04-001A-40A2-A690-69D068265CA3}" destId="{670AA3F8-8797-4913-8B57-768D3D7B1C08}" srcOrd="0" destOrd="0" presId="urn:microsoft.com/office/officeart/2005/8/layout/hProcess4"/>
    <dgm:cxn modelId="{F25812EC-2CC8-4C43-9A39-7ED22C504815}" type="presOf" srcId="{C0BDD60F-6F80-40A9-A3D5-7DEF7450D447}" destId="{7CBF9625-4EFB-4FA9-AC69-C90DE9BBDE06}" srcOrd="0" destOrd="0" presId="urn:microsoft.com/office/officeart/2005/8/layout/hProcess4"/>
    <dgm:cxn modelId="{D5F84E8D-C5DE-4707-94B2-A1C1D5BCC4AB}" type="presOf" srcId="{CBE318F1-39F5-4ABE-8DF4-91B943B92373}" destId="{7CBF9625-4EFB-4FA9-AC69-C90DE9BBDE06}" srcOrd="0" destOrd="1" presId="urn:microsoft.com/office/officeart/2005/8/layout/hProcess4"/>
    <dgm:cxn modelId="{F5917FFA-83CA-4BBD-9150-374D90C56921}" type="presOf" srcId="{4DBCEEA1-E889-41DF-BB91-755B5C4B4353}" destId="{5E677E6B-DD40-4EAB-ADAB-3F57739399F5}" srcOrd="0" destOrd="0" presId="urn:microsoft.com/office/officeart/2005/8/layout/hProcess4"/>
    <dgm:cxn modelId="{BB797D56-C6B8-4E88-971E-13BC4C5C6B04}" type="presOf" srcId="{CBE318F1-39F5-4ABE-8DF4-91B943B92373}" destId="{56488CFC-AED0-4FF3-AEDD-4615F5173912}" srcOrd="1" destOrd="1" presId="urn:microsoft.com/office/officeart/2005/8/layout/hProcess4"/>
    <dgm:cxn modelId="{C6A708E4-DE50-47B4-9AFC-6BD74BEC37C1}" type="presOf" srcId="{109B713F-F89A-49F0-B0F0-51388074A426}" destId="{F97986E4-0A9D-40AE-896C-C2C977C9DD4D}" srcOrd="0" destOrd="0" presId="urn:microsoft.com/office/officeart/2005/8/layout/hProcess4"/>
    <dgm:cxn modelId="{03C6F413-FF51-4263-8843-B3912056D994}" type="presOf" srcId="{20865A2B-3394-4DEB-898A-E00074636C98}" destId="{DA507643-CFF9-4915-B075-5A1F67B2C40B}" srcOrd="0" destOrd="0" presId="urn:microsoft.com/office/officeart/2005/8/layout/hProcess4"/>
    <dgm:cxn modelId="{2B0ED171-1703-4FAB-9595-A0ECC0199951}" srcId="{69178C5F-1793-462A-B0B7-7C322549506B}" destId="{C0BDD60F-6F80-40A9-A3D5-7DEF7450D447}" srcOrd="0" destOrd="0" parTransId="{7B909C2D-00F8-4C6D-ABDB-9642C983F850}" sibTransId="{2956D20F-12A2-49E9-A755-00EF95D6ABD9}"/>
    <dgm:cxn modelId="{C1513536-4A33-4202-87FA-5EE3C065E7E3}" srcId="{20865A2B-3394-4DEB-898A-E00074636C98}" destId="{E33E8F11-4E64-4597-B58F-46FC3DA09922}" srcOrd="2" destOrd="0" parTransId="{5E398C39-020C-4F1F-BD85-13CC005A64B4}" sibTransId="{CF24B8DB-76C9-4821-A45E-DC383DE1FB8D}"/>
    <dgm:cxn modelId="{0DC768D2-1649-4260-8EE2-B52CC2351E24}" type="presOf" srcId="{4DBCEEA1-E889-41DF-BB91-755B5C4B4353}" destId="{0FAB9E10-4412-4713-A189-85D57C5CA9E7}" srcOrd="1" destOrd="0" presId="urn:microsoft.com/office/officeart/2005/8/layout/hProcess4"/>
    <dgm:cxn modelId="{9CCD7A54-F28C-438E-80A5-D627607882C0}" type="presParOf" srcId="{DA507643-CFF9-4915-B075-5A1F67B2C40B}" destId="{2C622233-9913-470F-9980-EA7BBCE1FD9E}" srcOrd="0" destOrd="0" presId="urn:microsoft.com/office/officeart/2005/8/layout/hProcess4"/>
    <dgm:cxn modelId="{400DD5DC-6A1A-4099-9AB9-65441CFE8842}" type="presParOf" srcId="{DA507643-CFF9-4915-B075-5A1F67B2C40B}" destId="{B3665296-7574-4AC7-9AA2-605080C358E4}" srcOrd="1" destOrd="0" presId="urn:microsoft.com/office/officeart/2005/8/layout/hProcess4"/>
    <dgm:cxn modelId="{0C48B686-205F-4794-8FB1-85173977D327}" type="presParOf" srcId="{DA507643-CFF9-4915-B075-5A1F67B2C40B}" destId="{75B04B90-434A-4E1E-BF5A-DC77369BB753}" srcOrd="2" destOrd="0" presId="urn:microsoft.com/office/officeart/2005/8/layout/hProcess4"/>
    <dgm:cxn modelId="{FB82B4A8-8A69-4E65-BA5D-D2C39F404B73}" type="presParOf" srcId="{75B04B90-434A-4E1E-BF5A-DC77369BB753}" destId="{18F9BD52-9897-4861-8DDA-5D10A623F82F}" srcOrd="0" destOrd="0" presId="urn:microsoft.com/office/officeart/2005/8/layout/hProcess4"/>
    <dgm:cxn modelId="{916307E8-4D2F-43BB-AD7C-5F7F8E44518A}" type="presParOf" srcId="{18F9BD52-9897-4861-8DDA-5D10A623F82F}" destId="{5D956991-1219-44F7-AFCC-21183190CC6D}" srcOrd="0" destOrd="0" presId="urn:microsoft.com/office/officeart/2005/8/layout/hProcess4"/>
    <dgm:cxn modelId="{174F4B06-FDF7-4FF6-A4BF-101E71DB3D10}" type="presParOf" srcId="{18F9BD52-9897-4861-8DDA-5D10A623F82F}" destId="{7CBF9625-4EFB-4FA9-AC69-C90DE9BBDE06}" srcOrd="1" destOrd="0" presId="urn:microsoft.com/office/officeart/2005/8/layout/hProcess4"/>
    <dgm:cxn modelId="{5E51DF41-1790-4A80-8ED8-380D99D2670B}" type="presParOf" srcId="{18F9BD52-9897-4861-8DDA-5D10A623F82F}" destId="{56488CFC-AED0-4FF3-AEDD-4615F5173912}" srcOrd="2" destOrd="0" presId="urn:microsoft.com/office/officeart/2005/8/layout/hProcess4"/>
    <dgm:cxn modelId="{0B2302D6-9DEB-4F41-8C99-CFE36B921AEF}" type="presParOf" srcId="{18F9BD52-9897-4861-8DDA-5D10A623F82F}" destId="{67AB7FD4-5F57-41ED-9CCB-F744DD74A4CE}" srcOrd="3" destOrd="0" presId="urn:microsoft.com/office/officeart/2005/8/layout/hProcess4"/>
    <dgm:cxn modelId="{1C0A9A7D-4728-402B-BD25-763924F9D105}" type="presParOf" srcId="{18F9BD52-9897-4861-8DDA-5D10A623F82F}" destId="{7E840FA5-3A85-4137-9E5E-A607D74CCA20}" srcOrd="4" destOrd="0" presId="urn:microsoft.com/office/officeart/2005/8/layout/hProcess4"/>
    <dgm:cxn modelId="{D13C6E5C-95D0-4544-B1CE-9CEBC93A2245}" type="presParOf" srcId="{75B04B90-434A-4E1E-BF5A-DC77369BB753}" destId="{9ED3D714-7614-4B5F-816D-1CCCF362D910}" srcOrd="1" destOrd="0" presId="urn:microsoft.com/office/officeart/2005/8/layout/hProcess4"/>
    <dgm:cxn modelId="{9BE873CA-A882-49BC-9600-8B086595F262}" type="presParOf" srcId="{75B04B90-434A-4E1E-BF5A-DC77369BB753}" destId="{C285A12A-D7E6-462F-B79D-7B020DD189CF}" srcOrd="2" destOrd="0" presId="urn:microsoft.com/office/officeart/2005/8/layout/hProcess4"/>
    <dgm:cxn modelId="{6A26337D-A4A8-46E7-9A6B-A624B74D1B89}" type="presParOf" srcId="{C285A12A-D7E6-462F-B79D-7B020DD189CF}" destId="{48741296-1728-4A77-8722-3D157FF60303}" srcOrd="0" destOrd="0" presId="urn:microsoft.com/office/officeart/2005/8/layout/hProcess4"/>
    <dgm:cxn modelId="{7CF85FBC-B277-4668-A85A-AB029DE97C41}" type="presParOf" srcId="{C285A12A-D7E6-462F-B79D-7B020DD189CF}" destId="{5E677E6B-DD40-4EAB-ADAB-3F57739399F5}" srcOrd="1" destOrd="0" presId="urn:microsoft.com/office/officeart/2005/8/layout/hProcess4"/>
    <dgm:cxn modelId="{61869DBE-3AC3-4200-9C43-B95AECC77533}" type="presParOf" srcId="{C285A12A-D7E6-462F-B79D-7B020DD189CF}" destId="{0FAB9E10-4412-4713-A189-85D57C5CA9E7}" srcOrd="2" destOrd="0" presId="urn:microsoft.com/office/officeart/2005/8/layout/hProcess4"/>
    <dgm:cxn modelId="{615DA36D-8FB5-47A5-A91A-CB9B25F50556}" type="presParOf" srcId="{C285A12A-D7E6-462F-B79D-7B020DD189CF}" destId="{670AA3F8-8797-4913-8B57-768D3D7B1C08}" srcOrd="3" destOrd="0" presId="urn:microsoft.com/office/officeart/2005/8/layout/hProcess4"/>
    <dgm:cxn modelId="{7632CC66-67CE-45E9-9531-F880E83852E8}" type="presParOf" srcId="{C285A12A-D7E6-462F-B79D-7B020DD189CF}" destId="{E14290D7-4931-47F4-A591-B8B4794F541E}" srcOrd="4" destOrd="0" presId="urn:microsoft.com/office/officeart/2005/8/layout/hProcess4"/>
    <dgm:cxn modelId="{E89C03C7-8701-41B9-8371-9C6B03DEDD56}" type="presParOf" srcId="{75B04B90-434A-4E1E-BF5A-DC77369BB753}" destId="{F97986E4-0A9D-40AE-896C-C2C977C9DD4D}" srcOrd="3" destOrd="0" presId="urn:microsoft.com/office/officeart/2005/8/layout/hProcess4"/>
    <dgm:cxn modelId="{79CAFF7E-A170-434F-8EF2-DC54C73991FC}" type="presParOf" srcId="{75B04B90-434A-4E1E-BF5A-DC77369BB753}" destId="{ED249562-3728-448C-B6E6-A6713C1DB221}" srcOrd="4" destOrd="0" presId="urn:microsoft.com/office/officeart/2005/8/layout/hProcess4"/>
    <dgm:cxn modelId="{AE7F2436-9156-44CA-AC14-7661902AFDB9}" type="presParOf" srcId="{ED249562-3728-448C-B6E6-A6713C1DB221}" destId="{B94B81F2-A671-41DD-A94D-11B9DC61EF25}" srcOrd="0" destOrd="0" presId="urn:microsoft.com/office/officeart/2005/8/layout/hProcess4"/>
    <dgm:cxn modelId="{6951E72A-E577-475D-A2B7-E7248E445BE8}" type="presParOf" srcId="{ED249562-3728-448C-B6E6-A6713C1DB221}" destId="{D9C284F2-595D-4E78-928D-320E7083BCF0}" srcOrd="1" destOrd="0" presId="urn:microsoft.com/office/officeart/2005/8/layout/hProcess4"/>
    <dgm:cxn modelId="{AE16329A-01D3-4B03-B532-4B381AF03D71}" type="presParOf" srcId="{ED249562-3728-448C-B6E6-A6713C1DB221}" destId="{AFC44F46-FB4F-4187-90AB-F71D75C6C7BE}" srcOrd="2" destOrd="0" presId="urn:microsoft.com/office/officeart/2005/8/layout/hProcess4"/>
    <dgm:cxn modelId="{8DB70263-8DAF-4900-A21B-F79716B10C39}" type="presParOf" srcId="{ED249562-3728-448C-B6E6-A6713C1DB221}" destId="{93C4C4E1-7175-4A09-B9D6-CF37786312C3}" srcOrd="3" destOrd="0" presId="urn:microsoft.com/office/officeart/2005/8/layout/hProcess4"/>
    <dgm:cxn modelId="{22A3B2B3-ADE1-4AB0-9804-C343023BA548}" type="presParOf" srcId="{ED249562-3728-448C-B6E6-A6713C1DB221}" destId="{A6F87526-3606-44B6-8957-09B9937CB687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BF9625-4EFB-4FA9-AC69-C90DE9BBDE06}">
      <dsp:nvSpPr>
        <dsp:cNvPr id="0" name=""/>
        <dsp:cNvSpPr/>
      </dsp:nvSpPr>
      <dsp:spPr>
        <a:xfrm>
          <a:off x="1893987" y="548536"/>
          <a:ext cx="1530077" cy="105405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Представление отчетности </a:t>
          </a:r>
          <a:endParaRPr lang="ru-RU" sz="1000" kern="1200" dirty="0">
            <a:latin typeface="Segoe UI Light" panose="020B0502040204020203" pitchFamily="34" charset="0"/>
            <a:cs typeface="Segoe UI Light" panose="020B0502040204020203" pitchFamily="34" charset="0"/>
          </a:endParaRP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Устранение замечаний</a:t>
          </a:r>
          <a:endParaRPr lang="ru-RU" sz="1000" kern="1200" dirty="0">
            <a:latin typeface="Segoe UI Light" panose="020B0502040204020203" pitchFamily="34" charset="0"/>
            <a:cs typeface="Segoe UI Light" panose="020B0502040204020203" pitchFamily="34" charset="0"/>
          </a:endParaRPr>
        </a:p>
      </dsp:txBody>
      <dsp:txXfrm>
        <a:off x="1918244" y="572793"/>
        <a:ext cx="1481563" cy="779668"/>
      </dsp:txXfrm>
    </dsp:sp>
    <dsp:sp modelId="{9ED3D714-7614-4B5F-816D-1CCCF362D910}">
      <dsp:nvSpPr>
        <dsp:cNvPr id="0" name=""/>
        <dsp:cNvSpPr/>
      </dsp:nvSpPr>
      <dsp:spPr>
        <a:xfrm>
          <a:off x="2649795" y="425469"/>
          <a:ext cx="1950626" cy="1950626"/>
        </a:xfrm>
        <a:prstGeom prst="leftCircularArrow">
          <a:avLst>
            <a:gd name="adj1" fmla="val 5170"/>
            <a:gd name="adj2" fmla="val 668288"/>
            <a:gd name="adj3" fmla="val 2443798"/>
            <a:gd name="adj4" fmla="val 9024489"/>
            <a:gd name="adj5" fmla="val 6032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AB7FD4-5F57-41ED-9CCB-F744DD74A4CE}">
      <dsp:nvSpPr>
        <dsp:cNvPr id="0" name=""/>
        <dsp:cNvSpPr/>
      </dsp:nvSpPr>
      <dsp:spPr>
        <a:xfrm>
          <a:off x="2304036" y="1376719"/>
          <a:ext cx="1135965" cy="451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ГРБС</a:t>
          </a:r>
          <a:endParaRPr lang="ru-RU" sz="1100" kern="1200" dirty="0">
            <a:latin typeface="Segoe UI Light" panose="020B0502040204020203" pitchFamily="34" charset="0"/>
            <a:cs typeface="Segoe UI Light" panose="020B0502040204020203" pitchFamily="34" charset="0"/>
          </a:endParaRPr>
        </a:p>
      </dsp:txBody>
      <dsp:txXfrm>
        <a:off x="2317267" y="1389950"/>
        <a:ext cx="1109503" cy="425274"/>
      </dsp:txXfrm>
    </dsp:sp>
    <dsp:sp modelId="{5E677E6B-DD40-4EAB-ADAB-3F57739399F5}">
      <dsp:nvSpPr>
        <dsp:cNvPr id="0" name=""/>
        <dsp:cNvSpPr/>
      </dsp:nvSpPr>
      <dsp:spPr>
        <a:xfrm>
          <a:off x="3920268" y="548536"/>
          <a:ext cx="1469642" cy="105405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Проверка и принятие отчетности</a:t>
          </a:r>
          <a:endParaRPr lang="ru-RU" sz="1000" kern="1200" dirty="0">
            <a:latin typeface="Segoe UI Light" panose="020B0502040204020203" pitchFamily="34" charset="0"/>
            <a:cs typeface="Segoe UI Light" panose="020B0502040204020203" pitchFamily="34" charset="0"/>
          </a:endParaRPr>
        </a:p>
      </dsp:txBody>
      <dsp:txXfrm>
        <a:off x="3944525" y="798661"/>
        <a:ext cx="1421128" cy="779668"/>
      </dsp:txXfrm>
    </dsp:sp>
    <dsp:sp modelId="{F97986E4-0A9D-40AE-896C-C2C977C9DD4D}">
      <dsp:nvSpPr>
        <dsp:cNvPr id="0" name=""/>
        <dsp:cNvSpPr/>
      </dsp:nvSpPr>
      <dsp:spPr>
        <a:xfrm>
          <a:off x="4623008" y="-313648"/>
          <a:ext cx="2301000" cy="2301000"/>
        </a:xfrm>
        <a:prstGeom prst="circularArrow">
          <a:avLst>
            <a:gd name="adj1" fmla="val 4383"/>
            <a:gd name="adj2" fmla="val 555579"/>
            <a:gd name="adj3" fmla="val 19268911"/>
            <a:gd name="adj4" fmla="val 12575511"/>
            <a:gd name="adj5" fmla="val 5114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0AA3F8-8797-4913-8B57-768D3D7B1C08}">
      <dsp:nvSpPr>
        <dsp:cNvPr id="0" name=""/>
        <dsp:cNvSpPr/>
      </dsp:nvSpPr>
      <dsp:spPr>
        <a:xfrm>
          <a:off x="4300100" y="322668"/>
          <a:ext cx="1135965" cy="451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ФК</a:t>
          </a:r>
          <a:endParaRPr lang="ru-RU" sz="1100" kern="1200" dirty="0">
            <a:latin typeface="Segoe UI Light" panose="020B0502040204020203" pitchFamily="34" charset="0"/>
            <a:cs typeface="Segoe UI Light" panose="020B0502040204020203" pitchFamily="34" charset="0"/>
          </a:endParaRPr>
        </a:p>
      </dsp:txBody>
      <dsp:txXfrm>
        <a:off x="4313331" y="335899"/>
        <a:ext cx="1109503" cy="425274"/>
      </dsp:txXfrm>
    </dsp:sp>
    <dsp:sp modelId="{D9C284F2-595D-4E78-928D-320E7083BCF0}">
      <dsp:nvSpPr>
        <dsp:cNvPr id="0" name=""/>
        <dsp:cNvSpPr/>
      </dsp:nvSpPr>
      <dsp:spPr>
        <a:xfrm>
          <a:off x="5916331" y="548536"/>
          <a:ext cx="1794998" cy="1054050"/>
        </a:xfrm>
        <a:prstGeom prst="roundRect">
          <a:avLst>
            <a:gd name="adj" fmla="val 10000"/>
          </a:avLst>
        </a:prstGeom>
        <a:solidFill>
          <a:schemeClr val="accent3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825" tIns="123825" rIns="123825" bIns="123825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000" kern="12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Представление отчетности в Счетную палату Российской Федерации</a:t>
          </a:r>
          <a:endParaRPr lang="ru-RU" sz="1000" kern="1200" dirty="0">
            <a:latin typeface="Segoe UI Light" panose="020B0502040204020203" pitchFamily="34" charset="0"/>
            <a:cs typeface="Segoe UI Light" panose="020B0502040204020203" pitchFamily="34" charset="0"/>
          </a:endParaRPr>
        </a:p>
      </dsp:txBody>
      <dsp:txXfrm>
        <a:off x="5940588" y="572793"/>
        <a:ext cx="1746484" cy="779668"/>
      </dsp:txXfrm>
    </dsp:sp>
    <dsp:sp modelId="{93C4C4E1-7175-4A09-B9D6-CF37786312C3}">
      <dsp:nvSpPr>
        <dsp:cNvPr id="0" name=""/>
        <dsp:cNvSpPr/>
      </dsp:nvSpPr>
      <dsp:spPr>
        <a:xfrm>
          <a:off x="6458842" y="1376719"/>
          <a:ext cx="1135965" cy="45173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>
              <a:latin typeface="Segoe UI Light" panose="020B0502040204020203" pitchFamily="34" charset="0"/>
              <a:cs typeface="Segoe UI Light" panose="020B0502040204020203" pitchFamily="34" charset="0"/>
            </a:rPr>
            <a:t>ГРБС</a:t>
          </a:r>
          <a:endParaRPr lang="ru-RU" sz="1100" kern="1200" dirty="0">
            <a:latin typeface="Segoe UI Light" panose="020B0502040204020203" pitchFamily="34" charset="0"/>
            <a:cs typeface="Segoe UI Light" panose="020B0502040204020203" pitchFamily="34" charset="0"/>
          </a:endParaRPr>
        </a:p>
      </dsp:txBody>
      <dsp:txXfrm>
        <a:off x="6472073" y="1389950"/>
        <a:ext cx="1109503" cy="425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62388" y="0"/>
            <a:ext cx="29559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24F9EE-FA0E-4DFB-A5A9-EFC52585C201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62388" y="9421813"/>
            <a:ext cx="29559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90EFC-CE50-4799-905C-A44ADB93E4B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5974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5290" cy="4976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63032" y="0"/>
            <a:ext cx="2955290" cy="49765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620CFA-C76D-41D5-AC3C-DFC6FDF4C7C3}" type="datetimeFigureOut">
              <a:rPr lang="ru-RU" smtClean="0"/>
              <a:t>17.11.2022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4975" y="1239838"/>
            <a:ext cx="5949950" cy="3348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990" y="4773374"/>
            <a:ext cx="5455920" cy="3905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1044"/>
            <a:ext cx="2955290" cy="4976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63032" y="9421044"/>
            <a:ext cx="2955290" cy="4976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696552-920F-4B31-9AF9-C3E3BD6AAE55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784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76035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21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26525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22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92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23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6678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24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927843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25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958076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99633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28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74467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83380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015159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31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7692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63087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32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04059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33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457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01806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9933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208?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95721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 208?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66333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902" dirty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447800" fontAlgn="base">
              <a:spcBef>
                <a:spcPct val="0"/>
              </a:spcBef>
              <a:spcAft>
                <a:spcPct val="0"/>
              </a:spcAft>
            </a:pPr>
            <a:fld id="{636F5B2A-E18B-4306-A466-E79E5049A1CB}" type="slidenum">
              <a:rPr lang="ru-RU" sz="2200">
                <a:latin typeface="Calibri" pitchFamily="34" charset="0"/>
              </a:rPr>
              <a:pPr defTabSz="1447800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 sz="2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86062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91315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696552-920F-4B31-9AF9-C3E3BD6AAE55}" type="slidenum">
              <a:rPr lang="ru-RU" smtClean="0"/>
              <a:t>20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5870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857759-AF48-4B1F-9075-D07AD08DD416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83061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A80CA-F5A6-4BC9-8F5F-5D23FE74211F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65272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B9AD5-7172-4A8B-ADD9-F1745454CBBF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10835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9E7295-B5C0-4D21-9A6B-6C8AF1871E33}" type="datetime1">
              <a:rPr lang="ru-RU" smtClean="0"/>
              <a:t>17.11.2022</a:t>
            </a:fld>
            <a:endParaRPr lang="en-US" dirty="0"/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9253569" y="6394480"/>
            <a:ext cx="2804161" cy="358445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7763" y="46977"/>
            <a:ext cx="5789968" cy="35844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2329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59F58909-8CF7-4B59-B73D-6D9E4358D6C5}"/>
              </a:ext>
            </a:extLst>
          </p:cNvPr>
          <p:cNvSpPr/>
          <p:nvPr userDrawn="1"/>
        </p:nvSpPr>
        <p:spPr>
          <a:xfrm flipV="1">
            <a:off x="1" y="530119"/>
            <a:ext cx="12192000" cy="374445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3808" dirty="0"/>
          </a:p>
        </p:txBody>
      </p:sp>
    </p:spTree>
    <p:extLst>
      <p:ext uri="{BB962C8B-B14F-4D97-AF65-F5344CB8AC3E}">
        <p14:creationId xmlns:p14="http://schemas.microsoft.com/office/powerpoint/2010/main" val="539562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Прямая соединительная линия 2"/>
          <p:cNvCxnSpPr>
            <a:cxnSpLocks/>
          </p:cNvCxnSpPr>
          <p:nvPr userDrawn="1"/>
        </p:nvCxnSpPr>
        <p:spPr>
          <a:xfrm>
            <a:off x="90488" y="990600"/>
            <a:ext cx="12012612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3102000" y="90000"/>
            <a:ext cx="9000000" cy="900000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2200"/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0"/>
          </p:nvPr>
        </p:nvSpPr>
        <p:spPr>
          <a:xfrm>
            <a:off x="2495550" y="6408739"/>
            <a:ext cx="7200900" cy="358775"/>
          </a:xfrm>
          <a:prstGeom prst="rect">
            <a:avLst/>
          </a:prstGeom>
        </p:spPr>
        <p:txBody>
          <a:bodyPr lIns="0" tIns="0" rIns="0" bIns="0" anchor="b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400">
                <a:solidFill>
                  <a:prstClr val="black">
                    <a:lumMod val="50000"/>
                    <a:lumOff val="50000"/>
                  </a:prstClr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1"/>
          </p:nvPr>
        </p:nvSpPr>
        <p:spPr>
          <a:xfrm>
            <a:off x="11742738" y="6552070"/>
            <a:ext cx="360362" cy="215444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7F7F7F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DCFD259-276A-48CF-AAAF-66CD61FCC4F6}" type="slidenum">
              <a:rPr lang="ru-RU" altLang="ru-RU"/>
              <a:pPr>
                <a:defRPr/>
              </a:pPr>
              <a:t>‹#›</a:t>
            </a:fld>
            <a:endParaRPr lang="ru-RU" altLang="ru-RU" dirty="0"/>
          </a:p>
        </p:txBody>
      </p:sp>
    </p:spTree>
    <p:extLst>
      <p:ext uri="{BB962C8B-B14F-4D97-AF65-F5344CB8AC3E}">
        <p14:creationId xmlns:p14="http://schemas.microsoft.com/office/powerpoint/2010/main" val="67213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25" y="6377969"/>
            <a:ext cx="2804161" cy="574516"/>
          </a:xfrm>
          <a:prstGeom prst="rect">
            <a:avLst/>
          </a:prstGeom>
        </p:spPr>
        <p:txBody>
          <a:bodyPr/>
          <a:lstStyle/>
          <a:p>
            <a:fld id="{D0D7FD47-8056-498A-BF34-077F1BDE275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17.11.2022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45281" y="6377971"/>
            <a:ext cx="3901440" cy="574516"/>
          </a:xfrm>
          <a:prstGeom prst="rect">
            <a:avLst/>
          </a:prstGeom>
        </p:spPr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9253594" y="6394481"/>
            <a:ext cx="2804161" cy="348813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‹#›</a:t>
            </a:fld>
            <a:endParaRPr lang="ru-RU" dirty="0">
              <a:solidFill>
                <a:srgbClr val="44546A"/>
              </a:solidFill>
            </a:endParaRPr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7763" y="46981"/>
            <a:ext cx="5789968" cy="348813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226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:a16="http://schemas.microsoft.com/office/drawing/2014/main" xmlns="" id="{D1FFA894-E666-4AAB-90B4-A00984BD322C}"/>
              </a:ext>
            </a:extLst>
          </p:cNvPr>
          <p:cNvSpPr/>
          <p:nvPr userDrawn="1"/>
        </p:nvSpPr>
        <p:spPr>
          <a:xfrm flipV="1">
            <a:off x="1" y="530121"/>
            <a:ext cx="12192000" cy="374445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pPr algn="l" defTabSz="914400" hangingPunct="1"/>
            <a:endParaRPr sz="3867" b="0" kern="1200" dirty="0">
              <a:solidFill>
                <a:prstClr val="black"/>
              </a:solidFill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848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609604" y="6377946"/>
            <a:ext cx="2804161" cy="439031"/>
          </a:xfrm>
        </p:spPr>
        <p:txBody>
          <a:bodyPr/>
          <a:lstStyle/>
          <a:p>
            <a:fld id="{957B05F4-714D-49B2-A56B-515B4FC571F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17.11.2022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145281" y="6377948"/>
            <a:ext cx="3901440" cy="439031"/>
          </a:xfrm>
        </p:spPr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>
            <a:extLst>
              <a:ext uri="{FF2B5EF4-FFF2-40B4-BE49-F238E27FC236}">
                <a16:creationId xmlns:a16="http://schemas.microsoft.com/office/drawing/2014/main" xmlns="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9253570" y="6394480"/>
            <a:ext cx="2804161" cy="268856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‹#›</a:t>
            </a:fld>
            <a:endParaRPr lang="ru-RU" dirty="0">
              <a:solidFill>
                <a:srgbClr val="1F497D"/>
              </a:solidFill>
            </a:endParaRPr>
          </a:p>
        </p:txBody>
      </p:sp>
      <p:sp>
        <p:nvSpPr>
          <p:cNvPr id="6" name="Holder 2">
            <a:extLst>
              <a:ext uri="{FF2B5EF4-FFF2-40B4-BE49-F238E27FC236}">
                <a16:creationId xmlns:a16="http://schemas.microsoft.com/office/drawing/2014/main" xmlns="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7763" y="46977"/>
            <a:ext cx="5789968" cy="268856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cxnSp>
        <p:nvCxnSpPr>
          <p:cNvPr id="8" name="Прямая соединительная линия 7">
            <a:extLst>
              <a:ext uri="{FF2B5EF4-FFF2-40B4-BE49-F238E27FC236}">
                <a16:creationId xmlns:a16="http://schemas.microsoft.com/office/drawing/2014/main" xmlns="" id="{14B081CF-64E0-45FA-B2B7-373E8E89AF28}"/>
              </a:ext>
            </a:extLst>
          </p:cNvPr>
          <p:cNvCxnSpPr>
            <a:cxnSpLocks/>
          </p:cNvCxnSpPr>
          <p:nvPr userDrawn="1"/>
        </p:nvCxnSpPr>
        <p:spPr>
          <a:xfrm>
            <a:off x="120000" y="990000"/>
            <a:ext cx="1193773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8953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243154" y="1818512"/>
            <a:ext cx="8534401" cy="32188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324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="" xmlns:a16="http://schemas.microsoft.com/office/drawing/2014/main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7763" y="46977"/>
            <a:ext cx="5789968" cy="358445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2329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="" xmlns:a16="http://schemas.microsoft.com/office/drawing/2014/main" id="{AC4B3DDE-8657-4CD7-8D3E-CD345DD21E94}"/>
              </a:ext>
            </a:extLst>
          </p:cNvPr>
          <p:cNvSpPr/>
          <p:nvPr userDrawn="1"/>
        </p:nvSpPr>
        <p:spPr>
          <a:xfrm flipV="1">
            <a:off x="1" y="530119"/>
            <a:ext cx="12192000" cy="374445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3808" dirty="0"/>
          </a:p>
        </p:txBody>
      </p:sp>
      <p:sp>
        <p:nvSpPr>
          <p:cNvPr id="10" name="Дата 9">
            <a:extLst>
              <a:ext uri="{FF2B5EF4-FFF2-40B4-BE49-F238E27FC236}">
                <a16:creationId xmlns="" xmlns:a16="http://schemas.microsoft.com/office/drawing/2014/main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C80280-EF81-42B9-AFBB-AB6718E5F510}" type="datetime1">
              <a:rPr lang="ru-RU" smtClean="0"/>
              <a:t>17.11.2022</a:t>
            </a:fld>
            <a:endParaRPr lang="en-US" dirty="0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="" xmlns:a16="http://schemas.microsoft.com/office/drawing/2014/main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2" name="Номер слайда 11">
            <a:extLst>
              <a:ext uri="{FF2B5EF4-FFF2-40B4-BE49-F238E27FC236}">
                <a16:creationId xmlns="" xmlns:a16="http://schemas.microsoft.com/office/drawing/2014/main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022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/>
            </a:extLst>
          </p:cNvPr>
          <p:cNvSpPr/>
          <p:nvPr userDrawn="1"/>
        </p:nvSpPr>
        <p:spPr>
          <a:xfrm flipV="1">
            <a:off x="0" y="529167"/>
            <a:ext cx="12192000" cy="374651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lIns="0" tIns="0" rIns="0" bIns="0"/>
          <a:lstStyle/>
          <a:p>
            <a:pPr defTabSz="1932384" fontAlgn="auto">
              <a:spcBef>
                <a:spcPts val="0"/>
              </a:spcBef>
              <a:spcAft>
                <a:spcPts val="0"/>
              </a:spcAft>
              <a:defRPr/>
            </a:pPr>
            <a:endParaRPr sz="3808">
              <a:latin typeface="+mn-lt"/>
              <a:cs typeface="+mn-cs"/>
            </a:endParaRPr>
          </a:p>
        </p:txBody>
      </p:sp>
      <p:sp>
        <p:nvSpPr>
          <p:cNvPr id="6" name="Holder 2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7763" y="46977"/>
            <a:ext cx="5789968" cy="358445"/>
          </a:xfrm>
          <a:prstGeom prst="rect">
            <a:avLst/>
          </a:prstGeom>
        </p:spPr>
        <p:txBody>
          <a:bodyPr/>
          <a:lstStyle>
            <a:lvl1pPr algn="r">
              <a:defRPr sz="2329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90EC1-9F4E-4DE3-BA5A-9167E7C299C8}" type="datetime1">
              <a:rPr lang="ru-RU" smtClean="0"/>
              <a:t>17.11.2022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AB03150-B44D-45E4-AA1E-C49A72E731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669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0A155-1B71-449D-BFD2-995C04143038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18799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B22845-2FBA-4A47-893C-E0790A1C74AE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4850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C9479-DC33-461B-8252-73634EE50817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4139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B954E-F4E7-4ED2-9B8B-E5102DDC7629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2632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EE720-8A15-4FFD-9DA6-89DA8FD26DAA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17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7EE9C-8CDF-482E-8EAB-9E7C77D83017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3666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72A7-E494-4149-9B09-A25BAA0F3971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30789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B7FFA-6B60-4D91-9D82-55A6ACCE3175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433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4DB8CD-D9E3-4690-8A83-D93448CAFEF6}" type="datetime1">
              <a:rPr lang="ru-RU" smtClean="0"/>
              <a:t>17.11.2022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A6F70-B317-4A4F-98B4-679CD3E73B8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78876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3" r:id="rId14"/>
    <p:sldLayoutId id="2147483664" r:id="rId15"/>
    <p:sldLayoutId id="2147483665" r:id="rId16"/>
    <p:sldLayoutId id="2147483666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Relationship Id="rId4" Type="http://schemas.openxmlformats.org/officeDocument/2006/relationships/hyperlink" Target="consultantplus://offline/ref=2176AA246E128BB7E67E3534910F2E28E920F0E00A59DAC496CE02F656C1BE70C5115C69D94BA6476A06CBAAA8Z3l4K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7.emf"/><Relationship Id="rId4" Type="http://schemas.openxmlformats.org/officeDocument/2006/relationships/package" Target="../embeddings/_________Microsoft_Word1.docx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7"/>
          <p:cNvSpPr/>
          <p:nvPr/>
        </p:nvSpPr>
        <p:spPr>
          <a:xfrm>
            <a:off x="0" y="-63388"/>
            <a:ext cx="12192000" cy="37719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Отдельные вопросы </a:t>
            </a:r>
            <a:r>
              <a:rPr lang="ru-RU" dirty="0"/>
              <a:t>представления </a:t>
            </a:r>
            <a:r>
              <a:rPr lang="ru-RU" dirty="0" smtClean="0"/>
              <a:t>бюджетной</a:t>
            </a:r>
          </a:p>
          <a:p>
            <a:r>
              <a:rPr lang="ru-RU" dirty="0" smtClean="0"/>
              <a:t>    (</a:t>
            </a:r>
            <a:r>
              <a:rPr lang="ru-RU" dirty="0"/>
              <a:t>бухгалтерской) отчетности за </a:t>
            </a:r>
            <a:r>
              <a:rPr lang="ru-RU" dirty="0" smtClean="0"/>
              <a:t>2022</a:t>
            </a:r>
            <a:r>
              <a:rPr lang="ru-RU" dirty="0"/>
              <a:t> год </a:t>
            </a:r>
            <a:endParaRPr lang="ru-RU" dirty="0" smtClean="0"/>
          </a:p>
          <a:p>
            <a:r>
              <a:rPr lang="ru-RU" dirty="0" smtClean="0"/>
              <a:t>    </a:t>
            </a:r>
            <a:endParaRPr lang="en-US" dirty="0"/>
          </a:p>
        </p:txBody>
      </p:sp>
      <p:pic>
        <p:nvPicPr>
          <p:cNvPr id="20" name="Рисунок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9947" y="114300"/>
            <a:ext cx="5906705" cy="6629400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" t="54217" r="794"/>
          <a:stretch/>
        </p:blipFill>
        <p:spPr>
          <a:xfrm>
            <a:off x="6179947" y="3708512"/>
            <a:ext cx="5906705" cy="303518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83832" y="6367790"/>
            <a:ext cx="37147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г. Москва, </a:t>
            </a:r>
            <a:r>
              <a:rPr lang="ru-RU" sz="1400" dirty="0" smtClean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ноябрь 2022 </a:t>
            </a:r>
            <a:r>
              <a:rPr lang="ru-RU" sz="1400" dirty="0">
                <a:solidFill>
                  <a:schemeClr val="bg1">
                    <a:lumMod val="65000"/>
                  </a:schemeClr>
                </a:solidFill>
                <a:latin typeface="Segoe UI Light" panose="020B0502040204020203" pitchFamily="34" charset="0"/>
                <a:ea typeface="Segoe UI Black" panose="020B0A02040204020203" pitchFamily="34" charset="0"/>
                <a:cs typeface="Segoe UI Light" panose="020B0502040204020203" pitchFamily="34" charset="0"/>
              </a:rPr>
              <a:t>год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Segoe UI Light" panose="020B0502040204020203" pitchFamily="34" charset="0"/>
              <a:ea typeface="Segoe UI Black" panose="020B0A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58800" y="760260"/>
            <a:ext cx="9499729" cy="25193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b">
            <a:noAutofit/>
          </a:bodyPr>
          <a:lstStyle>
            <a:lvl1pPr marL="0" marR="0" indent="0" algn="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534" b="1" i="0" u="none" strike="noStrike" cap="none" spc="0" baseline="0">
                <a:solidFill>
                  <a:schemeClr val="tx2"/>
                </a:solidFill>
                <a:uFillTx/>
                <a:latin typeface="Arial"/>
                <a:ea typeface="+mn-ea"/>
                <a:cs typeface="Arial"/>
                <a:sym typeface="Helvetica Neue Medium"/>
              </a:defRPr>
            </a:lvl1pPr>
            <a:lvl2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2pPr>
            <a:lvl3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3pPr>
            <a:lvl4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4pPr>
            <a:lvl5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5pPr>
            <a:lvl6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6pPr>
            <a:lvl7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7pPr>
            <a:lvl8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8pPr>
            <a:lvl9pPr marL="0" marR="0" indent="0" algn="ctr" defTabSz="8255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1200" b="0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Neue Medium"/>
              </a:defRPr>
            </a:lvl9pPr>
          </a:lstStyle>
          <a:p>
            <a:pPr algn="l" hangingPunct="1"/>
            <a:endParaRPr lang="ru-RU" sz="2800" dirty="0" smtClean="0">
              <a:solidFill>
                <a:schemeClr val="bg1"/>
              </a:solidFill>
              <a:latin typeface="Segoe UI Light" panose="020B0502040204020203" pitchFamily="34" charset="0"/>
              <a:ea typeface="Segoe UI Historic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2050" y="4795323"/>
            <a:ext cx="8243563" cy="861566"/>
          </a:xfrm>
          <a:prstGeom prst="rect">
            <a:avLst/>
          </a:prstGeom>
          <a:noFill/>
        </p:spPr>
        <p:txBody>
          <a:bodyPr wrap="square" lIns="91254" tIns="45617" rIns="91254" bIns="45617" rtlCol="0">
            <a:spAutoFit/>
          </a:bodyPr>
          <a:lstStyle/>
          <a:p>
            <a:pPr algn="l"/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Кривенец Анна Николаевна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Начальник управления бюджетного учета и </a:t>
            </a:r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отчетности</a:t>
            </a:r>
          </a:p>
          <a:p>
            <a:r>
              <a:rPr lang="ru-RU" sz="1600" dirty="0" smtClean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Федерального </a:t>
            </a:r>
            <a:r>
              <a:rPr lang="ru-RU" sz="1600" dirty="0">
                <a:solidFill>
                  <a:schemeClr val="accent1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казначейства</a:t>
            </a:r>
            <a:endParaRPr lang="ru-RU" sz="1600" b="0" kern="1200" dirty="0">
              <a:solidFill>
                <a:schemeClr val="accent1">
                  <a:lumMod val="50000"/>
                </a:schemeClr>
              </a:solidFill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228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0830" y="233248"/>
            <a:ext cx="5789968" cy="34881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Инвентаризация и сверка объектов </a:t>
            </a:r>
            <a:r>
              <a:rPr lang="ru-RU" dirty="0" smtClean="0"/>
              <a:t>недвижимого имущества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923419" y="2534048"/>
            <a:ext cx="6096000" cy="13665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проведение </a:t>
            </a:r>
            <a:r>
              <a:rPr lang="ru-RU" sz="1000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   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выверки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на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каждый объект недвижимого имущества, учитываемый в составе основных средств, с данными бюджетного учета и </a:t>
            </a:r>
            <a:r>
              <a:rPr lang="ru-RU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 данными реестра федерального </a:t>
            </a:r>
            <a:r>
              <a:rPr lang="ru-RU" dirty="0" smtClean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имущества </a:t>
            </a:r>
            <a:r>
              <a:rPr lang="ru-RU" sz="1000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 </a:t>
            </a:r>
            <a:r>
              <a:rPr lang="ru-RU" sz="1400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469" y="933494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проведение </a:t>
            </a:r>
            <a:r>
              <a:rPr lang="ru-RU" sz="1000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   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выверки имеющихся правоустанавливающих документов на каждый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объект недвижимого имущества, в т.ч.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земельные участки,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 данными бюджетного учета и </a:t>
            </a:r>
            <a:r>
              <a:rPr lang="ru-RU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 данными </a:t>
            </a:r>
            <a:r>
              <a:rPr lang="ru-RU" dirty="0" smtClean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ЕГРН</a:t>
            </a:r>
            <a:endParaRPr lang="ru-RU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09976" y="4300801"/>
            <a:ext cx="6096000" cy="20036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направление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запросов для получения соответствующей информации, в том числе </a:t>
            </a:r>
            <a:r>
              <a:rPr lang="ru-RU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выписки из ЕГРН на 01.01.2023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ru-RU" dirty="0" smtClean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подтверждающей кадастровую стоимость земельных участков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в сроки, обеспечивающие её получение </a:t>
            </a:r>
            <a:r>
              <a:rPr lang="ru-RU" dirty="0">
                <a:solidFill>
                  <a:srgbClr val="FF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до даты формирования отчетности субъектом </a:t>
            </a:r>
            <a:r>
              <a:rPr lang="ru-RU" dirty="0" smtClean="0">
                <a:solidFill>
                  <a:srgbClr val="FF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учета</a:t>
            </a:r>
            <a:endParaRPr lang="ru-RU" sz="1400" dirty="0">
              <a:solidFill>
                <a:srgbClr val="FF0000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10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6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371229" y="3836243"/>
            <a:ext cx="61975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необходимо синхронизировать данные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 данными, предоставляемыми в ГАС «Управление» в рамках мониторинга заключения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и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реализации заключенных концессионных соглашений в соответствии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постановлением Правительства Российской Федерации от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28.01.2021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№ 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74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250830" y="233248"/>
            <a:ext cx="5789968" cy="34881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67" b="1" i="0" kern="120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sz="2000" dirty="0" smtClean="0"/>
              <a:t>Инвентаризация </a:t>
            </a:r>
            <a:r>
              <a:rPr lang="ru-RU" sz="2000" dirty="0" smtClean="0"/>
              <a:t> и сверка объектов имущества в концессии (счета </a:t>
            </a:r>
            <a:r>
              <a:rPr lang="ru-RU" sz="2000" dirty="0" smtClean="0"/>
              <a:t>101, </a:t>
            </a:r>
            <a:r>
              <a:rPr lang="ru-RU" sz="2000" dirty="0" smtClean="0"/>
              <a:t>108)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09600" y="1193489"/>
            <a:ext cx="806026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проведение </a:t>
            </a:r>
            <a:r>
              <a:rPr lang="ru-RU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органом, уполномоченным на осуществление передачи </a:t>
            </a:r>
            <a:br>
              <a:rPr lang="ru-RU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в концессию имущества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, подлежащего учету  указанным органом на счете 1 101 90 000 «Основные средства – имущество в концессии», 1 108 90 000 «Имущество казны в концессии», </a:t>
            </a:r>
            <a:r>
              <a:rPr lang="ru-RU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выверки с </a:t>
            </a:r>
            <a:r>
              <a:rPr lang="ru-RU" dirty="0" smtClean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Росимуществом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на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предмет отсутствия указанных объектов (имущества в концессии) в составе казны Российской Федерации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на счетах 1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 108 50 000 «Нефинансовые активы, составляющие казну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». 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11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933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0" y="238754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>
                <a:sym typeface="Helvetica Neue"/>
              </a:rPr>
              <a:t>Инвентаризация </a:t>
            </a:r>
            <a:r>
              <a:rPr lang="ru-RU" dirty="0" smtClean="0">
                <a:sym typeface="Helvetica Neue"/>
              </a:rPr>
              <a:t>и сверка вложений </a:t>
            </a:r>
            <a:r>
              <a:rPr lang="ru-RU" dirty="0">
                <a:sym typeface="Helvetica Neue"/>
              </a:rPr>
              <a:t>в организации</a:t>
            </a:r>
          </a:p>
          <a:p>
            <a:r>
              <a:rPr lang="ru-RU" dirty="0">
                <a:sym typeface="Helvetica Neue"/>
              </a:rPr>
              <a:t>(счета 204, 215)</a:t>
            </a:r>
            <a:endParaRPr lang="ru-RU" dirty="0">
              <a:sym typeface="Helvetica Neue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43866" y="4564493"/>
            <a:ext cx="76438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в составе вложений на счетах 1 204 30 000 (1 215 30 000) не подлежат отражению акции (доли), уставные фонды (вложения в них) хозяйственных обществ, ГУП, по которым </a:t>
            </a:r>
            <a:r>
              <a:rPr lang="ru-RU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завершены ликвидационные мероприятия или осуществлена передача их в ведение иных государственных органов (организаций)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6405" y="1241695"/>
            <a:ext cx="7258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проведение сверки данных бюджетного учета с данными соответствующих </a:t>
            </a:r>
            <a:r>
              <a:rPr lang="ru-RU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реестров акционеров обществ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(выписки из реестров акционеров обществ), </a:t>
            </a:r>
            <a:r>
              <a:rPr lang="ru-RU" dirty="0" smtClean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ЕГРЮЛ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,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а также с данными </a:t>
            </a:r>
            <a:r>
              <a:rPr lang="ru-RU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Реестра федерального имущества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и иных источников.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38004" y="3066421"/>
            <a:ext cx="72586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вложения по счету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1 215 30 000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- 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подтверждение продолжения формирования вложений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12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79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0" y="238754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>
                <a:sym typeface="Helvetica Neue"/>
              </a:rPr>
              <a:t>Сверка показателей </a:t>
            </a:r>
            <a:r>
              <a:rPr lang="ru-RU" dirty="0">
                <a:sym typeface="Helvetica Neue"/>
              </a:rPr>
              <a:t>кредиторской и дебиторской задолженности</a:t>
            </a:r>
          </a:p>
          <a:p>
            <a:r>
              <a:rPr lang="ru-RU" dirty="0">
                <a:sym typeface="Helvetica Neue"/>
              </a:rPr>
              <a:t>(счета 205, 206, 209, 302, 303)</a:t>
            </a:r>
            <a:endParaRPr lang="ru-RU" dirty="0">
              <a:sym typeface="Helvetica Neue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66404" y="1241695"/>
            <a:ext cx="86302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формирование </a:t>
            </a:r>
            <a:r>
              <a:rPr lang="ru-RU" b="1" dirty="0">
                <a:solidFill>
                  <a:srgbClr val="C0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актов сверок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взаиморасчетов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964633" y="3615439"/>
            <a:ext cx="91097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сверка на 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предмет отсутствия в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ЕГРЮЛ 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записи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 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прекращении деятельности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контрагента</a:t>
            </a:r>
            <a:endParaRPr lang="ru-RU" dirty="0"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96067" y="4460031"/>
            <a:ext cx="91355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списание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 балансового учета </a:t>
            </a:r>
            <a:r>
              <a:rPr lang="ru-RU" b="1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задолженности по принятым обязательствам, не подтвержденным (невостребованным) контрагентом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 на соответствующий забалансовый счет для дальнейшего наблюдения и принятия соответствующего решения по правовым основаниям, либо </a:t>
            </a:r>
            <a:r>
              <a:rPr lang="ru-RU" b="1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корректировка задолженности по результатам проведенной инвентаризации расчетов по принятым обязательствам в связи с выявленными ошибками при ее начислении</a:t>
            </a:r>
            <a:endParaRPr lang="ru-RU" b="1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29820" y="1730884"/>
            <a:ext cx="8672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сверка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данных бюджетного учета по показателям </a:t>
            </a:r>
            <a:r>
              <a:rPr lang="ru-RU" b="1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просроченной кредиторской задолженности по платежам в бюджет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 по налогам, страховым взносам </a:t>
            </a:r>
            <a:r>
              <a:rPr lang="ru-RU" b="1" dirty="0" smtClean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 ФНС</a:t>
            </a:r>
            <a:endParaRPr lang="ru-RU" b="1" dirty="0">
              <a:solidFill>
                <a:srgbClr val="C0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12333" y="2461017"/>
            <a:ext cx="8822266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сверка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данных бюджетного учета по показателям кредиторской задолженности по судебным решениям и исполнительным листам с данными сервисов Федеральной службы судебных приставов, ГАС «Правосудие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»</a:t>
            </a:r>
            <a:endParaRPr lang="ru-RU" sz="1400" dirty="0">
              <a:effectLst/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907" y="957899"/>
            <a:ext cx="8617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Рекомендации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13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89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0" y="238754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>
                <a:sym typeface="Helvetica Neue"/>
              </a:rPr>
              <a:t>Сверка показателей </a:t>
            </a:r>
            <a:r>
              <a:rPr lang="ru-RU" dirty="0">
                <a:sym typeface="Helvetica Neue"/>
              </a:rPr>
              <a:t>кредиторской и дебиторской задолженности</a:t>
            </a:r>
          </a:p>
          <a:p>
            <a:r>
              <a:rPr lang="ru-RU" dirty="0">
                <a:sym typeface="Helvetica Neue"/>
              </a:rPr>
              <a:t>(счета 205, 206, 209, 302, 303)</a:t>
            </a:r>
            <a:endParaRPr lang="ru-RU" dirty="0">
              <a:sym typeface="Helvetica Neue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29820" y="1730884"/>
            <a:ext cx="86729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сверка данных бюджетного учета по показателям </a:t>
            </a:r>
            <a:r>
              <a:rPr lang="ru-RU" b="1" dirty="0" smtClean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з</a:t>
            </a:r>
            <a:r>
              <a:rPr lang="ru-RU" b="1" dirty="0" smtClean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адолженности </a:t>
            </a:r>
            <a:r>
              <a:rPr lang="ru-RU" b="1" dirty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по договорам, </a:t>
            </a:r>
            <a:r>
              <a:rPr lang="ru-RU" b="1" dirty="0" smtClean="0">
                <a:solidFill>
                  <a:srgbClr val="C00000"/>
                </a:solidFill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контрактам с ЕИС</a:t>
            </a:r>
            <a:endParaRPr lang="ru-RU" b="1" dirty="0">
              <a:solidFill>
                <a:srgbClr val="C00000"/>
              </a:solidFill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12333" y="2461017"/>
            <a:ext cx="8822266" cy="72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сверка данных бюджетного учета по показателям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задолженности </a:t>
            </a:r>
            <a:r>
              <a:rPr lang="ru-RU" dirty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по </a:t>
            </a: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соглашениям с Реестром соглашений (ГИИС ЭБ)</a:t>
            </a:r>
            <a:endParaRPr lang="ru-RU" dirty="0"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2907" y="957899"/>
            <a:ext cx="8617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Рекомендации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31041" y="3274249"/>
            <a:ext cx="8822266" cy="3835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5000"/>
              </a:lnSpc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ea typeface="Times New Roman" panose="02020603050405020304" pitchFamily="18" charset="0"/>
                <a:cs typeface="Segoe UI Light" panose="020B0502040204020203" pitchFamily="34" charset="0"/>
              </a:rPr>
              <a:t>и т.д.</a:t>
            </a:r>
            <a:endParaRPr lang="ru-RU" dirty="0">
              <a:latin typeface="Segoe UI Light" panose="020B0502040204020203" pitchFamily="34" charset="0"/>
              <a:ea typeface="Times New Roman" panose="02020603050405020304" pitchFamily="18" charset="0"/>
              <a:cs typeface="Segoe UI Light" panose="020B0502040204020203" pitchFamily="34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14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55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7601" y="381001"/>
            <a:ext cx="5789084" cy="368300"/>
          </a:xfrm>
        </p:spPr>
        <p:txBody>
          <a:bodyPr vert="horz" lIns="0" tIns="0" rIns="0" bIns="0" rtlCol="0" anchor="ctr">
            <a:noAutofit/>
          </a:bodyPr>
          <a:lstStyle/>
          <a:p>
            <a:r>
              <a:rPr lang="ru-RU" sz="2000" dirty="0"/>
              <a:t>Выверка показателей ДЗ и КЗ</a:t>
            </a:r>
            <a:endParaRPr lang="ru-RU" sz="2000" dirty="0"/>
          </a:p>
        </p:txBody>
      </p:sp>
      <p:sp>
        <p:nvSpPr>
          <p:cNvPr id="33797" name="TextBox 3"/>
          <p:cNvSpPr txBox="1">
            <a:spLocks noChangeArrowheads="1"/>
          </p:cNvSpPr>
          <p:nvPr/>
        </p:nvSpPr>
        <p:spPr bwMode="auto">
          <a:xfrm>
            <a:off x="406400" y="2514601"/>
            <a:ext cx="11480800" cy="2965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Учетная политика – график </a:t>
            </a: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документооборота;</a:t>
            </a:r>
            <a:endParaRPr lang="ru-RU" sz="2667" dirty="0">
              <a:solidFill>
                <a:srgbClr val="11437F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 части расчетов </a:t>
            </a: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 заработной плате, резервам под отпуска и пр. </a:t>
            </a: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– </a:t>
            </a: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кадровые документы;</a:t>
            </a:r>
            <a:endParaRPr lang="ru-RU" sz="2667" dirty="0">
              <a:solidFill>
                <a:srgbClr val="11437F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 части показателей расчетов с подотчетными лицами – приказы о командировании, сроки прибытия и представления </a:t>
            </a: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отчета;</a:t>
            </a:r>
            <a:endParaRPr lang="ru-RU" sz="2667" dirty="0">
              <a:solidFill>
                <a:srgbClr val="11437F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 части расчетов с контрагентами – </a:t>
            </a: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ответственные подразделения </a:t>
            </a: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(контрактная служба, договорной отдел и т.п.), </a:t>
            </a: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акты </a:t>
            </a:r>
            <a:r>
              <a:rPr lang="ru-RU" sz="2667" dirty="0">
                <a:solidFill>
                  <a:srgbClr val="11437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сверки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08000" y="1193800"/>
            <a:ext cx="1127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C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Обоснованность сумм, числящихся на счетах бухгалтерского </a:t>
            </a:r>
            <a:r>
              <a:rPr lang="ru-RU" sz="2400" b="1" dirty="0" smtClean="0">
                <a:solidFill>
                  <a:srgbClr val="CC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учета, </a:t>
            </a:r>
            <a:r>
              <a:rPr lang="ru-RU" sz="2400" b="1" dirty="0">
                <a:solidFill>
                  <a:srgbClr val="CC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подтверждается первичными учетными документами. </a:t>
            </a:r>
            <a:endParaRPr lang="ru-RU" sz="2400" b="1" dirty="0">
              <a:solidFill>
                <a:srgbClr val="CC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2" y="2514600"/>
            <a:ext cx="5080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2" y="3022600"/>
            <a:ext cx="5080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2" y="3758445"/>
            <a:ext cx="5080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12" y="4546600"/>
            <a:ext cx="508000" cy="50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B03150-B44D-45E4-AA1E-C49A72E731FD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96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55491"/>
            <a:ext cx="11563204" cy="677109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>
                <a:sym typeface="Helvetica Neue"/>
              </a:rPr>
              <a:t>Отражение показателей в составе</a:t>
            </a:r>
          </a:p>
          <a:p>
            <a:r>
              <a:rPr lang="ru-RU" dirty="0">
                <a:sym typeface="Helvetica Neue"/>
              </a:rPr>
              <a:t> просроченной </a:t>
            </a:r>
            <a:r>
              <a:rPr lang="ru-RU" dirty="0">
                <a:sym typeface="Helvetica Neue"/>
              </a:rPr>
              <a:t>кредиторской задолженности </a:t>
            </a:r>
            <a:endParaRPr lang="ru-RU" dirty="0">
              <a:sym typeface="Helvetica Neue"/>
            </a:endParaRPr>
          </a:p>
          <a:p>
            <a:endParaRPr lang="ru-RU" dirty="0">
              <a:sym typeface="Helvetica Neue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260078"/>
              </p:ext>
            </p:extLst>
          </p:nvPr>
        </p:nvGraphicFramePr>
        <p:xfrm>
          <a:off x="869606" y="1006469"/>
          <a:ext cx="10351090" cy="5976764"/>
        </p:xfrm>
        <a:graphic>
          <a:graphicData uri="http://schemas.openxmlformats.org/drawingml/2006/table">
            <a:tbl>
              <a:tblPr firstRow="1" firstCol="1" bandRow="1">
                <a:tableStyleId>{2D5ABB26-0587-4C30-8999-92F81FD0307C}</a:tableStyleId>
              </a:tblPr>
              <a:tblGrid>
                <a:gridCol w="10351090"/>
              </a:tblGrid>
              <a:tr h="3642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Системные вопросы</a:t>
                      </a:r>
                      <a:endParaRPr lang="ru-RU" sz="18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4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189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Отнесение </a:t>
                      </a:r>
                      <a:r>
                        <a:rPr lang="ru-RU" sz="1800" kern="120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кредиторской задолженности в состав </a:t>
                      </a:r>
                      <a:r>
                        <a:rPr lang="ru-RU" sz="18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просроченной исходя из определения просроченной задолженности: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задолженность, которая </a:t>
                      </a:r>
                      <a:r>
                        <a:rPr lang="ru-RU" sz="18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 исполнена в срок, предусмотренный правовым основанием ее возникновения </a:t>
                      </a:r>
                      <a:r>
                        <a:rPr lang="ru-RU" sz="18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(Инструкция 191н, 33н)</a:t>
                      </a: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dirty="0" smtClean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36150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Отнесение </a:t>
                      </a:r>
                      <a:r>
                        <a:rPr lang="ru-RU" sz="1800" kern="1200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задолженности перед подотчетными лицами в состав просроченной </a:t>
                      </a:r>
                      <a:r>
                        <a:rPr lang="ru-RU" sz="1800" kern="120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задолженности исходя из разъяснений:</a:t>
                      </a:r>
                      <a:endParaRPr lang="ru-RU" sz="18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отражается в составе просроченной задолженности </a:t>
                      </a:r>
                      <a:r>
                        <a:rPr lang="ru-RU" sz="18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 случае нарушения </a:t>
                      </a:r>
                      <a:r>
                        <a:rPr lang="ru-RU" sz="18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субъектом учета </a:t>
                      </a:r>
                      <a:r>
                        <a:rPr lang="ru-RU" sz="18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сроков перечисления </a:t>
                      </a:r>
                      <a:r>
                        <a:rPr lang="ru-RU" sz="18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(выдачи) </a:t>
                      </a:r>
                      <a:r>
                        <a:rPr lang="ru-RU" sz="18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средств подотчетному лицу в соответствии с порядком, установленным субъектом учета</a:t>
                      </a:r>
                      <a:r>
                        <a:rPr lang="ru-RU" sz="18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(письма МФ РФ и ФК об особенностях составления годовой отчетности)</a:t>
                      </a:r>
                      <a:endParaRPr lang="ru-RU" sz="18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609600">
                <a:tc>
                  <a:txBody>
                    <a:bodyPr/>
                    <a:lstStyle/>
                    <a:p>
                      <a:endParaRPr lang="ru-RU" sz="18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endParaRPr lang="ru-RU" sz="1800" b="0" kern="1200" dirty="0">
                        <a:solidFill>
                          <a:schemeClr val="tx1"/>
                        </a:solidFill>
                        <a:effectLst/>
                        <a:latin typeface="Segoe UI Light" panose="020B0502040204020203" pitchFamily="34" charset="0"/>
                        <a:ea typeface="Calibri" panose="020F0502020204030204" pitchFamily="34" charset="0"/>
                        <a:cs typeface="Segoe UI Light" panose="020B0502040204020203" pitchFamily="34" charset="0"/>
                      </a:endParaRPr>
                    </a:p>
                  </a:txBody>
                  <a:tcPr marL="68580" marR="68580" marT="0" marB="0" anchor="ctr"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" name="Рисунок 11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16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16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1633" y="327271"/>
            <a:ext cx="7323667" cy="348813"/>
          </a:xfrm>
        </p:spPr>
        <p:txBody>
          <a:bodyPr vert="horz" lIns="0" tIns="0" rIns="0" bIns="0" rtlCol="0" anchor="ctr">
            <a:noAutofit/>
          </a:bodyPr>
          <a:lstStyle/>
          <a:p>
            <a:r>
              <a:rPr lang="ru-RU" sz="2000" dirty="0" smtClean="0"/>
              <a:t>«Инвентаризация» </a:t>
            </a:r>
            <a:r>
              <a:rPr lang="ru-RU" sz="2000" dirty="0"/>
              <a:t>субъектов отчетности </a:t>
            </a:r>
            <a:br>
              <a:rPr lang="ru-RU" sz="2000" dirty="0"/>
            </a:br>
            <a:r>
              <a:rPr lang="ru-RU" sz="2000" dirty="0"/>
              <a:t>(подведомственная сеть)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0706" y="1884600"/>
            <a:ext cx="32427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Реорганизация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(ликвидация) учреждений, получателей бюджетных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средств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, в т.ч.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незавершенная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13439" y="4690474"/>
            <a:ext cx="49598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Требуется завершение мероприятий по передаче показателей актуальным балансодержателям или корректировке показателей в установленном порядке (исправление ошибок, и т.п.)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6" name="Рисунок 15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853821" y="1675652"/>
            <a:ext cx="370022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Не переданные вложения в нефинансовые активы, осуществляемые ГУП, АУБУ в рамках полномочий получателей бюджетных средств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46828" y="1656560"/>
            <a:ext cx="346079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Не переданные показатели организациями, финансовое обеспечение деятельности которых  ранее осуществлялось за счет разных бюджетов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2" name="Группа 11"/>
          <p:cNvGrpSpPr/>
          <p:nvPr/>
        </p:nvGrpSpPr>
        <p:grpSpPr>
          <a:xfrm>
            <a:off x="1649743" y="3296954"/>
            <a:ext cx="8108382" cy="730680"/>
            <a:chOff x="1631041" y="2711302"/>
            <a:chExt cx="8108382" cy="730680"/>
          </a:xfrm>
        </p:grpSpPr>
        <p:cxnSp>
          <p:nvCxnSpPr>
            <p:cNvPr id="6" name="Прямая соединительная линия 5"/>
            <p:cNvCxnSpPr/>
            <p:nvPr/>
          </p:nvCxnSpPr>
          <p:spPr>
            <a:xfrm>
              <a:off x="1631041" y="3434316"/>
              <a:ext cx="810838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flipV="1">
              <a:off x="1631041" y="2711302"/>
              <a:ext cx="0" cy="7123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flipV="1">
              <a:off x="9728790" y="2729600"/>
              <a:ext cx="0" cy="7123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единительная линия 18"/>
            <p:cNvCxnSpPr/>
            <p:nvPr/>
          </p:nvCxnSpPr>
          <p:spPr>
            <a:xfrm flipV="1">
              <a:off x="5874683" y="2718967"/>
              <a:ext cx="0" cy="7123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Прямая со стрелкой 13"/>
          <p:cNvCxnSpPr/>
          <p:nvPr/>
        </p:nvCxnSpPr>
        <p:spPr>
          <a:xfrm>
            <a:off x="5893385" y="4017001"/>
            <a:ext cx="0" cy="5231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17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4898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51284" y="3981749"/>
            <a:ext cx="76850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Делает тот, кто реорганизуется, в составе реорганизационной отчетности и далее эта включает в годовой отчет ГРБС, РБС или ФО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>
                <a:sym typeface="Helvetica Neue"/>
              </a:rPr>
              <a:t>Формирование Сведений об изменении валюты баланса </a:t>
            </a:r>
          </a:p>
          <a:p>
            <a:r>
              <a:rPr lang="ru-RU" dirty="0">
                <a:sym typeface="Helvetica Neue"/>
              </a:rPr>
              <a:t>при реорганизации  субъектов отчетности</a:t>
            </a:r>
            <a:endParaRPr lang="ru-RU" dirty="0">
              <a:sym typeface="Helvetica Neue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52623" y="1722474"/>
            <a:ext cx="3583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Баланс 2020 год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016090" y="1733537"/>
            <a:ext cx="3583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Баланс 2021 год</a:t>
            </a:r>
            <a:endParaRPr lang="ru-RU" dirty="0"/>
          </a:p>
        </p:txBody>
      </p:sp>
      <p:sp>
        <p:nvSpPr>
          <p:cNvPr id="10" name="Равно 9"/>
          <p:cNvSpPr/>
          <p:nvPr/>
        </p:nvSpPr>
        <p:spPr>
          <a:xfrm>
            <a:off x="3009014" y="1825870"/>
            <a:ext cx="842271" cy="18466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993204" y="1742273"/>
            <a:ext cx="43995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Сведения об изменении валюты баланса</a:t>
            </a:r>
            <a:endParaRPr lang="ru-RU" dirty="0"/>
          </a:p>
        </p:txBody>
      </p:sp>
      <p:sp>
        <p:nvSpPr>
          <p:cNvPr id="12" name="Плюс 11"/>
          <p:cNvSpPr/>
          <p:nvPr/>
        </p:nvSpPr>
        <p:spPr>
          <a:xfrm>
            <a:off x="6427381" y="1804604"/>
            <a:ext cx="329609" cy="265936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8250865" y="2530549"/>
            <a:ext cx="10633" cy="1451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18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595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>
                <a:sym typeface="Helvetica Neue"/>
              </a:rPr>
              <a:t>Выверка показателей по изменению валюты баланса </a:t>
            </a:r>
          </a:p>
          <a:p>
            <a:r>
              <a:rPr lang="ru-RU" dirty="0">
                <a:sym typeface="Helvetica Neue"/>
              </a:rPr>
              <a:t>при реорганизации  субъектов отчетности</a:t>
            </a:r>
            <a:endParaRPr lang="ru-RU" dirty="0">
              <a:sym typeface="Helvetica Neue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88829" y="1316628"/>
            <a:ext cx="1005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Выверка до представления отчетности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показателей раздела 2 Сведений 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об изменении валюты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баланса (ф 0503173, 0503773, 0503373) в части реорганизации (передачи учреждений) в рамках одного бюджета (межведомственной) и между бюджетами: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07334" y="3476877"/>
            <a:ext cx="33386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 рамках </a:t>
            </a:r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одного бюджета </a:t>
            </a:r>
            <a:endParaRPr lang="ru-RU" sz="14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endParaRPr lang="ru-RU" sz="14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endParaRPr lang="ru-RU" sz="14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endParaRPr lang="ru-RU" sz="14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 </a:t>
            </a:r>
            <a:r>
              <a:rPr lang="ru-RU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рамках передачи </a:t>
            </a:r>
            <a:endParaRPr lang="ru-RU" sz="14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учреждения </a:t>
            </a:r>
            <a:r>
              <a:rPr lang="ru-RU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между </a:t>
            </a:r>
            <a:endParaRPr lang="ru-RU" sz="1400" dirty="0" smtClean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бюджетами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  <a:hlinkClick r:id="rId4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956202"/>
              </p:ext>
            </p:extLst>
          </p:nvPr>
        </p:nvGraphicFramePr>
        <p:xfrm>
          <a:off x="2711302" y="2516718"/>
          <a:ext cx="9346453" cy="36137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83982"/>
                <a:gridCol w="1105786"/>
                <a:gridCol w="988828"/>
                <a:gridCol w="1531088"/>
                <a:gridCol w="3636769"/>
              </a:tblGrid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счета бюджетного учета </a:t>
                      </a:r>
                      <a:endParaRPr lang="ru-RU" sz="12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Сумма изменений, руб.</a:t>
                      </a:r>
                      <a:endParaRPr lang="ru-RU" sz="12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Реквизиты контрагента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Причина изменений </a:t>
                      </a:r>
                      <a:b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(код // пояснения) </a:t>
                      </a:r>
                      <a:endParaRPr lang="ru-RU" sz="12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главы</a:t>
                      </a:r>
                      <a:b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</a:br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 БК</a:t>
                      </a:r>
                      <a:endParaRPr lang="ru-RU" sz="12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элемента бюджета // </a:t>
                      </a:r>
                      <a:r>
                        <a:rPr lang="ru-RU" sz="12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 </a:t>
                      </a:r>
                      <a:r>
                        <a:rPr lang="ru-RU" sz="12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ОКТМО</a:t>
                      </a:r>
                      <a:endParaRPr lang="ru-RU" sz="12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2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3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4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5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Счета актива баланса, итого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 том числе: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1 204 33 000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+100</a:t>
                      </a:r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056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01.4 Получение ФГБУ «НИИР» из</a:t>
                      </a:r>
                      <a:r>
                        <a:rPr lang="ru-RU" sz="1300" u="none" strike="noStrike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ведения ФМБА в Минздрав  </a:t>
                      </a:r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России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1 204 33 000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-100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388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01.4 Передача ФГБУ «НИИР» в</a:t>
                      </a:r>
                      <a:r>
                        <a:rPr lang="ru-RU" sz="1300" u="none" strike="noStrike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Минздрав России  от ФМБА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ru-RU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Segoe UI Light" panose="020B0502040204020203" pitchFamily="34" charset="0"/>
                          <a:ea typeface="+mn-ea"/>
                          <a:cs typeface="Segoe UI Light" panose="020B0502040204020203" pitchFamily="34" charset="0"/>
                        </a:rPr>
                        <a:t>     1 204 33 000</a:t>
                      </a:r>
                      <a:endParaRPr lang="ru-RU" sz="1300" u="none" strike="noStrike" kern="1200" dirty="0">
                        <a:solidFill>
                          <a:schemeClr val="dk1"/>
                        </a:solidFill>
                        <a:effectLst/>
                        <a:latin typeface="Segoe UI Light" panose="020B0502040204020203" pitchFamily="34" charset="0"/>
                        <a:ea typeface="+mn-ea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+100</a:t>
                      </a:r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802</a:t>
                      </a:r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45000000</a:t>
                      </a:r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01.1 Получение из бюджета города Москвы в </a:t>
                      </a:r>
                      <a:r>
                        <a:rPr lang="ru-RU" sz="1300" u="none" strike="noStrike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ru-RU" sz="1300" u="none" strike="noStrike" baseline="0" dirty="0" err="1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</a:t>
                      </a:r>
                      <a:r>
                        <a:rPr lang="ru-RU" sz="1300" u="none" strike="noStrike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Минздрав России ФГБУ «</a:t>
                      </a:r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ШКОЛА АКВАРЕЛИ»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90500">
                <a:tc>
                  <a:txBody>
                    <a:bodyPr/>
                    <a:lstStyle/>
                    <a:p>
                      <a:r>
                        <a:rPr lang="ru-RU" sz="130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Segoe UI Light" panose="020B0502040204020203" pitchFamily="34" charset="0"/>
                          <a:ea typeface="+mn-ea"/>
                          <a:cs typeface="Segoe UI Light" panose="020B0502040204020203" pitchFamily="34" charset="0"/>
                        </a:rPr>
                        <a:t>1 204 33 000</a:t>
                      </a:r>
                      <a:endParaRPr lang="ru-RU" sz="1300" u="none" strike="noStrike" kern="1200" dirty="0">
                        <a:solidFill>
                          <a:schemeClr val="dk1"/>
                        </a:solidFill>
                        <a:effectLst/>
                        <a:latin typeface="Segoe UI Light" panose="020B0502040204020203" pitchFamily="34" charset="0"/>
                        <a:ea typeface="+mn-ea"/>
                        <a:cs typeface="Segoe UI Light" panose="020B0502040204020203" pitchFamily="34" charset="0"/>
                      </a:endParaRPr>
                    </a:p>
                  </a:txBody>
                  <a:tcPr marL="228600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-100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056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01000000</a:t>
                      </a:r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01.1</a:t>
                      </a:r>
                      <a:r>
                        <a:rPr lang="ru-RU" sz="1300" u="none" strike="noStrike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Передача из бюджета города Москвы в </a:t>
                      </a:r>
                      <a:r>
                        <a:rPr lang="ru-RU" sz="1300" u="none" strike="noStrike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ru-RU" sz="1300" u="none" strike="noStrike" baseline="0" dirty="0" err="1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</a:t>
                      </a:r>
                      <a:r>
                        <a:rPr lang="ru-RU" sz="1300" u="none" strike="noStrike" baseline="0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Минздрав России ФГБУ «</a:t>
                      </a:r>
                      <a:r>
                        <a:rPr lang="ru-RU" sz="1300" u="none" strike="noStrike" dirty="0" smtClean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ШКОЛА АКВАРЕЛИ»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270"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Счета пассива баланса, итого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300" u="none" strike="noStrike" dirty="0">
                          <a:effectLst/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 </a:t>
                      </a:r>
                      <a:endParaRPr lang="ru-RU" sz="1300" b="0" i="0" u="none" strike="noStrike" dirty="0">
                        <a:effectLst/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 marL="9525" marR="9525" marT="9525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752751" y="3856983"/>
            <a:ext cx="7305003" cy="78944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6" name="Соединительная линия уступом 5"/>
          <p:cNvCxnSpPr/>
          <p:nvPr/>
        </p:nvCxnSpPr>
        <p:spPr>
          <a:xfrm>
            <a:off x="2365744" y="3856983"/>
            <a:ext cx="1711842" cy="409338"/>
          </a:xfrm>
          <a:prstGeom prst="bentConnector3">
            <a:avLst>
              <a:gd name="adj1" fmla="val 9627"/>
            </a:avLst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Номер слайда 7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19</a:t>
            </a:fld>
            <a:endParaRPr lang="ru-RU" dirty="0">
              <a:solidFill>
                <a:srgbClr val="44546A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4752752" y="4859080"/>
            <a:ext cx="7211899" cy="946298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2" name="Соединительная линия уступом 21"/>
          <p:cNvCxnSpPr/>
          <p:nvPr/>
        </p:nvCxnSpPr>
        <p:spPr>
          <a:xfrm>
            <a:off x="2365744" y="5003026"/>
            <a:ext cx="1711842" cy="409338"/>
          </a:xfrm>
          <a:prstGeom prst="bentConnector3">
            <a:avLst>
              <a:gd name="adj1" fmla="val 7143"/>
            </a:avLst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619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 </a:t>
            </a:r>
            <a:r>
              <a:rPr lang="ru-RU" dirty="0" smtClean="0"/>
              <a:t>годовой отчетности за 2022 год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859099"/>
              </p:ext>
            </p:extLst>
          </p:nvPr>
        </p:nvGraphicFramePr>
        <p:xfrm>
          <a:off x="342999" y="1016886"/>
          <a:ext cx="11446934" cy="52730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888066"/>
                <a:gridCol w="2099733"/>
                <a:gridCol w="1421416"/>
                <a:gridCol w="1743739"/>
                <a:gridCol w="1474579"/>
                <a:gridCol w="1630128"/>
                <a:gridCol w="1189273"/>
              </a:tblGrid>
              <a:tr h="33344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Формы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ГРБС</a:t>
                      </a:r>
                      <a:r>
                        <a:rPr lang="ru-RU" sz="1600" baseline="0" dirty="0" smtClean="0"/>
                        <a:t> ФБ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АУБУ</a:t>
                      </a:r>
                      <a:r>
                        <a:rPr lang="ru-RU" sz="1600" baseline="0" dirty="0" smtClean="0"/>
                        <a:t> ФБ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ФО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ФО АУБУ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ГВБФ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ГВБФ АУБУ</a:t>
                      </a:r>
                      <a:endParaRPr lang="ru-RU" sz="1600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885674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Основной</a:t>
                      </a:r>
                      <a:r>
                        <a:rPr lang="ru-RU" sz="1500" baseline="0" dirty="0" smtClean="0"/>
                        <a:t> комплект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Инструкция 191н, </a:t>
                      </a:r>
                    </a:p>
                    <a:p>
                      <a:r>
                        <a:rPr lang="ru-RU" sz="1500" dirty="0" smtClean="0"/>
                        <a:t>в т.ч. 0503169, 0503190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Инструкция 33н, в</a:t>
                      </a:r>
                      <a:r>
                        <a:rPr lang="ru-RU" sz="1500" baseline="0" dirty="0" smtClean="0"/>
                        <a:t> т.ч. 0503769, 0503790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Инструкция 191н, в т.ч. 0503369, 0503190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Инструкция 33н, в</a:t>
                      </a:r>
                      <a:r>
                        <a:rPr lang="ru-RU" sz="1500" baseline="0" dirty="0" smtClean="0"/>
                        <a:t> т.ч. 0503769, 0503790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Инструкция 191н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Инструкция 33н</a:t>
                      </a:r>
                      <a:endParaRPr lang="ru-RU" sz="1500" dirty="0"/>
                    </a:p>
                  </a:txBody>
                  <a:tcPr/>
                </a:tc>
              </a:tr>
              <a:tr h="1082060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Дополнительные </a:t>
                      </a:r>
                      <a:r>
                        <a:rPr lang="ru-RU" sz="1500" dirty="0" smtClean="0"/>
                        <a:t>формы </a:t>
                      </a:r>
                      <a:r>
                        <a:rPr lang="ru-RU" sz="1500" dirty="0" smtClean="0"/>
                        <a:t>/информация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0503128-ФАИП</a:t>
                      </a:r>
                      <a:endParaRPr lang="ru-RU" sz="1500" dirty="0" smtClean="0"/>
                    </a:p>
                    <a:p>
                      <a:r>
                        <a:rPr lang="ru-RU" sz="1500" baseline="0" dirty="0" smtClean="0"/>
                        <a:t>Резервные фонды</a:t>
                      </a:r>
                    </a:p>
                    <a:p>
                      <a:r>
                        <a:rPr lang="ru-RU" sz="1500" dirty="0" smtClean="0"/>
                        <a:t>Доп источники загранучреждений Союзное</a:t>
                      </a:r>
                      <a:r>
                        <a:rPr lang="ru-RU" sz="1500" baseline="0" dirty="0" smtClean="0"/>
                        <a:t> государство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baseline="0" dirty="0" smtClean="0"/>
                        <a:t>Расшифровки к Справке ф.0503110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Раскрытие</a:t>
                      </a:r>
                      <a:r>
                        <a:rPr lang="ru-RU" sz="1500" baseline="0" dirty="0" smtClean="0"/>
                        <a:t> в ПЗ сумм от 10 млрд по счетам 140110199, 140110189</a:t>
                      </a:r>
                    </a:p>
                    <a:p>
                      <a:r>
                        <a:rPr lang="ru-RU" sz="1500" baseline="0" dirty="0" smtClean="0"/>
                        <a:t>Расшифровка остатков по счету 30275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/>
                </a:tc>
              </a:tr>
              <a:tr h="750895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Представление </a:t>
                      </a:r>
                      <a:r>
                        <a:rPr lang="ru-RU" sz="1500" dirty="0" smtClean="0"/>
                        <a:t>в более ранний </a:t>
                      </a:r>
                      <a:r>
                        <a:rPr lang="ru-RU" sz="1500" dirty="0" smtClean="0"/>
                        <a:t>срок по НП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0503128-НП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0503738-НП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0503117-НП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0503128-НП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0503738-НП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0503117-НП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0503128-НП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/>
                </a:tc>
              </a:tr>
              <a:tr h="1063237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Представление в более ранний срок  по</a:t>
                      </a:r>
                      <a:r>
                        <a:rPr lang="ru-RU" sz="1500" baseline="0" dirty="0" smtClean="0"/>
                        <a:t> консолидируемым расчетам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Справки 0503125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Справки 0503125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Справки 0503125</a:t>
                      </a:r>
                    </a:p>
                    <a:p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2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99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>
                <a:sym typeface="Helvetica Neue"/>
              </a:rPr>
              <a:t>Инвентаризация подведомственной сети</a:t>
            </a:r>
            <a:endParaRPr lang="ru-RU" dirty="0">
              <a:sym typeface="Helvetica Neue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1556162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Организации,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реорганизованные в течение отчетного периода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:  </a:t>
            </a:r>
            <a:endParaRPr lang="ru-RU" dirty="0">
              <a:latin typeface="Segoe UI Light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" name="Стрелка вниз 1"/>
          <p:cNvSpPr/>
          <p:nvPr/>
        </p:nvSpPr>
        <p:spPr>
          <a:xfrm>
            <a:off x="4065788" y="2055200"/>
            <a:ext cx="289610" cy="69404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27611" y="3060111"/>
            <a:ext cx="672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Передача показателей в полном объеме правопреемникам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065789" y="3606863"/>
            <a:ext cx="289610" cy="7343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59697" y="4500668"/>
            <a:ext cx="672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Правопреемник – формирование годовой отчетности с учетом показателей реорганизованной организации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421186" y="2284336"/>
            <a:ext cx="3675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Составление  реорганизационной отчетности, включая ф. 0503173 (0503773)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17828314">
            <a:off x="7568863" y="1721997"/>
            <a:ext cx="318606" cy="14887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низ 10"/>
          <p:cNvSpPr/>
          <p:nvPr/>
        </p:nvSpPr>
        <p:spPr>
          <a:xfrm rot="14383687">
            <a:off x="7633615" y="3742495"/>
            <a:ext cx="318606" cy="148873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8454640" y="3789377"/>
            <a:ext cx="3675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Составление ф. 0503173 (0503773)</a:t>
            </a:r>
            <a:endParaRPr lang="ru-RU" dirty="0"/>
          </a:p>
        </p:txBody>
      </p:sp>
      <p:sp>
        <p:nvSpPr>
          <p:cNvPr id="6" name="Равно 5"/>
          <p:cNvSpPr/>
          <p:nvPr/>
        </p:nvSpPr>
        <p:spPr>
          <a:xfrm>
            <a:off x="9494874" y="3244777"/>
            <a:ext cx="1073888" cy="362086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 rot="5400000">
            <a:off x="6150773" y="-126973"/>
            <a:ext cx="347451" cy="10593776"/>
          </a:xfrm>
          <a:prstGeom prst="rightBrace">
            <a:avLst>
              <a:gd name="adj1" fmla="val 8333"/>
              <a:gd name="adj2" fmla="val 50201"/>
            </a:avLst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711286" y="5388058"/>
            <a:ext cx="7581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реорганизация с «передачей всех остатков и оборотов правопреемнику»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929820" y="6131870"/>
            <a:ext cx="367880" cy="23391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Минус 16"/>
          <p:cNvSpPr/>
          <p:nvPr/>
        </p:nvSpPr>
        <p:spPr>
          <a:xfrm>
            <a:off x="6551816" y="6119416"/>
            <a:ext cx="563526" cy="24637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1297700" y="5810788"/>
            <a:ext cx="4713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Существует юр лицо – правопреемник, которое будет отчитываться за показатели в годовой отчетности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7250935" y="5842417"/>
            <a:ext cx="47137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Риски возникновения вопросов к показателям правопреемника при принятии отчетности / контролир органы</a:t>
            </a:r>
            <a:endParaRPr lang="ru-RU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20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642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>
                <a:sym typeface="Helvetica Neue"/>
              </a:rPr>
              <a:t>Проблема</a:t>
            </a:r>
            <a:endParaRPr lang="ru-RU" dirty="0">
              <a:sym typeface="Helvetica Neue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54393" y="1416570"/>
            <a:ext cx="815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Организации,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реорганизованные в течение отчетного периода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:  </a:t>
            </a:r>
            <a:endParaRPr lang="ru-RU" dirty="0">
              <a:latin typeface="Segoe UI Light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" name="Стрелка вниз 1"/>
          <p:cNvSpPr/>
          <p:nvPr/>
        </p:nvSpPr>
        <p:spPr>
          <a:xfrm rot="1511801">
            <a:off x="4176856" y="1790021"/>
            <a:ext cx="289610" cy="93421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22906" y="2763890"/>
            <a:ext cx="46289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 представляют реорганизационную отчетность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482715" y="2798349"/>
            <a:ext cx="3675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Представляют, но не успевают подписать до прекращения полномочий 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 rot="19586211">
            <a:off x="7313690" y="1760985"/>
            <a:ext cx="318606" cy="93171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4484823" y="4501540"/>
            <a:ext cx="3675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Необходимость с</a:t>
            </a:r>
            <a:r>
              <a:rPr lang="ru-RU" dirty="0" smtClean="0"/>
              <a:t>оставления и подписания Сведений </a:t>
            </a:r>
            <a:r>
              <a:rPr lang="ru-RU" dirty="0" smtClean="0"/>
              <a:t>ф. 0503173 (0503773</a:t>
            </a:r>
            <a:r>
              <a:rPr lang="ru-RU" dirty="0" smtClean="0"/>
              <a:t>)!?!</a:t>
            </a:r>
            <a:endParaRPr lang="ru-RU" dirty="0"/>
          </a:p>
        </p:txBody>
      </p:sp>
      <p:sp>
        <p:nvSpPr>
          <p:cNvPr id="7" name="Правая фигурная скобка 6"/>
          <p:cNvSpPr/>
          <p:nvPr/>
        </p:nvSpPr>
        <p:spPr>
          <a:xfrm rot="5400000">
            <a:off x="6093373" y="-348238"/>
            <a:ext cx="347451" cy="8688388"/>
          </a:xfrm>
          <a:prstGeom prst="rightBrace">
            <a:avLst>
              <a:gd name="adj1" fmla="val 8333"/>
              <a:gd name="adj2" fmla="val 50201"/>
            </a:avLst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244009" y="5571460"/>
            <a:ext cx="99140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Не представлена реорганизационная отчетность (внутриведомственная и межведомственная реорганизация) учреждениями Миннауки РФ, ФМБА, Минсельхоза РФ, Фитосанитарного надзора, Минэнерго РФ, </a:t>
            </a:r>
            <a:r>
              <a:rPr lang="ru-RU" dirty="0" err="1" smtClean="0"/>
              <a:t>Росприроднадзора</a:t>
            </a:r>
            <a:r>
              <a:rPr lang="ru-RU" dirty="0" smtClean="0"/>
              <a:t>, </a:t>
            </a:r>
            <a:r>
              <a:rPr lang="ru-RU" dirty="0" err="1" smtClean="0"/>
              <a:t>Росводрусурсов</a:t>
            </a:r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21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673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>
                <a:sym typeface="Helvetica Neue"/>
              </a:rPr>
              <a:t>Инвентаризация подведомственной сети</a:t>
            </a:r>
            <a:endParaRPr lang="ru-RU" dirty="0">
              <a:sym typeface="Helvetica Neue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0" y="1556162"/>
            <a:ext cx="8888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Организации,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ликвидированные в течение отчетного периода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:  </a:t>
            </a:r>
            <a:endParaRPr lang="ru-RU" dirty="0">
              <a:latin typeface="Segoe UI Light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" name="Стрелка вниз 1"/>
          <p:cNvSpPr/>
          <p:nvPr/>
        </p:nvSpPr>
        <p:spPr>
          <a:xfrm>
            <a:off x="4005943" y="2272937"/>
            <a:ext cx="409303" cy="4354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27611" y="2815444"/>
            <a:ext cx="67230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Представление отчетности на дату ликвидации в объёме годовой отчетности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005942" y="3647729"/>
            <a:ext cx="409303" cy="4354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29820" y="4159710"/>
            <a:ext cx="672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ГРБС - Включение отчетности в состав сводной годовой отчетности </a:t>
            </a:r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 rot="5400000">
            <a:off x="7763692" y="2842396"/>
            <a:ext cx="409303" cy="4354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8489648" y="2202493"/>
            <a:ext cx="347500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i="1" dirty="0" smtClean="0"/>
              <a:t>Остатки в балансе на конец года равны нулю </a:t>
            </a:r>
            <a:endParaRPr lang="en-US" i="1" dirty="0" smtClean="0"/>
          </a:p>
          <a:p>
            <a:pPr algn="just"/>
            <a:r>
              <a:rPr lang="ru-RU" i="1" dirty="0" smtClean="0"/>
              <a:t>Показатели по исполнению бюджета равны данным ФК/ФО</a:t>
            </a:r>
            <a:r>
              <a:rPr lang="en-US" i="1" dirty="0" smtClean="0"/>
              <a:t> </a:t>
            </a:r>
            <a:endParaRPr lang="ru-RU" i="1" dirty="0" smtClean="0"/>
          </a:p>
          <a:p>
            <a:pPr algn="just"/>
            <a:r>
              <a:rPr lang="ru-RU" i="1" dirty="0" smtClean="0"/>
              <a:t>Показатели Справок ф. 0503125 выверены с контрагентами  </a:t>
            </a:r>
            <a:endParaRPr lang="ru-RU" i="1" dirty="0"/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6108243" y="-412316"/>
            <a:ext cx="347451" cy="10593776"/>
          </a:xfrm>
          <a:prstGeom prst="rightBrace">
            <a:avLst>
              <a:gd name="adj1" fmla="val 8333"/>
              <a:gd name="adj2" fmla="val 50201"/>
            </a:avLst>
          </a:prstGeom>
          <a:ln w="28575"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2761309" y="5132168"/>
            <a:ext cx="75810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Реорганизация </a:t>
            </a:r>
            <a:r>
              <a:rPr lang="ru-RU" dirty="0" smtClean="0">
                <a:solidFill>
                  <a:srgbClr val="C00000"/>
                </a:solidFill>
              </a:rPr>
              <a:t>с «обнулением остатков на конец года (на дату реорганизации»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9" name="Плюс 18"/>
          <p:cNvSpPr/>
          <p:nvPr/>
        </p:nvSpPr>
        <p:spPr>
          <a:xfrm>
            <a:off x="929820" y="6131870"/>
            <a:ext cx="367880" cy="233917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0" name="Минус 19"/>
          <p:cNvSpPr/>
          <p:nvPr/>
        </p:nvSpPr>
        <p:spPr>
          <a:xfrm>
            <a:off x="6270052" y="6116300"/>
            <a:ext cx="563526" cy="246371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6932428" y="5531705"/>
            <a:ext cx="5032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 возникновении вопросов к показателям правопреемника при принятии отчетности / контролир.органы некому будет на них отвечать  /  править отчетность при выявлении ошибок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1567899" y="5916897"/>
            <a:ext cx="47137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Более простой порядок, отсутствует необходимость в передаче показателей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22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43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 smtClean="0">
                <a:sym typeface="Helvetica Neue"/>
              </a:rPr>
              <a:t>Проблема</a:t>
            </a:r>
            <a:endParaRPr lang="ru-RU" dirty="0">
              <a:sym typeface="Helvetica Neue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0267" y="1545774"/>
            <a:ext cx="8888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Организации,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находящие в процессе ликвидации, в том числе «длительной»:  </a:t>
            </a:r>
            <a:endParaRPr lang="ru-RU" b="1" dirty="0">
              <a:latin typeface="Segoe UI Light" panose="020B0502040204020203" pitchFamily="34" charset="0"/>
              <a:ea typeface="Calibri" panose="020F0502020204030204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5" name="Рисунок 1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" name="Стрелка вниз 1"/>
          <p:cNvSpPr/>
          <p:nvPr/>
        </p:nvSpPr>
        <p:spPr>
          <a:xfrm>
            <a:off x="4005943" y="2272937"/>
            <a:ext cx="409303" cy="4354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49085" y="2964890"/>
            <a:ext cx="672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Представление годовой отчетности ликвидационной комиссией</a:t>
            </a:r>
            <a:endParaRPr lang="ru-RU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4005943" y="3511784"/>
            <a:ext cx="409303" cy="43542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944784" y="3985459"/>
            <a:ext cx="6723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ГРБС - Включение отчетности в состав сводной годовой отчетности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0875433" y="2922796"/>
            <a:ext cx="7704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!!!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>
            <a:off x="7293056" y="2404513"/>
            <a:ext cx="2036029" cy="476288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26868" y="2767723"/>
            <a:ext cx="144296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При «</a:t>
            </a:r>
            <a:r>
              <a:rPr lang="ru-RU" sz="1400" i="1" dirty="0" smtClean="0">
                <a:solidFill>
                  <a:srgbClr val="FF0000"/>
                </a:solidFill>
              </a:rPr>
              <a:t>самороспуске</a:t>
            </a:r>
            <a:r>
              <a:rPr lang="ru-RU" sz="1400" i="1" dirty="0" smtClean="0"/>
              <a:t>» комиссии</a:t>
            </a:r>
            <a:endParaRPr lang="ru-RU" sz="1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9107715" y="2906223"/>
            <a:ext cx="14429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i="1" dirty="0" smtClean="0"/>
              <a:t>Возобновление работы</a:t>
            </a:r>
            <a:endParaRPr lang="ru-RU" sz="1400" i="1" dirty="0"/>
          </a:p>
        </p:txBody>
      </p:sp>
      <p:sp>
        <p:nvSpPr>
          <p:cNvPr id="9" name="Выгнутая вправо стрелка 8"/>
          <p:cNvSpPr/>
          <p:nvPr/>
        </p:nvSpPr>
        <p:spPr>
          <a:xfrm rot="5400000">
            <a:off x="8002815" y="2932092"/>
            <a:ext cx="491066" cy="191058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97325" y="4897472"/>
            <a:ext cx="43380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Учреждения МЧС России </a:t>
            </a:r>
          </a:p>
          <a:p>
            <a:r>
              <a:rPr lang="ru-RU" sz="2400" dirty="0" smtClean="0"/>
              <a:t>и </a:t>
            </a:r>
            <a:r>
              <a:rPr lang="ru-RU" sz="2400" dirty="0" smtClean="0"/>
              <a:t>т.д.</a:t>
            </a:r>
            <a:endParaRPr lang="ru-RU" sz="2400" dirty="0"/>
          </a:p>
          <a:p>
            <a:endParaRPr lang="ru-RU" sz="2400" dirty="0" smtClean="0"/>
          </a:p>
          <a:p>
            <a:endParaRPr lang="ru-RU" sz="2400" dirty="0"/>
          </a:p>
        </p:txBody>
      </p:sp>
      <p:sp>
        <p:nvSpPr>
          <p:cNvPr id="17" name="Стрелка вправо 16"/>
          <p:cNvSpPr/>
          <p:nvPr/>
        </p:nvSpPr>
        <p:spPr>
          <a:xfrm>
            <a:off x="5907547" y="5306250"/>
            <a:ext cx="1063256" cy="3827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7342942" y="4528140"/>
            <a:ext cx="372139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/>
              <a:t>Сложности со сдачей консолидированной отчётности ГРБС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/>
              <a:t>Вопросы со стороны контролирующих органов</a:t>
            </a:r>
            <a:endParaRPr lang="ru-RU" sz="24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23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1470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08347" y="1383083"/>
            <a:ext cx="110774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Письмо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Минфина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России и Федерального казначейства от 03.09.2012 № 02-03-09/3502 / 42-7.4-05/5.3-515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порядке передачи бюджетных и автономных учреждений в собственность другого публично-правового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образования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01763" y="3348968"/>
            <a:ext cx="26553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Перечисление остатка субсидии МБТ в субъект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35661" y="5783191"/>
            <a:ext cx="2836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Передача расчетов по ОЦИ (счет 1 204 33 000)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9609" y="3190389"/>
            <a:ext cx="34309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Перекодировка расходов по предоставленным в течение года субсидиям учреждению  на МБТ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Выгнутая вправо стрелка 13"/>
          <p:cNvSpPr/>
          <p:nvPr/>
        </p:nvSpPr>
        <p:spPr>
          <a:xfrm rot="16200000">
            <a:off x="5202097" y="-349920"/>
            <a:ext cx="914400" cy="5997342"/>
          </a:xfrm>
          <a:prstGeom prst="curvedLeftArrow">
            <a:avLst>
              <a:gd name="adj1" fmla="val 25000"/>
              <a:gd name="adj2" fmla="val 50000"/>
              <a:gd name="adj3" fmla="val 24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 rot="16200000">
            <a:off x="6530685" y="1019429"/>
            <a:ext cx="737002" cy="3418705"/>
          </a:xfrm>
          <a:prstGeom prst="curvedLeftArrow">
            <a:avLst>
              <a:gd name="adj1" fmla="val 25000"/>
              <a:gd name="adj2" fmla="val 51752"/>
              <a:gd name="adj3" fmla="val 24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48368" y="3348969"/>
            <a:ext cx="2372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Отражение расчетов в Справках ф. 0503125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7" name="Плюс 16"/>
          <p:cNvSpPr/>
          <p:nvPr/>
        </p:nvSpPr>
        <p:spPr>
          <a:xfrm>
            <a:off x="3880022" y="3595957"/>
            <a:ext cx="222421" cy="222422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8" name="Стрелка вправо с вырезом 17"/>
          <p:cNvSpPr/>
          <p:nvPr/>
        </p:nvSpPr>
        <p:spPr>
          <a:xfrm>
            <a:off x="7217739" y="3559894"/>
            <a:ext cx="428368" cy="2306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62981" y="5783191"/>
            <a:ext cx="2372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Отражение в Сведениях ф. 0503</a:t>
            </a:r>
            <a:r>
              <a:rPr lang="en-US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1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73, 0503373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0" name="Стрелка вправо с вырезом 19"/>
          <p:cNvSpPr/>
          <p:nvPr/>
        </p:nvSpPr>
        <p:spPr>
          <a:xfrm>
            <a:off x="5528311" y="5960248"/>
            <a:ext cx="428368" cy="2306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2" name="Заголовок 2"/>
          <p:cNvSpPr txBox="1">
            <a:spLocks/>
          </p:cNvSpPr>
          <p:nvPr/>
        </p:nvSpPr>
        <p:spPr>
          <a:xfrm>
            <a:off x="5645246" y="124673"/>
            <a:ext cx="6382559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Отражение расчетов при передаче учреждений между бюджетами</a:t>
            </a:r>
          </a:p>
        </p:txBody>
      </p:sp>
      <p:sp>
        <p:nvSpPr>
          <p:cNvPr id="2" name="Знак запрета 1"/>
          <p:cNvSpPr/>
          <p:nvPr/>
        </p:nvSpPr>
        <p:spPr>
          <a:xfrm>
            <a:off x="1544207" y="3202119"/>
            <a:ext cx="1116419" cy="925033"/>
          </a:xfrm>
          <a:prstGeom prst="noSmoking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24</a:t>
            </a:fld>
            <a:endParaRPr lang="ru-RU" dirty="0">
              <a:solidFill>
                <a:srgbClr val="44546A"/>
              </a:solidFill>
            </a:endParaRPr>
          </a:p>
        </p:txBody>
      </p:sp>
      <p:sp>
        <p:nvSpPr>
          <p:cNvPr id="25" name="Знак запрета 24"/>
          <p:cNvSpPr/>
          <p:nvPr/>
        </p:nvSpPr>
        <p:spPr>
          <a:xfrm>
            <a:off x="5189833" y="3223480"/>
            <a:ext cx="1116419" cy="925033"/>
          </a:xfrm>
          <a:prstGeom prst="noSmoking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85979" y="4791266"/>
            <a:ext cx="4541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Требуется уточнение подходов 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002324" y="4391529"/>
            <a:ext cx="375017" cy="30702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7070648" y="4678452"/>
            <a:ext cx="1032227" cy="304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7081280" y="4982655"/>
            <a:ext cx="1021595" cy="2009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227379" y="4260423"/>
            <a:ext cx="3260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Переход учреждения без передачи показателей на л/с</a:t>
            </a:r>
            <a:endParaRPr lang="ru-RU" dirty="0"/>
          </a:p>
        </p:txBody>
      </p:sp>
      <p:sp>
        <p:nvSpPr>
          <p:cNvPr id="29" name="TextBox 28"/>
          <p:cNvSpPr txBox="1"/>
          <p:nvPr/>
        </p:nvSpPr>
        <p:spPr>
          <a:xfrm>
            <a:off x="8227378" y="4894885"/>
            <a:ext cx="41382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Допустимые расхождения по расчетам ГРБС – Учреждение в части расчётов с бюджетом «показателей» до передачи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7341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82197" y="3126929"/>
            <a:ext cx="26553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Перечисление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средств на казначейский счет по учету доходов 3100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0626" y="4702032"/>
            <a:ext cx="2836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Отражение в отчетности прошлого года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9609" y="3190389"/>
            <a:ext cx="3430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Определение суммы доходов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Выгнутая вправо стрелка 13"/>
          <p:cNvSpPr/>
          <p:nvPr/>
        </p:nvSpPr>
        <p:spPr>
          <a:xfrm rot="16200000">
            <a:off x="3605371" y="1246806"/>
            <a:ext cx="914400" cy="2803890"/>
          </a:xfrm>
          <a:prstGeom prst="curvedLeftArrow">
            <a:avLst>
              <a:gd name="adj1" fmla="val 25000"/>
              <a:gd name="adj2" fmla="val 50000"/>
              <a:gd name="adj3" fmla="val 24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 rot="16200000">
            <a:off x="7193076" y="1161222"/>
            <a:ext cx="914401" cy="2963291"/>
          </a:xfrm>
          <a:prstGeom prst="curvedLeftArrow">
            <a:avLst>
              <a:gd name="adj1" fmla="val 25000"/>
              <a:gd name="adj2" fmla="val 51752"/>
              <a:gd name="adj3" fmla="val 240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50276" y="3126892"/>
            <a:ext cx="29078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Расчет и распределение средств между бюджетами на соответствующие КС, ЛС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8" name="Стрелка вправо с вырезом 17"/>
          <p:cNvSpPr/>
          <p:nvPr/>
        </p:nvSpPr>
        <p:spPr>
          <a:xfrm>
            <a:off x="7126894" y="3348969"/>
            <a:ext cx="428368" cy="2306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126894" y="4610231"/>
            <a:ext cx="3282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Первичные документы, отчетность по лицевым счетам, по казначейским счетам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0" name="Стрелка вправо с вырезом 19"/>
          <p:cNvSpPr/>
          <p:nvPr/>
        </p:nvSpPr>
        <p:spPr>
          <a:xfrm>
            <a:off x="1940967" y="4910401"/>
            <a:ext cx="428368" cy="2306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2" name="Заголовок 2"/>
          <p:cNvSpPr txBox="1">
            <a:spLocks/>
          </p:cNvSpPr>
          <p:nvPr/>
        </p:nvSpPr>
        <p:spPr>
          <a:xfrm>
            <a:off x="5645246" y="227186"/>
            <a:ext cx="6382559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Отражение </a:t>
            </a:r>
            <a:r>
              <a:rPr lang="ru-RU" dirty="0" smtClean="0"/>
              <a:t>субъектами РФ доходов от управления средствами ЕКС за</a:t>
            </a:r>
          </a:p>
          <a:p>
            <a:r>
              <a:rPr lang="ru-RU" dirty="0" smtClean="0"/>
              <a:t> 4 квартал 2022 года </a:t>
            </a:r>
            <a:endParaRPr lang="ru-RU" dirty="0"/>
          </a:p>
        </p:txBody>
      </p:sp>
      <p:sp>
        <p:nvSpPr>
          <p:cNvPr id="24" name="Стрелка вправо с вырезом 23"/>
          <p:cNvSpPr/>
          <p:nvPr/>
        </p:nvSpPr>
        <p:spPr>
          <a:xfrm>
            <a:off x="3785547" y="3260094"/>
            <a:ext cx="428368" cy="2306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Правая фигурная скобка 1"/>
          <p:cNvSpPr/>
          <p:nvPr/>
        </p:nvSpPr>
        <p:spPr>
          <a:xfrm rot="16200000">
            <a:off x="5321068" y="-2421933"/>
            <a:ext cx="255182" cy="9037678"/>
          </a:xfrm>
          <a:prstGeom prst="rightBrace">
            <a:avLst>
              <a:gd name="adj1" fmla="val 8333"/>
              <a:gd name="adj2" fmla="val 49647"/>
            </a:avLst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39701" y="1233377"/>
            <a:ext cx="86830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Операции 2023 года, отражаются на казначейских счетах и лицевых счетах операциями 2023 года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6445" y="4371792"/>
            <a:ext cx="15422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Абз.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2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пункта 5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Правил, утв. Пост Пр-ва РФ 1020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Не равно 4"/>
          <p:cNvSpPr/>
          <p:nvPr/>
        </p:nvSpPr>
        <p:spPr>
          <a:xfrm>
            <a:off x="5812599" y="4833008"/>
            <a:ext cx="765544" cy="385445"/>
          </a:xfrm>
          <a:prstGeom prst="mathNot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Умножение 5"/>
          <p:cNvSpPr/>
          <p:nvPr/>
        </p:nvSpPr>
        <p:spPr>
          <a:xfrm>
            <a:off x="174712" y="5026317"/>
            <a:ext cx="1712367" cy="2038018"/>
          </a:xfrm>
          <a:prstGeom prst="mathMultiply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25</a:t>
            </a:fld>
            <a:endParaRPr lang="ru-RU" dirty="0">
              <a:solidFill>
                <a:srgbClr val="44546A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813026" y="6013381"/>
            <a:ext cx="28365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Отражение в отчетности за текущий год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26894" y="5806251"/>
            <a:ext cx="32823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Первичные документы, отчетность по лицевым счетам, по казначейским счетам 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8" name="Стрелка вправо с вырезом 27"/>
          <p:cNvSpPr/>
          <p:nvPr/>
        </p:nvSpPr>
        <p:spPr>
          <a:xfrm>
            <a:off x="2093367" y="6221750"/>
            <a:ext cx="428368" cy="23066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02528" y="5596313"/>
            <a:ext cx="154225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Абз.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2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пункта 5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Правил, утв. Пост Пр-ва РФ 1020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3" name="Равно 12"/>
          <p:cNvSpPr/>
          <p:nvPr/>
        </p:nvSpPr>
        <p:spPr>
          <a:xfrm>
            <a:off x="5841865" y="6080185"/>
            <a:ext cx="733646" cy="328057"/>
          </a:xfrm>
          <a:prstGeom prst="mathEqua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034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72511" y="1421427"/>
            <a:ext cx="88763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285750" indent="-285750" algn="just">
              <a:buFont typeface="Wingdings" panose="05000000000000000000" pitchFamily="2" charset="2"/>
              <a:buChar char="ü"/>
              <a:defRPr>
                <a:latin typeface="Segoe UI Light" panose="020B0502040204020203" pitchFamily="34" charset="0"/>
                <a:cs typeface="Segoe UI Light" panose="020B0502040204020203" pitchFamily="34" charset="0"/>
              </a:defRPr>
            </a:lvl1pPr>
          </a:lstStyle>
          <a:p>
            <a:pPr algn="l"/>
            <a:r>
              <a:rPr lang="ru-RU" dirty="0" smtClean="0"/>
              <a:t>Предоставление </a:t>
            </a:r>
            <a:r>
              <a:rPr lang="ru-RU" dirty="0"/>
              <a:t>права постоянного (бессрочного) пользования земельными участками, право государственной собственности на которые </a:t>
            </a:r>
            <a:r>
              <a:rPr lang="ru-RU" b="1" dirty="0"/>
              <a:t>не разграничено</a:t>
            </a:r>
            <a:r>
              <a:rPr lang="ru-RU" dirty="0"/>
              <a:t>, </a:t>
            </a:r>
            <a:r>
              <a:rPr lang="ru-RU" b="1" dirty="0"/>
              <a:t>отражаются</a:t>
            </a:r>
            <a:r>
              <a:rPr lang="ru-RU" dirty="0"/>
              <a:t> </a:t>
            </a:r>
            <a:r>
              <a:rPr lang="ru-RU" dirty="0" smtClean="0"/>
              <a:t>в Справках (ф.0503125) уполномоченными </a:t>
            </a:r>
            <a:r>
              <a:rPr lang="ru-RU" dirty="0"/>
              <a:t>на предоставление </a:t>
            </a:r>
            <a:r>
              <a:rPr lang="ru-RU" dirty="0" smtClean="0"/>
              <a:t>права </a:t>
            </a:r>
            <a:r>
              <a:rPr lang="ru-RU" dirty="0"/>
              <a:t>постоянного (бессрочного) пользования такими земельными участками </a:t>
            </a:r>
            <a:r>
              <a:rPr lang="ru-RU" dirty="0" smtClean="0"/>
              <a:t>органами (Дт </a:t>
            </a:r>
            <a:r>
              <a:rPr lang="ru-RU" dirty="0"/>
              <a:t>1 401 10 </a:t>
            </a:r>
            <a:r>
              <a:rPr lang="ru-RU" dirty="0" smtClean="0"/>
              <a:t>2хх </a:t>
            </a:r>
            <a:r>
              <a:rPr lang="ru-RU" dirty="0"/>
              <a:t>Кт 1 103 13 000)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589772" y="3445047"/>
            <a:ext cx="8841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Предоставление права постоянного (бессрочного) пользования земельными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участками, находящимися в собственности одного публично-правового образования,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получателю бюджетных средств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иного публично-правового образования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отражается в Справках</a:t>
            </a:r>
          </a:p>
        </p:txBody>
      </p:sp>
      <p:pic>
        <p:nvPicPr>
          <p:cNvPr id="8" name="Рисунок 7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9" name="Заголовок 2"/>
          <p:cNvSpPr txBox="1">
            <a:spLocks/>
          </p:cNvSpPr>
          <p:nvPr/>
        </p:nvSpPr>
        <p:spPr>
          <a:xfrm>
            <a:off x="58182" y="199946"/>
            <a:ext cx="11906470" cy="49859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267" b="1" i="0" kern="1200">
                <a:solidFill>
                  <a:schemeClr val="tx2"/>
                </a:solidFill>
                <a:latin typeface="Arial"/>
                <a:ea typeface="+mn-ea"/>
                <a:cs typeface="Arial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hangingPunct="0"/>
            <a:r>
              <a:rPr lang="ru-RU" sz="2000" dirty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Системные вопросы</a:t>
            </a:r>
          </a:p>
          <a:p>
            <a:pPr hangingPunct="0"/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отражения в Справках (ф. 0503125) показателей по </a:t>
            </a:r>
          </a:p>
          <a:p>
            <a:pPr hangingPunct="0"/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приему </a:t>
            </a:r>
            <a:r>
              <a:rPr lang="ru-RU" sz="2000" dirty="0" smtClean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  <a:sym typeface="Helvetica Neue"/>
              </a:rPr>
              <a:t>– передаче имущества</a:t>
            </a:r>
            <a:endParaRPr lang="ru-RU" sz="2000" dirty="0">
              <a:solidFill>
                <a:schemeClr val="tx1"/>
              </a:solidFill>
              <a:latin typeface="Cambria" panose="02040503050406030204" pitchFamily="18" charset="0"/>
              <a:ea typeface="Cambria" panose="02040503050406030204" pitchFamily="18" charset="0"/>
              <a:cs typeface="Segoe UI Light" panose="020B0502040204020203" pitchFamily="34" charset="0"/>
              <a:sym typeface="Helvetica Neue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665563" y="5191668"/>
            <a:ext cx="87832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Расчеты по приему – передаче имущества между получателям средств бюджета (вид деятельности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1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) и бюджетными и автономными учреждений (виды деятельности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4, </a:t>
            </a:r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2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)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не включаются в Справки ф. 0503125 (Инструкция 191н)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26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52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53" y="191219"/>
            <a:ext cx="1402441" cy="548985"/>
          </a:xfrm>
          <a:prstGeom prst="rect">
            <a:avLst/>
          </a:prstGeom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5305647" y="-28924"/>
            <a:ext cx="6663142" cy="110799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Особенности применения классификации источников финансирования дефицитов </a:t>
            </a:r>
            <a:r>
              <a:rPr lang="ru-RU" dirty="0"/>
              <a:t>бюджетов в 2023 году</a:t>
            </a:r>
            <a:endParaRPr lang="ru-RU" dirty="0"/>
          </a:p>
          <a:p>
            <a:r>
              <a:rPr lang="ru-RU" dirty="0"/>
              <a:t>  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27</a:t>
            </a:fld>
            <a:endParaRPr lang="ru-RU" dirty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510139" y="855791"/>
            <a:ext cx="11049802" cy="1354217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/>
            <a:r>
              <a:rPr lang="ru-RU" sz="2000" dirty="0" smtClean="0">
                <a:solidFill>
                  <a:schemeClr val="tx1"/>
                </a:solidFill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rPr>
              <a:t>Статья 236.1 Бюджетного кодекса Российской Федерации</a:t>
            </a:r>
          </a:p>
          <a:p>
            <a:pPr algn="ctr"/>
            <a:endParaRPr lang="ru-RU" sz="1600" b="0" dirty="0">
              <a:solidFill>
                <a:schemeClr val="tx1"/>
              </a:solidFill>
              <a:latin typeface="Segoe UI Light" panose="020B0502040204020203" pitchFamily="34" charset="0"/>
              <a:ea typeface="Cambria" panose="02040503050406030204" pitchFamily="18" charset="0"/>
              <a:cs typeface="Segoe UI Light" panose="020B0502040204020203" pitchFamily="34" charset="0"/>
            </a:endParaRPr>
          </a:p>
          <a:p>
            <a:pPr algn="ctr"/>
            <a:r>
              <a:rPr lang="ru-RU" sz="1600" b="0" dirty="0">
                <a:solidFill>
                  <a:schemeClr val="tx1"/>
                </a:solidFill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rPr>
              <a:t>Финансовый орган субъекта Российской </a:t>
            </a:r>
            <a:r>
              <a:rPr lang="ru-RU" sz="1600" b="0" dirty="0" smtClean="0">
                <a:solidFill>
                  <a:schemeClr val="tx1"/>
                </a:solidFill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rPr>
              <a:t>Федерации (муниципального образования) </a:t>
            </a:r>
            <a:r>
              <a:rPr lang="ru-RU" sz="1600" b="0" dirty="0">
                <a:solidFill>
                  <a:schemeClr val="tx1"/>
                </a:solidFill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rPr>
              <a:t>осуществляет привлечение на единый счет бюджета субъекта Российской Федерации </a:t>
            </a:r>
            <a:r>
              <a:rPr lang="ru-RU" sz="1600" b="0" dirty="0" smtClean="0">
                <a:solidFill>
                  <a:schemeClr val="tx1"/>
                </a:solidFill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rPr>
              <a:t>(местного бюджета) и </a:t>
            </a:r>
            <a:r>
              <a:rPr lang="ru-RU" sz="1600" b="0" dirty="0">
                <a:solidFill>
                  <a:schemeClr val="tx1"/>
                </a:solidFill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rPr>
              <a:t>возврат привлеченных </a:t>
            </a:r>
            <a:r>
              <a:rPr lang="ru-RU" sz="1600" b="0" dirty="0" smtClean="0">
                <a:solidFill>
                  <a:schemeClr val="tx1"/>
                </a:solidFill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rPr>
              <a:t>средств</a:t>
            </a:r>
            <a:endParaRPr lang="ru-RU" sz="1600" b="0" dirty="0">
              <a:solidFill>
                <a:schemeClr val="tx1"/>
              </a:solidFill>
              <a:latin typeface="Segoe UI Light" panose="020B0502040204020203" pitchFamily="34" charset="0"/>
              <a:ea typeface="Cambria" panose="02040503050406030204" pitchFamily="18" charset="0"/>
              <a:cs typeface="Segoe UI Light" panose="020B0502040204020203" pitchFamily="34" charset="0"/>
            </a:endParaRPr>
          </a:p>
          <a:p>
            <a:pPr algn="ctr"/>
            <a:endParaRPr lang="ru-RU" sz="2000" dirty="0">
              <a:solidFill>
                <a:schemeClr val="tx1"/>
              </a:solidFill>
              <a:latin typeface="Segoe UI Light" panose="020B0502040204020203" pitchFamily="34" charset="0"/>
              <a:ea typeface="Cambria" panose="02040503050406030204" pitchFamily="18" charset="0"/>
              <a:cs typeface="Segoe UI Light" panose="020B0502040204020203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7069" y="2464067"/>
            <a:ext cx="11630927" cy="3817145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 smtClean="0">
              <a:solidFill>
                <a:prstClr val="black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u="sng" dirty="0" smtClean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Источники </a:t>
            </a:r>
            <a:r>
              <a:rPr lang="ru-RU" u="sng" dirty="0" smtClean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привлечения средств</a:t>
            </a:r>
            <a:r>
              <a:rPr lang="ru-RU" dirty="0" smtClean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endParaRPr lang="ru-RU" dirty="0" smtClean="0">
              <a:solidFill>
                <a:prstClr val="black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средства, поступающие во временное распоряжение получателей средств бюджетов субъектов Российской Федерации (местных бюджетов</a:t>
            </a:r>
            <a:r>
              <a:rPr lang="ru-RU" dirty="0" smtClean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);</a:t>
            </a:r>
            <a:endParaRPr lang="ru-RU" dirty="0">
              <a:solidFill>
                <a:prstClr val="black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средства бюджетных, автономных учреждений субъектов Российской Федерации (местных бюджетов</a:t>
            </a:r>
            <a:r>
              <a:rPr lang="ru-RU" dirty="0" smtClean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);</a:t>
            </a:r>
            <a:endParaRPr lang="ru-RU" dirty="0">
              <a:solidFill>
                <a:prstClr val="black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средства участников казначейского сопровождения, источником финансового обеспечения которых являются средства бюджетов субъектов Российской Федерации (местных бюджетов</a:t>
            </a:r>
            <a:r>
              <a:rPr lang="ru-RU" dirty="0" smtClean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);</a:t>
            </a:r>
            <a:endParaRPr lang="ru-RU" dirty="0">
              <a:solidFill>
                <a:prstClr val="black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средства получателей средств из бюджета, источником финансового обеспечения которых являются средства бюджетов субъектов Российской Федерации (местных бюджетов</a:t>
            </a:r>
            <a:r>
              <a:rPr lang="ru-RU" dirty="0" smtClean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);</a:t>
            </a:r>
            <a:endParaRPr lang="ru-RU" dirty="0">
              <a:solidFill>
                <a:prstClr val="black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средства бюджетов территориальных фондов обязательного медицинского </a:t>
            </a:r>
            <a:r>
              <a:rPr lang="ru-RU" dirty="0" smtClean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страхования.</a:t>
            </a:r>
          </a:p>
          <a:p>
            <a:endParaRPr lang="ru-RU" dirty="0" smtClean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Операции по привлечению </a:t>
            </a:r>
            <a:r>
              <a:rPr lang="ru-RU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отражаются по КИФ  </a:t>
            </a:r>
            <a:r>
              <a:rPr lang="ru-RU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000 </a:t>
            </a:r>
            <a:r>
              <a:rPr lang="ru-RU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01 06 10 02 </a:t>
            </a:r>
            <a:r>
              <a:rPr lang="ru-RU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хх </a:t>
            </a:r>
            <a:r>
              <a:rPr lang="ru-RU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0000 </a:t>
            </a:r>
            <a:r>
              <a:rPr lang="ru-RU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550 </a:t>
            </a:r>
          </a:p>
          <a:p>
            <a:endParaRPr lang="ru-RU" b="1" dirty="0" smtClean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Остатки не возвращенных средств отражаются по счету 1 302 75 000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endParaRPr lang="ru-RU" dirty="0">
              <a:solidFill>
                <a:prstClr val="black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58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53" y="191219"/>
            <a:ext cx="1402441" cy="548985"/>
          </a:xfrm>
          <a:prstGeom prst="rect">
            <a:avLst/>
          </a:prstGeom>
        </p:spPr>
      </p:pic>
      <p:sp>
        <p:nvSpPr>
          <p:cNvPr id="6" name="Заголовок 2"/>
          <p:cNvSpPr txBox="1">
            <a:spLocks/>
          </p:cNvSpPr>
          <p:nvPr/>
        </p:nvSpPr>
        <p:spPr>
          <a:xfrm>
            <a:off x="6054291" y="-28924"/>
            <a:ext cx="5914498" cy="1107996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Особенности применения классификации источников финансирования дефицитов </a:t>
            </a:r>
            <a:r>
              <a:rPr lang="ru-RU" dirty="0" smtClean="0"/>
              <a:t>бюджетов в 2023 году</a:t>
            </a:r>
            <a:endParaRPr lang="ru-RU" dirty="0"/>
          </a:p>
          <a:p>
            <a:r>
              <a:rPr lang="ru-RU" dirty="0"/>
              <a:t>  </a:t>
            </a:r>
            <a:endParaRPr lang="ru-RU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28</a:t>
            </a:fld>
            <a:endParaRPr lang="ru-RU" dirty="0"/>
          </a:p>
        </p:txBody>
      </p:sp>
      <p:sp>
        <p:nvSpPr>
          <p:cNvPr id="8" name="Заголовок 2"/>
          <p:cNvSpPr txBox="1">
            <a:spLocks/>
          </p:cNvSpPr>
          <p:nvPr/>
        </p:nvSpPr>
        <p:spPr>
          <a:xfrm>
            <a:off x="486878" y="616027"/>
            <a:ext cx="10866922" cy="1138773"/>
          </a:xfrm>
          <a:prstGeom prst="rect">
            <a:avLst/>
          </a:prstGeom>
        </p:spPr>
        <p:txBody>
          <a:bodyPr wrap="square" lIns="0" tIns="0" rIns="0" bIns="0" anchor="ctr">
            <a:spAutoFit/>
          </a:bodyPr>
          <a:lstStyle>
            <a:lvl1pPr algn="r"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endParaRPr lang="ru-RU" sz="1800" b="0" dirty="0" smtClean="0">
              <a:solidFill>
                <a:schemeClr val="tx1"/>
              </a:solidFill>
              <a:latin typeface="Segoe UI Light" panose="020B0502040204020203" pitchFamily="34" charset="0"/>
              <a:ea typeface="Cambria" panose="02040503050406030204" pitchFamily="18" charset="0"/>
              <a:cs typeface="Segoe UI Light" panose="020B0502040204020203" pitchFamily="34" charset="0"/>
            </a:endParaRPr>
          </a:p>
          <a:p>
            <a:r>
              <a:rPr lang="ru-RU" sz="1800" b="0" dirty="0" smtClean="0">
                <a:solidFill>
                  <a:schemeClr val="tx1"/>
                </a:solidFill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rPr>
              <a:t>Приказ </a:t>
            </a:r>
            <a:r>
              <a:rPr lang="ru-RU" sz="1800" b="0" dirty="0">
                <a:solidFill>
                  <a:schemeClr val="tx1"/>
                </a:solidFill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rPr>
              <a:t>Минфина России от 24.05.2022 </a:t>
            </a:r>
            <a:r>
              <a:rPr lang="ru-RU" sz="1800" b="0" dirty="0" smtClean="0">
                <a:solidFill>
                  <a:schemeClr val="tx1"/>
                </a:solidFill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rPr>
              <a:t>№ </a:t>
            </a:r>
            <a:r>
              <a:rPr lang="ru-RU" sz="1800" b="0" dirty="0">
                <a:solidFill>
                  <a:schemeClr val="tx1"/>
                </a:solidFill>
                <a:latin typeface="Segoe UI Light" panose="020B0502040204020203" pitchFamily="34" charset="0"/>
                <a:ea typeface="Cambria" panose="02040503050406030204" pitchFamily="18" charset="0"/>
                <a:cs typeface="Segoe UI Light" panose="020B0502040204020203" pitchFamily="34" charset="0"/>
              </a:rPr>
              <a:t>82н "О Порядке формирования и применения кодов бюджетной классификации Российской Федерации, их структуре и принципах назначения</a:t>
            </a:r>
            <a:r>
              <a:rPr lang="ru-RU" sz="1800" b="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"</a:t>
            </a:r>
            <a:endParaRPr lang="ru-RU" sz="1800" b="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ru-RU" sz="1800" b="0" dirty="0">
              <a:solidFill>
                <a:schemeClr val="tx1"/>
              </a:solidFill>
              <a:latin typeface="Segoe UI Light" panose="020B0502040204020203" pitchFamily="34" charset="0"/>
              <a:ea typeface="Cambria" panose="02040503050406030204" pitchFamily="18" charset="0"/>
              <a:cs typeface="Segoe UI Light" panose="020B0502040204020203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2141" y="1630623"/>
            <a:ext cx="11544300" cy="4115048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п.68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 Финансовый орган субъекта Российской Федерации утверждает обособленные коды видов источников финансирования дефицита бюджета субъекта Российской Федерации по коду классификации источников финансирования дефицита бюджета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000 01 06 10 02 02 </a:t>
            </a:r>
            <a:r>
              <a:rPr lang="ru-RU" sz="1400" b="1" u="sng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0000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550</a:t>
            </a:r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включающие отдельные коды подвида источника финансирования дефицита бюджета субъекта Российской Федерации</a:t>
            </a:r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:</a:t>
            </a:r>
          </a:p>
          <a:p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1400" b="1" u="sng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0001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- </a:t>
            </a:r>
            <a:r>
              <a:rPr lang="ru-RU" sz="1400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за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счет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привлечения на единый счет бюджета субъекта Российской Федерации </a:t>
            </a:r>
            <a:r>
              <a:rPr lang="ru-RU" sz="1400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остатков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средств на казначейских счетах для осуществления и отражения операций с денежными средствами, поступающими во временное распоряжение получателей средств бюджета субъекта Российской Федерации</a:t>
            </a:r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;</a:t>
            </a:r>
            <a:endParaRPr lang="en-US" sz="1400" dirty="0" smtClean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1400" b="1" u="sng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0002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- </a:t>
            </a:r>
            <a:r>
              <a:rPr lang="ru-RU" sz="1400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за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счет </a:t>
            </a:r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привлечения на единый счет бюджета субъекта Российской Федерации </a:t>
            </a:r>
            <a:r>
              <a:rPr lang="ru-RU" sz="1400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остатков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средств на казначейских счетах для осуществления и отражения операций с денежными средствами бюджетных и автономных учреждений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открытых финансовому органу субъекта Российской Федерации</a:t>
            </a:r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;</a:t>
            </a:r>
            <a:endParaRPr lang="en-US" sz="1400" dirty="0" smtClean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1400" b="1" u="sng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0003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- </a:t>
            </a:r>
            <a:r>
              <a:rPr lang="ru-RU" sz="1400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за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счет </a:t>
            </a:r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привлечения на единый счет бюджета субъекта Российской Федерации </a:t>
            </a:r>
            <a:r>
              <a:rPr lang="ru-RU" sz="1400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остатков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средств на единых счетах бюджетов государственных внебюджетных фондов, открытых органу управления территориальным государственным внебюджетным фондом</a:t>
            </a:r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;</a:t>
            </a:r>
            <a:endParaRPr lang="en-US" sz="1400" dirty="0" smtClean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1400" b="1" u="sng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0004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- </a:t>
            </a:r>
            <a:r>
              <a:rPr lang="ru-RU" sz="1400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за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счет 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привлечения на единый счет бюджета субъекта Российской Федерации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остатков средств на казначейских счетах для осуществления и отражения операций с денежными средствами получателей средств из бюджета</a:t>
            </a:r>
            <a:r>
              <a:rPr lang="ru-RU" sz="14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;</a:t>
            </a:r>
            <a:endParaRPr lang="en-US" sz="1400" dirty="0" smtClean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1400" b="1" u="sng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0005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- </a:t>
            </a:r>
            <a:r>
              <a:rPr lang="ru-RU" sz="1400" b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за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счет 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привлечения на единый счет бюджета субъекта Российской Федерации </a:t>
            </a:r>
            <a:r>
              <a:rPr lang="ru-RU" sz="1400" b="1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остатков средств на казначейских счетах для осуществления и отражения операций с денежными средствами участников казначейского сопровождения, открытых финансовому органу субъекта Российской Федерации</a:t>
            </a:r>
            <a:r>
              <a:rPr lang="ru-RU" sz="14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.</a:t>
            </a:r>
          </a:p>
          <a:p>
            <a:endParaRPr lang="ru-RU" sz="14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r>
              <a:rPr lang="ru-RU" sz="1400" dirty="0">
                <a:solidFill>
                  <a:schemeClr val="tx1"/>
                </a:solidFill>
              </a:rPr>
              <a:t/>
            </a:r>
            <a:br>
              <a:rPr lang="ru-RU" sz="1400" dirty="0">
                <a:solidFill>
                  <a:schemeClr val="tx1"/>
                </a:solidFill>
              </a:rPr>
            </a:b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endParaRPr lang="ru-RU" sz="1400" dirty="0">
              <a:solidFill>
                <a:prstClr val="black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2019" y="6432698"/>
            <a:ext cx="896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Аналогичная кодировка для муниципальных образований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206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4"/>
          </p:nvPr>
        </p:nvSpPr>
        <p:spPr>
          <a:xfrm>
            <a:off x="1179359" y="1031703"/>
            <a:ext cx="10240008" cy="747897"/>
          </a:xfrm>
        </p:spPr>
        <p:txBody>
          <a:bodyPr/>
          <a:lstStyle/>
          <a:p>
            <a:pPr marL="0" indent="0" algn="just">
              <a:buNone/>
            </a:pPr>
            <a:r>
              <a:rPr lang="ru-RU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Показатели по счетам 1 302 75 000 </a:t>
            </a:r>
            <a:r>
              <a:rPr lang="ru-RU" sz="1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на </a:t>
            </a:r>
            <a:r>
              <a:rPr lang="ru-RU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01.01.2023 подлежат раскрытию </a:t>
            </a:r>
            <a:r>
              <a:rPr lang="ru-RU" sz="1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 </a:t>
            </a:r>
            <a:r>
              <a:rPr lang="ru-RU" sz="1800" dirty="0">
                <a:latin typeface="Segoe UI Light" panose="020B0502040204020203" pitchFamily="34" charset="0"/>
                <a:cs typeface="Segoe UI Light" panose="020B0502040204020203" pitchFamily="34" charset="0"/>
              </a:rPr>
              <a:t>разрезе средств, привлеченных на единые счета бюджетов субъектов Российской Федерации, счета бюджетов муниципальных </a:t>
            </a:r>
            <a:r>
              <a:rPr lang="ru-RU" sz="1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образований в виде таблицы:</a:t>
            </a:r>
            <a:endParaRPr lang="ru-RU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03967" y="387219"/>
            <a:ext cx="5789968" cy="35844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Отражение остатков в отчетности</a:t>
            </a:r>
            <a:br>
              <a:rPr lang="ru-RU" dirty="0" smtClean="0"/>
            </a:br>
            <a:r>
              <a:rPr lang="ru-RU" dirty="0" smtClean="0"/>
              <a:t> за 2022 год</a:t>
            </a:r>
            <a:endParaRPr lang="ru-RU" dirty="0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4286041"/>
              </p:ext>
            </p:extLst>
          </p:nvPr>
        </p:nvGraphicFramePr>
        <p:xfrm>
          <a:off x="807944" y="1989692"/>
          <a:ext cx="10792046" cy="4453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Документ" r:id="rId4" imgW="9268684" imgH="4033387" progId="Word.Document.12">
                  <p:embed/>
                </p:oleObj>
              </mc:Choice>
              <mc:Fallback>
                <p:oleObj name="Документ" r:id="rId4" imgW="9268684" imgH="403338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07944" y="1989692"/>
                        <a:ext cx="10792046" cy="4453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09932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9" name="Прямая со стрелкой 78">
            <a:extLst>
              <a:ext uri="{FF2B5EF4-FFF2-40B4-BE49-F238E27FC236}">
                <a16:creationId xmlns:a16="http://schemas.microsoft.com/office/drawing/2014/main" xmlns="" id="{E9A06E24-81BC-46F7-8FAC-10FAC94E8D12}"/>
              </a:ext>
            </a:extLst>
          </p:cNvPr>
          <p:cNvCxnSpPr>
            <a:cxnSpLocks/>
          </p:cNvCxnSpPr>
          <p:nvPr/>
        </p:nvCxnSpPr>
        <p:spPr>
          <a:xfrm>
            <a:off x="2534564" y="2340751"/>
            <a:ext cx="1" cy="110695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 стрелкой 74">
            <a:extLst>
              <a:ext uri="{FF2B5EF4-FFF2-40B4-BE49-F238E27FC236}">
                <a16:creationId xmlns:a16="http://schemas.microsoft.com/office/drawing/2014/main" xmlns="" id="{2892D189-4B36-4322-94F5-3A02B460D7E5}"/>
              </a:ext>
            </a:extLst>
          </p:cNvPr>
          <p:cNvCxnSpPr>
            <a:cxnSpLocks/>
          </p:cNvCxnSpPr>
          <p:nvPr/>
        </p:nvCxnSpPr>
        <p:spPr>
          <a:xfrm>
            <a:off x="4460232" y="1879630"/>
            <a:ext cx="0" cy="1558023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 стрелкой 73">
            <a:extLst>
              <a:ext uri="{FF2B5EF4-FFF2-40B4-BE49-F238E27FC236}">
                <a16:creationId xmlns:a16="http://schemas.microsoft.com/office/drawing/2014/main" xmlns="" id="{2E1D4395-2C88-41CB-8852-31B80156FE03}"/>
              </a:ext>
            </a:extLst>
          </p:cNvPr>
          <p:cNvCxnSpPr>
            <a:cxnSpLocks/>
          </p:cNvCxnSpPr>
          <p:nvPr/>
        </p:nvCxnSpPr>
        <p:spPr>
          <a:xfrm>
            <a:off x="7217334" y="1936427"/>
            <a:ext cx="0" cy="1558023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>
            <a:extLst>
              <a:ext uri="{FF2B5EF4-FFF2-40B4-BE49-F238E27FC236}">
                <a16:creationId xmlns:a16="http://schemas.microsoft.com/office/drawing/2014/main" xmlns="" id="{E726DC18-D3FF-409C-9602-EF2077E01110}"/>
              </a:ext>
            </a:extLst>
          </p:cNvPr>
          <p:cNvCxnSpPr>
            <a:cxnSpLocks/>
          </p:cNvCxnSpPr>
          <p:nvPr/>
        </p:nvCxnSpPr>
        <p:spPr>
          <a:xfrm>
            <a:off x="10438468" y="2340751"/>
            <a:ext cx="0" cy="1106950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82203" y="127730"/>
            <a:ext cx="6703546" cy="747897"/>
          </a:xfr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Сроки </a:t>
            </a:r>
            <a:r>
              <a:rPr lang="ru-RU" sz="1800" dirty="0">
                <a:solidFill>
                  <a:schemeClr val="tx1"/>
                </a:solidFill>
              </a:rPr>
              <a:t>представления годовой отчетности об исполнении бюджетов бюджетной системы Российской </a:t>
            </a:r>
            <a:r>
              <a:rPr lang="ru-RU" sz="1800" dirty="0" smtClean="0">
                <a:solidFill>
                  <a:schemeClr val="tx1"/>
                </a:solidFill>
              </a:rPr>
              <a:t>Федерации за 202</a:t>
            </a:r>
            <a:r>
              <a:rPr lang="en-US" sz="1800" dirty="0" smtClean="0">
                <a:solidFill>
                  <a:schemeClr val="tx1"/>
                </a:solidFill>
              </a:rPr>
              <a:t>2</a:t>
            </a:r>
            <a:r>
              <a:rPr lang="ru-RU" sz="1800" dirty="0" smtClean="0">
                <a:solidFill>
                  <a:schemeClr val="tx1"/>
                </a:solidFill>
              </a:rPr>
              <a:t> год</a:t>
            </a:r>
            <a:endParaRPr lang="ru-RU" sz="1800" dirty="0">
              <a:solidFill>
                <a:schemeClr val="tx1"/>
              </a:solidFill>
            </a:endParaRPr>
          </a:p>
        </p:txBody>
      </p:sp>
      <p:cxnSp>
        <p:nvCxnSpPr>
          <p:cNvPr id="45" name="Прямая со стрелкой 44">
            <a:extLst>
              <a:ext uri="{FF2B5EF4-FFF2-40B4-BE49-F238E27FC236}">
                <a16:creationId xmlns:a16="http://schemas.microsoft.com/office/drawing/2014/main" xmlns="" id="{66E95274-F569-409D-81C9-674AA2D86478}"/>
              </a:ext>
            </a:extLst>
          </p:cNvPr>
          <p:cNvCxnSpPr>
            <a:stCxn id="61" idx="3"/>
          </p:cNvCxnSpPr>
          <p:nvPr/>
        </p:nvCxnSpPr>
        <p:spPr>
          <a:xfrm>
            <a:off x="1314786" y="3437649"/>
            <a:ext cx="10462353" cy="6847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Овал 45">
            <a:extLst>
              <a:ext uri="{FF2B5EF4-FFF2-40B4-BE49-F238E27FC236}">
                <a16:creationId xmlns:a16="http://schemas.microsoft.com/office/drawing/2014/main" xmlns="" id="{D2A4EBFD-126B-40F2-B172-1AE3E87E2991}"/>
              </a:ext>
            </a:extLst>
          </p:cNvPr>
          <p:cNvSpPr/>
          <p:nvPr/>
        </p:nvSpPr>
        <p:spPr>
          <a:xfrm>
            <a:off x="4393235" y="3358183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7717722C-84CB-4B9B-A514-E0ABFB026610}"/>
              </a:ext>
            </a:extLst>
          </p:cNvPr>
          <p:cNvSpPr/>
          <p:nvPr/>
        </p:nvSpPr>
        <p:spPr>
          <a:xfrm>
            <a:off x="4001402" y="3672723"/>
            <a:ext cx="99007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21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февраля</a:t>
            </a:r>
          </a:p>
        </p:txBody>
      </p:sp>
      <p:sp>
        <p:nvSpPr>
          <p:cNvPr id="61" name="Прямоугольник 60">
            <a:extLst>
              <a:ext uri="{FF2B5EF4-FFF2-40B4-BE49-F238E27FC236}">
                <a16:creationId xmlns:a16="http://schemas.microsoft.com/office/drawing/2014/main" xmlns="" id="{0A51A288-3840-46BE-89EC-96AE9CDFC58E}"/>
              </a:ext>
            </a:extLst>
          </p:cNvPr>
          <p:cNvSpPr/>
          <p:nvPr/>
        </p:nvSpPr>
        <p:spPr>
          <a:xfrm>
            <a:off x="706926" y="3268372"/>
            <a:ext cx="607860" cy="33855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2023</a:t>
            </a:r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5" name="Прямоугольник 64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4451287" y="1594022"/>
            <a:ext cx="2767147" cy="707886"/>
          </a:xfrm>
          <a:prstGeom prst="rect">
            <a:avLst/>
          </a:prstGeom>
          <a:solidFill>
            <a:srgbClr val="14438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ПЕРИОД ПРЕДСТАВЛЕНИЯ ОТЧЕТНОСТИ </a:t>
            </a:r>
            <a:r>
              <a:rPr lang="ru-RU" sz="1400" b="1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ГРБС</a:t>
            </a:r>
          </a:p>
          <a:p>
            <a:pPr algn="ctr"/>
            <a:r>
              <a:rPr lang="ru-RU" sz="1200" b="1" i="1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приказ ФК от 22.08.2022 24н </a:t>
            </a:r>
            <a:endParaRPr lang="ru-RU" sz="1200" b="1" i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7" name="Овал 66">
            <a:extLst>
              <a:ext uri="{FF2B5EF4-FFF2-40B4-BE49-F238E27FC236}">
                <a16:creationId xmlns:a16="http://schemas.microsoft.com/office/drawing/2014/main" xmlns="" id="{5449D5EF-0640-4C83-B2ED-5803AE667F88}"/>
              </a:ext>
            </a:extLst>
          </p:cNvPr>
          <p:cNvSpPr/>
          <p:nvPr/>
        </p:nvSpPr>
        <p:spPr>
          <a:xfrm>
            <a:off x="7146411" y="3372488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8" name="Овал 67">
            <a:extLst>
              <a:ext uri="{FF2B5EF4-FFF2-40B4-BE49-F238E27FC236}">
                <a16:creationId xmlns:a16="http://schemas.microsoft.com/office/drawing/2014/main" xmlns="" id="{55A03B54-E3E7-4FDC-AC28-9F1CF059093B}"/>
              </a:ext>
            </a:extLst>
          </p:cNvPr>
          <p:cNvSpPr/>
          <p:nvPr/>
        </p:nvSpPr>
        <p:spPr>
          <a:xfrm>
            <a:off x="10366460" y="3350434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9" name="Прямоугольник 68">
            <a:extLst>
              <a:ext uri="{FF2B5EF4-FFF2-40B4-BE49-F238E27FC236}">
                <a16:creationId xmlns:a16="http://schemas.microsoft.com/office/drawing/2014/main" xmlns="" id="{6B621CD6-A746-4F3C-B395-A31034AEE8D9}"/>
              </a:ext>
            </a:extLst>
          </p:cNvPr>
          <p:cNvSpPr/>
          <p:nvPr/>
        </p:nvSpPr>
        <p:spPr>
          <a:xfrm>
            <a:off x="6795545" y="3685781"/>
            <a:ext cx="701732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9 </a:t>
            </a:r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марта</a:t>
            </a:r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0" name="Прямоугольник 69">
            <a:extLst>
              <a:ext uri="{FF2B5EF4-FFF2-40B4-BE49-F238E27FC236}">
                <a16:creationId xmlns:a16="http://schemas.microsoft.com/office/drawing/2014/main" xmlns="" id="{9A898600-CCBD-4585-929A-ABF25BDFBC2D}"/>
              </a:ext>
            </a:extLst>
          </p:cNvPr>
          <p:cNvSpPr/>
          <p:nvPr/>
        </p:nvSpPr>
        <p:spPr>
          <a:xfrm>
            <a:off x="10087602" y="3694506"/>
            <a:ext cx="701732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29 </a:t>
            </a:r>
            <a:endParaRPr lang="ru-RU" sz="1600" dirty="0" smtClean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марта</a:t>
            </a:r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1" name="Прямоугольник 70">
            <a:extLst>
              <a:ext uri="{FF2B5EF4-FFF2-40B4-BE49-F238E27FC236}">
                <a16:creationId xmlns:a16="http://schemas.microsoft.com/office/drawing/2014/main" xmlns="" id="{DC92B399-A977-4942-990F-66502CE67E69}"/>
              </a:ext>
            </a:extLst>
          </p:cNvPr>
          <p:cNvSpPr/>
          <p:nvPr/>
        </p:nvSpPr>
        <p:spPr>
          <a:xfrm rot="10800000" flipV="1">
            <a:off x="7588213" y="1578632"/>
            <a:ext cx="2860301" cy="73866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ПЕРИОД ПРЕДСТАВЛЕНИЯ ОТЧЕТНОСТИ ФО и </a:t>
            </a:r>
            <a:r>
              <a:rPr lang="ru-RU" sz="1400" b="1" dirty="0" smtClean="0">
                <a:solidFill>
                  <a:schemeClr val="bg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ГВБФ</a:t>
            </a:r>
          </a:p>
          <a:p>
            <a:pPr algn="ctr"/>
            <a:endParaRPr lang="ru-RU" sz="1400" b="1" dirty="0">
              <a:solidFill>
                <a:schemeClr val="bg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7" name="Овал 76">
            <a:extLst>
              <a:ext uri="{FF2B5EF4-FFF2-40B4-BE49-F238E27FC236}">
                <a16:creationId xmlns:a16="http://schemas.microsoft.com/office/drawing/2014/main" xmlns="" id="{4C6A4A26-E24C-4822-94EB-671951C7EAAC}"/>
              </a:ext>
            </a:extLst>
          </p:cNvPr>
          <p:cNvSpPr/>
          <p:nvPr/>
        </p:nvSpPr>
        <p:spPr>
          <a:xfrm>
            <a:off x="2462557" y="3365641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xmlns="" id="{38D44924-DCA3-4914-8781-058918D86ACE}"/>
              </a:ext>
            </a:extLst>
          </p:cNvPr>
          <p:cNvSpPr/>
          <p:nvPr/>
        </p:nvSpPr>
        <p:spPr>
          <a:xfrm>
            <a:off x="1998263" y="3553829"/>
            <a:ext cx="990079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17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ru-RU" sz="1600" dirty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февраля</a:t>
            </a:r>
          </a:p>
        </p:txBody>
      </p:sp>
      <p:sp>
        <p:nvSpPr>
          <p:cNvPr id="26" name="Прямоугольник 25">
            <a:extLst>
              <a:ext uri="{FF2B5EF4-FFF2-40B4-BE49-F238E27FC236}">
                <a16:creationId xmlns:a16="http://schemas.microsoft.com/office/drawing/2014/main" xmlns="" id="{6B621CD6-A746-4F3C-B395-A31034AEE8D9}"/>
              </a:ext>
            </a:extLst>
          </p:cNvPr>
          <p:cNvSpPr/>
          <p:nvPr/>
        </p:nvSpPr>
        <p:spPr>
          <a:xfrm>
            <a:off x="7348514" y="3687181"/>
            <a:ext cx="701732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10 </a:t>
            </a: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марта</a:t>
            </a:r>
            <a:endParaRPr lang="ru-RU" sz="1600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Овал 26">
            <a:extLst>
              <a:ext uri="{FF2B5EF4-FFF2-40B4-BE49-F238E27FC236}">
                <a16:creationId xmlns:a16="http://schemas.microsoft.com/office/drawing/2014/main" xmlns="" id="{5449D5EF-0640-4C83-B2ED-5803AE667F88}"/>
              </a:ext>
            </a:extLst>
          </p:cNvPr>
          <p:cNvSpPr/>
          <p:nvPr/>
        </p:nvSpPr>
        <p:spPr>
          <a:xfrm>
            <a:off x="7528340" y="3374168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xmlns="" id="{E726DC18-D3FF-409C-9602-EF2077E01110}"/>
              </a:ext>
            </a:extLst>
          </p:cNvPr>
          <p:cNvCxnSpPr>
            <a:cxnSpLocks/>
          </p:cNvCxnSpPr>
          <p:nvPr/>
        </p:nvCxnSpPr>
        <p:spPr>
          <a:xfrm>
            <a:off x="7596680" y="2332284"/>
            <a:ext cx="10048" cy="1081691"/>
          </a:xfrm>
          <a:prstGeom prst="straightConnector1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>
            <a:extLst>
              <a:ext uri="{FF2B5EF4-FFF2-40B4-BE49-F238E27FC236}">
                <a16:creationId xmlns:a16="http://schemas.microsoft.com/office/drawing/2014/main" xmlns="" id="{BF8E759C-8BB9-42A8-A28C-4BC3127FA9BD}"/>
              </a:ext>
            </a:extLst>
          </p:cNvPr>
          <p:cNvSpPr/>
          <p:nvPr/>
        </p:nvSpPr>
        <p:spPr>
          <a:xfrm rot="10800000" flipV="1">
            <a:off x="1226887" y="1595080"/>
            <a:ext cx="2615354" cy="7386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ru-RU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ПРЕДСТАВЛЕНИЕ СПРАВОК</a:t>
            </a:r>
          </a:p>
          <a:p>
            <a:pPr algn="ctr"/>
            <a:r>
              <a:rPr lang="ru-RU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 ф. </a:t>
            </a:r>
            <a:r>
              <a:rPr lang="ru-RU" sz="14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0503125* </a:t>
            </a:r>
            <a:r>
              <a:rPr lang="ru-RU" sz="14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ГРБС, ФО и </a:t>
            </a:r>
            <a:r>
              <a:rPr lang="ru-RU" sz="14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ГВБФ</a:t>
            </a:r>
          </a:p>
          <a:p>
            <a:pPr algn="ctr"/>
            <a:endParaRPr lang="ru-RU" sz="14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4120833" y="1252674"/>
            <a:ext cx="0" cy="403139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56394" y="4476307"/>
            <a:ext cx="30563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Представление, обеспечение соответствия данных и принятие Справок (ф. 0503125)</a:t>
            </a:r>
            <a:endParaRPr lang="ru-RU" sz="16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65300" y="4683466"/>
            <a:ext cx="70458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Замена Справок (0503125) не допускается</a:t>
            </a:r>
            <a:endParaRPr lang="ru-RU" sz="16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29" name="Рисунок 28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30" name="Прямоугольник 29">
            <a:extLst>
              <a:ext uri="{FF2B5EF4-FFF2-40B4-BE49-F238E27FC236}">
                <a16:creationId xmlns:a16="http://schemas.microsoft.com/office/drawing/2014/main" xmlns="" id="{72AB35FC-AC0E-4DE5-A0BC-E5B18565A66C}"/>
              </a:ext>
            </a:extLst>
          </p:cNvPr>
          <p:cNvSpPr/>
          <p:nvPr/>
        </p:nvSpPr>
        <p:spPr>
          <a:xfrm>
            <a:off x="228600" y="5947238"/>
            <a:ext cx="114723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+mj-lt"/>
              </a:rPr>
              <a:t>** Проект изменений в Инструкцию № 191н</a:t>
            </a:r>
          </a:p>
          <a:p>
            <a:r>
              <a:rPr lang="ru-RU" sz="1600" dirty="0" smtClean="0">
                <a:latin typeface="+mj-lt"/>
              </a:rPr>
              <a:t>* в </a:t>
            </a:r>
            <a:r>
              <a:rPr lang="ru-RU" sz="1600" dirty="0">
                <a:latin typeface="+mj-lt"/>
              </a:rPr>
              <a:t>целях своевременного формирования Справок (ф. 0503125) </a:t>
            </a:r>
            <a:r>
              <a:rPr lang="ru-RU" sz="1600" dirty="0" smtClean="0">
                <a:latin typeface="+mj-lt"/>
              </a:rPr>
              <a:t>- направление </a:t>
            </a:r>
            <a:r>
              <a:rPr lang="ru-RU" sz="1600" dirty="0">
                <a:latin typeface="+mj-lt"/>
              </a:rPr>
              <a:t>соответствующих согласованных передающей и принимающей сторонами первичных документов для </a:t>
            </a:r>
            <a:r>
              <a:rPr lang="ru-RU" sz="1600" dirty="0" smtClean="0">
                <a:latin typeface="+mj-lt"/>
              </a:rPr>
              <a:t>отражения </a:t>
            </a:r>
            <a:r>
              <a:rPr lang="ru-RU" sz="1600" dirty="0">
                <a:latin typeface="+mj-lt"/>
              </a:rPr>
              <a:t>в учете </a:t>
            </a:r>
            <a:r>
              <a:rPr lang="ru-RU" sz="1600" dirty="0" smtClean="0">
                <a:latin typeface="+mj-lt"/>
              </a:rPr>
              <a:t>в </a:t>
            </a:r>
            <a:r>
              <a:rPr lang="ru-RU" sz="1600" dirty="0">
                <a:latin typeface="+mj-lt"/>
              </a:rPr>
              <a:t>срок </a:t>
            </a:r>
            <a:r>
              <a:rPr lang="ru-RU" sz="1600" dirty="0" smtClean="0">
                <a:latin typeface="+mj-lt"/>
              </a:rPr>
              <a:t>до 03.02.2023</a:t>
            </a:r>
            <a:endParaRPr lang="ru-RU" sz="1600" dirty="0">
              <a:latin typeface="+mj-lt"/>
            </a:endParaRPr>
          </a:p>
          <a:p>
            <a:endParaRPr lang="ru-RU" sz="1600" dirty="0" smtClean="0">
              <a:latin typeface="+mj-lt"/>
            </a:endParaRPr>
          </a:p>
        </p:txBody>
      </p: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xmlns="" id="{E9A06E24-81BC-46F7-8FAC-10FAC94E8D12}"/>
              </a:ext>
            </a:extLst>
          </p:cNvPr>
          <p:cNvCxnSpPr>
            <a:cxnSpLocks/>
          </p:cNvCxnSpPr>
          <p:nvPr/>
        </p:nvCxnSpPr>
        <p:spPr>
          <a:xfrm>
            <a:off x="2960910" y="2341747"/>
            <a:ext cx="1" cy="1106950"/>
          </a:xfrm>
          <a:prstGeom prst="straightConnector1">
            <a:avLst/>
          </a:prstGeom>
          <a:ln w="12700">
            <a:solidFill>
              <a:schemeClr val="bg2">
                <a:lumMod val="90000"/>
              </a:schemeClr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Овал 33">
            <a:extLst>
              <a:ext uri="{FF2B5EF4-FFF2-40B4-BE49-F238E27FC236}">
                <a16:creationId xmlns:a16="http://schemas.microsoft.com/office/drawing/2014/main" xmlns="" id="{4C6A4A26-E24C-4822-94EB-671951C7EAAC}"/>
              </a:ext>
            </a:extLst>
          </p:cNvPr>
          <p:cNvSpPr/>
          <p:nvPr/>
        </p:nvSpPr>
        <p:spPr>
          <a:xfrm>
            <a:off x="2888903" y="3366637"/>
            <a:ext cx="144016" cy="144016"/>
          </a:xfrm>
          <a:prstGeom prst="ellipse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dirty="0">
              <a:solidFill>
                <a:schemeClr val="bg2">
                  <a:lumMod val="9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5" name="Прямоугольник 34">
            <a:extLst>
              <a:ext uri="{FF2B5EF4-FFF2-40B4-BE49-F238E27FC236}">
                <a16:creationId xmlns:a16="http://schemas.microsoft.com/office/drawing/2014/main" xmlns="" id="{38D44924-DCA3-4914-8781-058918D86ACE}"/>
              </a:ext>
            </a:extLst>
          </p:cNvPr>
          <p:cNvSpPr/>
          <p:nvPr/>
        </p:nvSpPr>
        <p:spPr>
          <a:xfrm>
            <a:off x="2438545" y="3663162"/>
            <a:ext cx="1156792" cy="5847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>
            <a:spAutoFit/>
          </a:bodyPr>
          <a:lstStyle/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17</a:t>
            </a:r>
          </a:p>
          <a:p>
            <a:pPr algn="ctr"/>
            <a:r>
              <a:rPr lang="ru-RU" sz="1600" dirty="0" smtClean="0">
                <a:solidFill>
                  <a:schemeClr val="bg2">
                    <a:lumMod val="75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февраля**</a:t>
            </a:r>
            <a:endParaRPr lang="ru-RU" sz="1600" dirty="0">
              <a:solidFill>
                <a:schemeClr val="bg2">
                  <a:lumMod val="75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1F497D"/>
                </a:solidFill>
              </a:rPr>
              <a:pPr/>
              <a:t>3</a:t>
            </a:fld>
            <a:endParaRPr lang="ru-RU" dirty="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9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203967" y="387219"/>
            <a:ext cx="5789968" cy="35844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Отражение остатков в отчетности</a:t>
            </a:r>
            <a:br>
              <a:rPr lang="ru-RU" dirty="0" smtClean="0"/>
            </a:br>
            <a:r>
              <a:rPr lang="ru-RU" dirty="0" smtClean="0"/>
              <a:t> за 2022 год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0322" y="2329934"/>
            <a:ext cx="9739589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Показатели по счетам 1 302 75 000 на 01.01.2023 подлежат раскрытию в Сведениях ф.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0503369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 указанием соответствующего подвида 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источника финансирования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дефицита</a:t>
            </a: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0001</a:t>
            </a: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0002</a:t>
            </a: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0003</a:t>
            </a: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0004</a:t>
            </a:r>
          </a:p>
          <a:p>
            <a:pPr algn="ctr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0005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63594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2" name="Заголовок 2"/>
          <p:cNvSpPr txBox="1">
            <a:spLocks/>
          </p:cNvSpPr>
          <p:nvPr/>
        </p:nvSpPr>
        <p:spPr>
          <a:xfrm>
            <a:off x="5645246" y="124673"/>
            <a:ext cx="6382559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Отражение </a:t>
            </a:r>
            <a:r>
              <a:rPr lang="ru-RU" dirty="0" smtClean="0"/>
              <a:t>межтерриториальных расчетов ТФОМС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81962" y="1010093"/>
            <a:ext cx="2020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Проблема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58328" y="1010093"/>
            <a:ext cx="302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Предлагаемое решение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348538"/>
              </p:ext>
            </p:extLst>
          </p:nvPr>
        </p:nvGraphicFramePr>
        <p:xfrm>
          <a:off x="312652" y="1379425"/>
          <a:ext cx="4192391" cy="418785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78194"/>
                <a:gridCol w="762383"/>
                <a:gridCol w="1289701"/>
                <a:gridCol w="126211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Варианты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Раздел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баланса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ТФОМС 1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ТФОМС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2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Вариант 1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9309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40160 + </a:t>
                      </a:r>
                      <a:r>
                        <a:rPr lang="ru-RU" sz="1400" baseline="0" dirty="0" smtClean="0"/>
                        <a:t>40120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40140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Вариант 2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40160 +4</a:t>
                      </a:r>
                      <a:r>
                        <a:rPr lang="ru-RU" sz="1400" baseline="0" dirty="0" smtClean="0"/>
                        <a:t>0120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40140 + 40110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Вариант 3</a:t>
                      </a:r>
                      <a:endParaRPr lang="ru-RU" sz="14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40160 +</a:t>
                      </a:r>
                      <a:r>
                        <a:rPr lang="ru-RU" sz="1400" baseline="0" dirty="0" smtClean="0"/>
                        <a:t>40120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Вариант 4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40140 + 40110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Вариант 5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40140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2211572" y="5613991"/>
            <a:ext cx="212651" cy="1587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29609" y="5682484"/>
            <a:ext cx="459326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Неразбериха в данных, отсутствие системности, невозможность осуществления консолидации и принятия отчетности в штатном режиме, …</a:t>
            </a:r>
            <a:endParaRPr lang="ru-RU" sz="1600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5219944" y="1068572"/>
            <a:ext cx="850604" cy="2523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64954" y="1304994"/>
            <a:ext cx="562224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Отражение на 01.01.2023 года на счетах финансового результата (40110 и 40120) в части урегулированных (подтвержденных) расчетов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Перенос суммы неурегулированных расчетов на отдельные забалансовые счета:</a:t>
            </a:r>
          </a:p>
          <a:p>
            <a:pPr algn="just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47 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«Резерв к возмещению расходов в части несогласованных сумм расходов по результатам проведенной экспертизы предоставленной медицинской помощи за пределами территории субъекта Российской Федерации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»</a:t>
            </a:r>
          </a:p>
          <a:p>
            <a:pPr algn="just"/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48 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«Доходы от возмещения расходов в части несогласованных сумм расходов по результатам проведенной экспертизы предоставленной медицинской помощи за пределами территории субъекта Российской Федерации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»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5" name="Стрелка вниз 24"/>
          <p:cNvSpPr/>
          <p:nvPr/>
        </p:nvSpPr>
        <p:spPr>
          <a:xfrm>
            <a:off x="8976261" y="5582094"/>
            <a:ext cx="212651" cy="1587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294473" y="5693351"/>
            <a:ext cx="54119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Выравнивание расчетов, исключение показателей по счетам 40160 и 40140, упрощение бухгалтерских процедур, гармонизация данных, осуществление выверки о консолидации в установленном порядке, ...</a:t>
            </a:r>
            <a:endParaRPr lang="ru-RU" sz="1600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31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494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Рисунок 20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22" name="Заголовок 2"/>
          <p:cNvSpPr txBox="1">
            <a:spLocks/>
          </p:cNvSpPr>
          <p:nvPr/>
        </p:nvSpPr>
        <p:spPr>
          <a:xfrm>
            <a:off x="5645246" y="124673"/>
            <a:ext cx="6382559" cy="498598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Отражение </a:t>
            </a:r>
            <a:r>
              <a:rPr lang="ru-RU" dirty="0" smtClean="0"/>
              <a:t>межтерриториальных расчетов ТФОМС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881962" y="1010093"/>
            <a:ext cx="20201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Проблема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58328" y="1010093"/>
            <a:ext cx="30294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Предлагаемое решение</a:t>
            </a:r>
            <a:endParaRPr lang="ru-RU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12652" y="1379425"/>
          <a:ext cx="4192391" cy="418785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78194"/>
                <a:gridCol w="762383"/>
                <a:gridCol w="1289701"/>
                <a:gridCol w="126211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Варианты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Раздел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баланса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ТФОМС 1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ТФОМС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2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Вариант 1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9309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40160 + </a:t>
                      </a:r>
                      <a:r>
                        <a:rPr lang="ru-RU" sz="1400" baseline="0" dirty="0" smtClean="0"/>
                        <a:t>40120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40140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Вариант 2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40160 +4</a:t>
                      </a:r>
                      <a:r>
                        <a:rPr lang="ru-RU" sz="1400" baseline="0" dirty="0" smtClean="0"/>
                        <a:t>0120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40140 + 40110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Вариант 3</a:t>
                      </a:r>
                      <a:endParaRPr lang="ru-RU" sz="14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40160 +</a:t>
                      </a:r>
                      <a:r>
                        <a:rPr lang="ru-RU" sz="1400" baseline="0" dirty="0" smtClean="0"/>
                        <a:t>40120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Вариант 4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40140 + 40110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Вариант 5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205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40140</a:t>
                      </a:r>
                      <a:endParaRPr lang="ru-RU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9" name="Стрелка вправо 8"/>
          <p:cNvSpPr/>
          <p:nvPr/>
        </p:nvSpPr>
        <p:spPr>
          <a:xfrm>
            <a:off x="5219944" y="1177406"/>
            <a:ext cx="850604" cy="2523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Стрелка вниз 24"/>
          <p:cNvSpPr/>
          <p:nvPr/>
        </p:nvSpPr>
        <p:spPr>
          <a:xfrm>
            <a:off x="8976261" y="5582094"/>
            <a:ext cx="212651" cy="1587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TextBox 25"/>
          <p:cNvSpPr txBox="1"/>
          <p:nvPr/>
        </p:nvSpPr>
        <p:spPr>
          <a:xfrm>
            <a:off x="6130538" y="5939429"/>
            <a:ext cx="5411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Выравнивание показателей методом «красное сторно» в части остатков неурегулированных расчетов на 01.01.2023</a:t>
            </a:r>
            <a:endParaRPr lang="ru-RU" sz="1600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415060"/>
              </p:ext>
            </p:extLst>
          </p:nvPr>
        </p:nvGraphicFramePr>
        <p:xfrm>
          <a:off x="6802057" y="1426137"/>
          <a:ext cx="4192391" cy="418785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878194"/>
                <a:gridCol w="762383"/>
                <a:gridCol w="1289701"/>
                <a:gridCol w="1262113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Варианты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Раздел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баланса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ТФОМС 1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</a:rPr>
                        <a:t>ТФОМС</a:t>
                      </a:r>
                      <a:r>
                        <a:rPr lang="ru-RU" sz="1200" baseline="0" dirty="0" smtClean="0">
                          <a:solidFill>
                            <a:schemeClr val="tx1"/>
                          </a:solidFill>
                        </a:rPr>
                        <a:t> 2</a:t>
                      </a:r>
                      <a:endParaRPr lang="ru-RU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Вариант 1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205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9309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40160 + 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</a:rPr>
                        <a:t>40120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40140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Вариант 2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40160 +4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</a:rPr>
                        <a:t>0120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40140 + 40110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Вариант 3</a:t>
                      </a:r>
                      <a:endParaRPr lang="ru-RU" sz="1400" dirty="0" smtClean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40160 +</a:t>
                      </a:r>
                      <a:r>
                        <a:rPr lang="ru-RU" sz="1400" baseline="0" dirty="0" smtClean="0">
                          <a:solidFill>
                            <a:srgbClr val="FF0000"/>
                          </a:solidFill>
                        </a:rPr>
                        <a:t>40120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Вариант 4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40140 + 40110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Вариант 5</a:t>
                      </a:r>
                      <a:endParaRPr lang="ru-RU" sz="1400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Актив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205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Пассив </a:t>
                      </a:r>
                      <a:endParaRPr lang="ru-RU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</a:rPr>
                        <a:t>40140</a:t>
                      </a:r>
                      <a:endParaRPr lang="ru-RU" sz="1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32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1384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5397" y="3025312"/>
            <a:ext cx="5789968" cy="34881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3533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58182" y="176276"/>
            <a:ext cx="11906470" cy="498598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0" tIns="0" rIns="0" bIns="0" rtlCol="0" anchor="ctr">
            <a:noAutofit/>
          </a:bodyPr>
          <a:lstStyle>
            <a:lvl1pPr algn="r" hangingPunct="0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</a:lstStyle>
          <a:p>
            <a:r>
              <a:rPr lang="ru-RU" dirty="0" smtClean="0">
                <a:sym typeface="Helvetica Neue"/>
              </a:rPr>
              <a:t>Представление отчетности об исполнении федерального </a:t>
            </a:r>
          </a:p>
          <a:p>
            <a:r>
              <a:rPr lang="ru-RU" dirty="0">
                <a:sym typeface="Helvetica Neue"/>
              </a:rPr>
              <a:t>б</a:t>
            </a:r>
            <a:r>
              <a:rPr lang="ru-RU" dirty="0" smtClean="0">
                <a:sym typeface="Helvetica Neue"/>
              </a:rPr>
              <a:t>юджета в Счетную палату Российской Федерации</a:t>
            </a:r>
            <a:endParaRPr lang="ru-RU" dirty="0">
              <a:sym typeface="Helvetica Neue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2395" y="1304821"/>
            <a:ext cx="1162598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Статья 264.9 Бюджетного кодекса Российской Федерации</a:t>
            </a:r>
          </a:p>
          <a:p>
            <a:pPr algn="ctr"/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Внешняя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проверка годового отчета об исполнении федерального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бюджета</a:t>
            </a:r>
          </a:p>
          <a:p>
            <a:pPr algn="ctr"/>
            <a:endParaRPr lang="ru-RU" sz="16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</a:t>
            </a:r>
            <a:endParaRPr lang="ru-RU" sz="16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Главные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администраторы средств федерального бюджета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не позднее 15 марта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текущего финансового года представляют годовую бюджетную отчетность в </a:t>
            </a:r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СП РФ для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внешней проверки.</a:t>
            </a:r>
          </a:p>
          <a:p>
            <a:pPr algn="just"/>
            <a:r>
              <a:rPr lang="ru-RU" sz="16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	Главные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администраторы средств федерального бюджета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представляют в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СП РФ годовую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бюджетную отчетность </a:t>
            </a:r>
            <a:r>
              <a:rPr lang="ru-RU" sz="1600" dirty="0">
                <a:latin typeface="Segoe UI Light" panose="020B0502040204020203" pitchFamily="34" charset="0"/>
                <a:cs typeface="Segoe UI Light" panose="020B0502040204020203" pitchFamily="34" charset="0"/>
              </a:rPr>
              <a:t>(за исключением отчетности, содержащей сведения, отнесенные к государственной тайне либо носящие конфиденциальный характер),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подписанную усиленной квалифицированной электронной подписью руководителя (уполномоченного должностного лица) соответствующего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ГРБС,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в </a:t>
            </a:r>
            <a:r>
              <a:rPr lang="ru-RU" sz="1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ГИИС "Электронный </a:t>
            </a:r>
            <a:r>
              <a:rPr lang="ru-RU" sz="1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бюджет".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953693" y="2287867"/>
            <a:ext cx="2254102" cy="33837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411217" y="3553706"/>
            <a:ext cx="3200400" cy="321734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13" name="Скругленный прямоугольник 12"/>
          <p:cNvSpPr/>
          <p:nvPr/>
        </p:nvSpPr>
        <p:spPr>
          <a:xfrm>
            <a:off x="6522877" y="2796964"/>
            <a:ext cx="5062871" cy="343116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863375954"/>
              </p:ext>
            </p:extLst>
          </p:nvPr>
        </p:nvGraphicFramePr>
        <p:xfrm>
          <a:off x="1243914" y="4193080"/>
          <a:ext cx="9605318" cy="2151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4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39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7232" y="327271"/>
            <a:ext cx="5789968" cy="34881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Схема согласования внесения изменений в отчетность ГРБС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6877" y="2582987"/>
            <a:ext cx="1368795" cy="872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16 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апреля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42988" y="2580423"/>
            <a:ext cx="1138739" cy="872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до 10 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мая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7878" y="2296883"/>
            <a:ext cx="155456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Изменения </a:t>
            </a:r>
          </a:p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по согласованию с ФК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3352" y="2297309"/>
            <a:ext cx="18612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Изменения по согласованию с Минфином России 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72350" y="2592929"/>
            <a:ext cx="784053" cy="872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</a:t>
            </a:r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о 18 мая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507115" y="4604233"/>
            <a:ext cx="14231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ФК: направление в Минфин России </a:t>
            </a:r>
            <a:r>
              <a:rPr lang="ru-RU" sz="1400" b="1" u="sng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годового отчета </a:t>
            </a:r>
            <a:endParaRPr lang="ru-RU" sz="1400" b="1" u="sng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4305" y="2779795"/>
            <a:ext cx="156584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ФК: подготовка </a:t>
            </a:r>
            <a:r>
              <a:rPr lang="ru-RU" sz="1400" b="1" u="sng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уточенного </a:t>
            </a:r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годового отчета 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cxnSp>
        <p:nvCxnSpPr>
          <p:cNvPr id="6" name="Прямая со стрелкой 5"/>
          <p:cNvCxnSpPr/>
          <p:nvPr/>
        </p:nvCxnSpPr>
        <p:spPr>
          <a:xfrm flipV="1">
            <a:off x="394972" y="3486133"/>
            <a:ext cx="11492228" cy="59538"/>
          </a:xfrm>
          <a:prstGeom prst="straightConnector1">
            <a:avLst/>
          </a:prstGeom>
          <a:ln w="25400">
            <a:solidFill>
              <a:schemeClr val="tx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>
          <a:xfrm>
            <a:off x="10718062" y="2571411"/>
            <a:ext cx="784053" cy="872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до 25 мая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0378415" y="3625644"/>
            <a:ext cx="154711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Минфин России  представляет </a:t>
            </a:r>
            <a:r>
              <a:rPr lang="ru-RU" sz="1400" dirty="0">
                <a:latin typeface="Segoe UI Light" panose="020B0502040204020203" pitchFamily="34" charset="0"/>
                <a:cs typeface="Segoe UI Light" panose="020B0502040204020203" pitchFamily="34" charset="0"/>
              </a:rPr>
              <a:t>в Правительство РФ годовой отчет об исполнении федерального бюджета и иные документы и материалы</a:t>
            </a:r>
          </a:p>
        </p:txBody>
      </p:sp>
      <p:sp>
        <p:nvSpPr>
          <p:cNvPr id="26" name="Левая фигурная скобка 25"/>
          <p:cNvSpPr/>
          <p:nvPr/>
        </p:nvSpPr>
        <p:spPr>
          <a:xfrm rot="5400000">
            <a:off x="2855583" y="-377516"/>
            <a:ext cx="334406" cy="5255628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cxnSp>
        <p:nvCxnSpPr>
          <p:cNvPr id="28" name="Прямая со стрелкой 27"/>
          <p:cNvCxnSpPr/>
          <p:nvPr/>
        </p:nvCxnSpPr>
        <p:spPr>
          <a:xfrm flipH="1" flipV="1">
            <a:off x="3215350" y="3844172"/>
            <a:ext cx="10632" cy="788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7506587" y="4588921"/>
            <a:ext cx="16117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ФК: направление в Минфин России </a:t>
            </a:r>
            <a:r>
              <a:rPr lang="ru-RU" sz="1400" b="1" u="sng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замены</a:t>
            </a:r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 </a:t>
            </a:r>
            <a:r>
              <a:rPr lang="ru-RU" sz="1400" b="1" u="sng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годового отчета </a:t>
            </a:r>
            <a:endParaRPr lang="ru-RU" sz="1400" b="1" u="sng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cxnSp>
        <p:nvCxnSpPr>
          <p:cNvPr id="31" name="Прямая со стрелкой 30"/>
          <p:cNvCxnSpPr/>
          <p:nvPr/>
        </p:nvCxnSpPr>
        <p:spPr>
          <a:xfrm flipH="1" flipV="1">
            <a:off x="8254454" y="3731218"/>
            <a:ext cx="10632" cy="788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Овал 31"/>
          <p:cNvSpPr/>
          <p:nvPr/>
        </p:nvSpPr>
        <p:spPr>
          <a:xfrm>
            <a:off x="3132883" y="3456111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Овал 32"/>
          <p:cNvSpPr/>
          <p:nvPr/>
        </p:nvSpPr>
        <p:spPr>
          <a:xfrm>
            <a:off x="5566078" y="3443894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Овал 33"/>
          <p:cNvSpPr/>
          <p:nvPr/>
        </p:nvSpPr>
        <p:spPr>
          <a:xfrm>
            <a:off x="8192368" y="3427251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Овал 34"/>
          <p:cNvSpPr/>
          <p:nvPr/>
        </p:nvSpPr>
        <p:spPr>
          <a:xfrm>
            <a:off x="11079965" y="3414125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6" name="TextBox 35"/>
          <p:cNvSpPr txBox="1"/>
          <p:nvPr/>
        </p:nvSpPr>
        <p:spPr>
          <a:xfrm>
            <a:off x="8818825" y="2573220"/>
            <a:ext cx="156584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Минфин России: проверка </a:t>
            </a:r>
            <a:r>
              <a:rPr lang="ru-RU" sz="1400" b="1" u="sng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уточенного </a:t>
            </a:r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годового отчета 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48635" y="1096979"/>
            <a:ext cx="445504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Внесение ГРБС изменений в годовую отчетность в целях устранения замечаний Счетной палаты Российской Федерации о фактах недостоверности бюджетной отчетности</a:t>
            </a:r>
            <a:endParaRPr lang="ru-RU" sz="1400" dirty="0"/>
          </a:p>
        </p:txBody>
      </p:sp>
      <p:cxnSp>
        <p:nvCxnSpPr>
          <p:cNvPr id="24" name="Прямая со стрелкой 23"/>
          <p:cNvCxnSpPr/>
          <p:nvPr/>
        </p:nvCxnSpPr>
        <p:spPr>
          <a:xfrm flipH="1" flipV="1">
            <a:off x="1349413" y="3800024"/>
            <a:ext cx="10632" cy="7888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Овал 24"/>
          <p:cNvSpPr/>
          <p:nvPr/>
        </p:nvSpPr>
        <p:spPr>
          <a:xfrm>
            <a:off x="1291373" y="3464136"/>
            <a:ext cx="144016" cy="144016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TextBox 26"/>
          <p:cNvSpPr txBox="1"/>
          <p:nvPr/>
        </p:nvSpPr>
        <p:spPr>
          <a:xfrm>
            <a:off x="613547" y="4600116"/>
            <a:ext cx="14231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ФК: окончание принятия изменений </a:t>
            </a:r>
          </a:p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от ГРБС</a:t>
            </a:r>
            <a:endParaRPr lang="ru-RU" sz="1400" b="1" u="sng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92177" y="2587102"/>
            <a:ext cx="1368795" cy="87206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8 </a:t>
            </a:r>
          </a:p>
          <a:p>
            <a:pPr algn="ctr"/>
            <a:r>
              <a:rPr lang="ru-RU" sz="1400" b="1" dirty="0" smtClean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апреля</a:t>
            </a:r>
            <a:endParaRPr lang="ru-RU" sz="1400" b="1" dirty="0">
              <a:solidFill>
                <a:schemeClr val="tx2">
                  <a:lumMod val="5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512848" y="3003677"/>
            <a:ext cx="15658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ФК: подготовка годового отчета </a:t>
            </a:r>
            <a:endParaRPr lang="ru-RU" sz="14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93628" y="5921447"/>
            <a:ext cx="117761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Справочно: </a:t>
            </a:r>
            <a:r>
              <a:rPr lang="ru-RU" sz="1200" b="1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Пункт </a:t>
            </a:r>
            <a:r>
              <a:rPr lang="ru-RU" sz="12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293 Инструкции № </a:t>
            </a:r>
            <a:r>
              <a:rPr lang="ru-RU" sz="1200" b="1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191н: </a:t>
            </a:r>
            <a:r>
              <a:rPr lang="ru-RU" sz="12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Внесение </a:t>
            </a:r>
            <a:r>
              <a:rPr lang="ru-RU" sz="12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ГРБС консолидированной бюджетной отчетности</a:t>
            </a:r>
            <a:r>
              <a:rPr lang="ru-RU" sz="12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ru-RU" sz="12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содержащих уточнения (исправления), в том числе в следствие исправления ошибок, </a:t>
            </a:r>
            <a:r>
              <a:rPr lang="ru-RU" sz="1200" b="1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допускается </a:t>
            </a:r>
            <a:r>
              <a:rPr lang="ru-RU" sz="12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после </a:t>
            </a:r>
            <a:r>
              <a:rPr lang="ru-RU" sz="1200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наступления даты представления отчетности в Федеральное казначейство или </a:t>
            </a:r>
            <a:r>
              <a:rPr lang="ru-RU" sz="12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после включения Федеральным казначейством принятой консолидированной бюджетной отчетности</a:t>
            </a:r>
            <a:r>
              <a:rPr lang="ru-RU" sz="1200" b="1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, </a:t>
            </a:r>
            <a:r>
              <a:rPr lang="ru-RU" sz="1200" b="1" i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в консолидированную отчетность об исполнении федерального бюджета - по согласованию с Министерством финансов Российской Федерации и Федеральным казначейством.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5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630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bject 2"/>
          <p:cNvSpPr/>
          <p:nvPr/>
        </p:nvSpPr>
        <p:spPr>
          <a:xfrm flipV="1">
            <a:off x="2987" y="530120"/>
            <a:ext cx="12186037" cy="374445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3807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042400" y="6375400"/>
            <a:ext cx="2804160" cy="246221"/>
          </a:xfrm>
        </p:spPr>
        <p:txBody>
          <a:bodyPr/>
          <a:lstStyle/>
          <a:p>
            <a:fld id="{FAA6C436-0D4A-4340-A2B7-930FFE7E96AA}" type="slidenum">
              <a:rPr lang="ru-RU" sz="1600">
                <a:solidFill>
                  <a:srgbClr val="1F497D"/>
                </a:solidFill>
              </a:rPr>
              <a:pPr/>
              <a:t>6</a:t>
            </a:fld>
            <a:endParaRPr lang="ru-RU" sz="1600" dirty="0">
              <a:solidFill>
                <a:srgbClr val="1F497D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4397" y="195092"/>
            <a:ext cx="6864627" cy="369332"/>
          </a:xfrm>
          <a:prstGeom prst="rect">
            <a:avLst/>
          </a:prstGeom>
        </p:spPr>
        <p:txBody>
          <a:bodyPr vert="horz" lIns="0" tIns="0" rIns="0" bIns="0" rtlCol="0" anchor="ctr">
            <a:normAutofit fontScale="97500"/>
          </a:bodyPr>
          <a:lstStyle>
            <a:lvl1pPr algn="r">
              <a:lnSpc>
                <a:spcPct val="90000"/>
              </a:lnSpc>
              <a:spcBef>
                <a:spcPct val="0"/>
              </a:spcBef>
              <a:buNone/>
              <a:defRPr sz="226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ru-RU" dirty="0"/>
              <a:t>Годовая бюджетная (бухгалтерская) отчетность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16001" y="2413000"/>
            <a:ext cx="10369087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altLang="ru-RU" sz="2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Подготовительные мероприятия </a:t>
            </a:r>
            <a:endParaRPr lang="ru-RU" altLang="ru-RU" sz="26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endParaRPr lang="ru-RU" altLang="ru-RU" sz="26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ctr"/>
            <a:r>
              <a:rPr lang="ru-RU" altLang="ru-RU" sz="2600" b="1" dirty="0">
                <a:latin typeface="Segoe UI Light" panose="020B0502040204020203" pitchFamily="34" charset="0"/>
                <a:cs typeface="Segoe UI Light" panose="020B0502040204020203" pitchFamily="34" charset="0"/>
              </a:rPr>
              <a:t>= инвентаризация + выверка </a:t>
            </a:r>
            <a:r>
              <a:rPr lang="ru-RU" altLang="ru-RU" sz="2600" b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расчетов + сверка с лицевыми счетами</a:t>
            </a:r>
            <a:endParaRPr lang="ru-RU" altLang="ru-RU" sz="2600" b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pic>
        <p:nvPicPr>
          <p:cNvPr id="7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9023" y="4417541"/>
            <a:ext cx="1593112" cy="1593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3" descr="C:\Users\2323\AppData\Local\Temp\pros-and-cons.pn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8251" y="4592488"/>
            <a:ext cx="1243218" cy="1243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2281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 txBox="1">
            <a:spLocks/>
          </p:cNvSpPr>
          <p:nvPr/>
        </p:nvSpPr>
        <p:spPr>
          <a:xfrm>
            <a:off x="723014" y="1093901"/>
            <a:ext cx="8442251" cy="498598"/>
          </a:xfrm>
          <a:prstGeom prst="rect">
            <a:avLst/>
          </a:prstGeom>
        </p:spPr>
        <p:txBody>
          <a:bodyPr vert="horz" lIns="0" tIns="0" rIns="0" bIns="0" rtlCol="0" anchor="ctr">
            <a:normAutofit fontScale="97500" lnSpcReduction="10000"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 algn="l"/>
            <a:r>
              <a:rPr lang="ru-RU" dirty="0" smtClean="0">
                <a:latin typeface="Segoe UI Light" panose="020B0502040204020203" pitchFamily="34" charset="0"/>
                <a:sym typeface="Helvetica Neue"/>
              </a:rPr>
              <a:t>Сроки принятия уточнений показателей </a:t>
            </a:r>
          </a:p>
          <a:p>
            <a:pPr algn="l"/>
            <a:r>
              <a:rPr lang="ru-RU" dirty="0" smtClean="0">
                <a:latin typeface="Segoe UI Light" panose="020B0502040204020203" pitchFamily="34" charset="0"/>
                <a:sym typeface="Helvetica Neue"/>
              </a:rPr>
              <a:t>на лицевых счетах после отчетной даты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634058" y="1725342"/>
            <a:ext cx="841700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algn="just">
              <a:defRPr sz="2600">
                <a:latin typeface="+mj-lt"/>
                <a:cs typeface="Segoe UI Light" panose="020B0502040204020203" pitchFamily="34" charset="0"/>
              </a:defRPr>
            </a:lvl1pPr>
          </a:lstStyle>
          <a:p>
            <a:r>
              <a:rPr lang="ru-RU" dirty="0"/>
              <a:t>по месту открытия лицевого счета  по обращению в ТОФК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9405" y="3654462"/>
            <a:ext cx="10686312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 smtClean="0">
                <a:latin typeface="+mj-lt"/>
                <a:cs typeface="Segoe UI Light" panose="020B0502040204020203" pitchFamily="34" charset="0"/>
              </a:rPr>
              <a:t>по обращению ГРБС, ФО, ГВБФ </a:t>
            </a:r>
            <a:r>
              <a:rPr lang="ru-RU" sz="2600" b="1" dirty="0" smtClean="0">
                <a:latin typeface="+mj-lt"/>
                <a:cs typeface="Segoe UI Light" panose="020B0502040204020203" pitchFamily="34" charset="0"/>
              </a:rPr>
              <a:t>в </a:t>
            </a:r>
            <a:r>
              <a:rPr lang="ru-RU" sz="2600" b="1" u="sng" dirty="0" smtClean="0">
                <a:latin typeface="+mj-lt"/>
                <a:cs typeface="Segoe UI Light" panose="020B0502040204020203" pitchFamily="34" charset="0"/>
              </a:rPr>
              <a:t>Федеральное казначейство</a:t>
            </a:r>
          </a:p>
          <a:p>
            <a:pPr algn="ctr"/>
            <a:r>
              <a:rPr lang="ru-RU" sz="2600" b="1" u="sng" dirty="0">
                <a:solidFill>
                  <a:srgbClr val="FF0000"/>
                </a:solidFill>
                <a:latin typeface="+mj-lt"/>
                <a:cs typeface="Segoe UI Light" panose="020B0502040204020203" pitchFamily="34" charset="0"/>
              </a:rPr>
              <a:t> в исключительных случаях с </a:t>
            </a:r>
            <a:r>
              <a:rPr lang="ru-RU" sz="2600" b="1" u="sng" dirty="0" smtClean="0">
                <a:solidFill>
                  <a:srgbClr val="FF0000"/>
                </a:solidFill>
                <a:latin typeface="+mj-lt"/>
                <a:cs typeface="Segoe UI Light" panose="020B0502040204020203" pitchFamily="34" charset="0"/>
              </a:rPr>
              <a:t>обоснованием </a:t>
            </a:r>
            <a:endParaRPr lang="ru-RU" sz="2600" b="1" u="sng" dirty="0" smtClean="0">
              <a:solidFill>
                <a:srgbClr val="FF0000"/>
              </a:solidFill>
              <a:latin typeface="+mj-lt"/>
              <a:cs typeface="Segoe UI Light" panose="020B0502040204020203" pitchFamily="34" charset="0"/>
            </a:endParaRPr>
          </a:p>
          <a:p>
            <a:pPr algn="ctr"/>
            <a:r>
              <a:rPr lang="ru-RU" sz="2600" b="1" u="sng" dirty="0" smtClean="0">
                <a:solidFill>
                  <a:srgbClr val="FF0000"/>
                </a:solidFill>
                <a:latin typeface="+mj-lt"/>
                <a:cs typeface="Segoe UI Light" panose="020B0502040204020203" pitchFamily="34" charset="0"/>
              </a:rPr>
              <a:t>необходимости </a:t>
            </a:r>
            <a:r>
              <a:rPr lang="ru-RU" sz="2600" b="1" u="sng" dirty="0" smtClean="0">
                <a:solidFill>
                  <a:srgbClr val="FF0000"/>
                </a:solidFill>
                <a:latin typeface="+mj-lt"/>
                <a:cs typeface="Segoe UI Light" panose="020B0502040204020203" pitchFamily="34" charset="0"/>
              </a:rPr>
              <a:t>внесения изменений </a:t>
            </a:r>
            <a:endParaRPr lang="ru-RU" sz="2600" b="1" u="sng" dirty="0">
              <a:solidFill>
                <a:srgbClr val="FF0000"/>
              </a:solidFill>
              <a:latin typeface="+mj-lt"/>
              <a:cs typeface="Segoe UI Light" panose="020B0502040204020203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6148" y="2705291"/>
            <a:ext cx="28328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>
                <a:latin typeface="+mj-lt"/>
              </a:rPr>
              <a:t>2</a:t>
            </a:r>
            <a:r>
              <a:rPr lang="ru-RU" sz="2400" b="1" dirty="0">
                <a:latin typeface="+mj-lt"/>
              </a:rPr>
              <a:t>3 января 2023 года </a:t>
            </a:r>
            <a:endParaRPr lang="ru-RU" sz="2400" dirty="0"/>
          </a:p>
        </p:txBody>
      </p:sp>
      <p:cxnSp>
        <p:nvCxnSpPr>
          <p:cNvPr id="8" name="Соединительная линия уступом 7"/>
          <p:cNvCxnSpPr/>
          <p:nvPr/>
        </p:nvCxnSpPr>
        <p:spPr>
          <a:xfrm rot="10800000">
            <a:off x="929820" y="2100557"/>
            <a:ext cx="3496328" cy="833756"/>
          </a:xfrm>
          <a:prstGeom prst="bentConnector3">
            <a:avLst>
              <a:gd name="adj1" fmla="val 113203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438401" y="2350628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/>
              <a:t>д</a:t>
            </a:r>
            <a:r>
              <a:rPr lang="ru-RU" i="1" dirty="0" smtClean="0"/>
              <a:t>о наступления:</a:t>
            </a:r>
            <a:endParaRPr lang="ru-RU" i="1" dirty="0"/>
          </a:p>
        </p:txBody>
      </p:sp>
      <p:cxnSp>
        <p:nvCxnSpPr>
          <p:cNvPr id="13" name="Соединительная линия уступом 12"/>
          <p:cNvCxnSpPr/>
          <p:nvPr/>
        </p:nvCxnSpPr>
        <p:spPr>
          <a:xfrm rot="10800000" flipV="1">
            <a:off x="863600" y="3102502"/>
            <a:ext cx="3562548" cy="998236"/>
          </a:xfrm>
          <a:prstGeom prst="bentConnector3">
            <a:avLst>
              <a:gd name="adj1" fmla="val 111078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125133" y="3253632"/>
            <a:ext cx="2675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после наступления:</a:t>
            </a:r>
            <a:endParaRPr lang="ru-RU" i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7</a:t>
            </a:fld>
            <a:endParaRPr lang="ru-RU" dirty="0">
              <a:solidFill>
                <a:srgbClr val="44546A"/>
              </a:solidFill>
            </a:endParaRPr>
          </a:p>
        </p:txBody>
      </p:sp>
      <p:sp>
        <p:nvSpPr>
          <p:cNvPr id="14" name="Заголовок 2"/>
          <p:cNvSpPr txBox="1">
            <a:spLocks/>
          </p:cNvSpPr>
          <p:nvPr/>
        </p:nvSpPr>
        <p:spPr>
          <a:xfrm>
            <a:off x="151285" y="293322"/>
            <a:ext cx="11906470" cy="498598"/>
          </a:xfrm>
          <a:prstGeom prst="rect">
            <a:avLst/>
          </a:prstGeom>
        </p:spPr>
        <p:txBody>
          <a:bodyPr vert="horz" lIns="0" tIns="0" rIns="0" bIns="0" rtlCol="0" anchor="ctr">
            <a:normAutofit fontScale="97500"/>
          </a:bodyPr>
          <a:lstStyle>
            <a:defPPr>
              <a:defRPr lang="ru-RU"/>
            </a:defPPr>
            <a:lvl1pPr algn="r">
              <a:lnSpc>
                <a:spcPct val="90000"/>
              </a:lnSpc>
              <a:spcBef>
                <a:spcPct val="0"/>
              </a:spcBef>
              <a:buNone/>
              <a:defRPr sz="2000" b="1" i="0">
                <a:solidFill>
                  <a:schemeClr val="tx1"/>
                </a:solidFill>
                <a:latin typeface="Cambria" panose="02040503050406030204" pitchFamily="18" charset="0"/>
                <a:ea typeface="Cambria" panose="02040503050406030204" pitchFamily="18" charset="0"/>
                <a:cs typeface="Segoe UI Light" panose="020B0502040204020203" pitchFamily="34" charset="0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r>
              <a:rPr lang="ru-RU" dirty="0" smtClean="0">
                <a:sym typeface="Helvetica Neue"/>
              </a:rPr>
              <a:t>Выверка кассовых показателей на лицевых счетах</a:t>
            </a:r>
            <a:endParaRPr lang="ru-RU" dirty="0" smtClean="0">
              <a:sym typeface="Helvetica Neue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125133" y="5762847"/>
            <a:ext cx="8092755" cy="3189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095153" y="6081823"/>
            <a:ext cx="8955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i="1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Справочно: большинство запросов на согласование связано с некорректными применением КБК при возвратах остатков МБТ, субсидий АУБУ </a:t>
            </a:r>
            <a:endParaRPr lang="ru-RU" sz="1600" i="1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621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4172" y="993871"/>
            <a:ext cx="11765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Проверка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 корректности применения 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кодов</a:t>
            </a:r>
            <a:r>
              <a:rPr lang="ru-RU" dirty="0">
                <a:latin typeface="Segoe UI Light" panose="020B0502040204020203" pitchFamily="34" charset="0"/>
                <a:cs typeface="Segoe UI Light" panose="020B0502040204020203" pitchFamily="34" charset="0"/>
              </a:rPr>
              <a:t> бюджетной </a:t>
            </a:r>
            <a:r>
              <a:rPr lang="ru-RU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классификации</a:t>
            </a:r>
            <a:endParaRPr lang="ru-RU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/>
          </p:nvPr>
        </p:nvGraphicFramePr>
        <p:xfrm>
          <a:off x="772331" y="1465791"/>
          <a:ext cx="10228521" cy="472257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83170"/>
                <a:gridCol w="3235844"/>
                <a:gridCol w="3409507"/>
              </a:tblGrid>
              <a:tr h="319318"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Операция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</a:t>
                      </a:r>
                      <a:r>
                        <a:rPr lang="ru-RU" sz="1600" b="1" baseline="0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в бюджете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solidFill>
                            <a:schemeClr val="accent5">
                              <a:lumMod val="50000"/>
                            </a:schemeClr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Отражение АУБУ</a:t>
                      </a:r>
                      <a:endParaRPr lang="ru-RU" sz="1600" b="1" dirty="0">
                        <a:solidFill>
                          <a:schemeClr val="accent5">
                            <a:lumMod val="50000"/>
                          </a:schemeClr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37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Предоставление субсидий АУБУ: </a:t>
                      </a:r>
                    </a:p>
                    <a:p>
                      <a:pPr lvl="1"/>
                      <a:endParaRPr lang="ru-RU" sz="1600" b="1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lvl="1"/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на госзадание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КВР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611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, 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614, 621, 624</a:t>
                      </a:r>
                      <a:endParaRPr lang="ru-RU" sz="16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    241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аналитики </a:t>
                      </a: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130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     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131 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549">
                <a:tc>
                  <a:txBody>
                    <a:bodyPr/>
                    <a:lstStyle/>
                    <a:p>
                      <a:pPr lvl="1"/>
                      <a:endParaRPr lang="ru-RU" sz="1600" b="1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lvl="1"/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на иные цели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КВР                612, 622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     241, 281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аналитики </a:t>
                      </a: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150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152, 162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549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b="1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на кап вложения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КВР 461, 462, 464, 465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           530</a:t>
                      </a:r>
                      <a:endParaRPr lang="ru-RU" sz="1600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 аналитики </a:t>
                      </a: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150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     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162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37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solidFill>
                            <a:srgbClr val="002060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Возвраты: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целевых субсидий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6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КДБ         218……….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150*</a:t>
                      </a:r>
                    </a:p>
                    <a:p>
                      <a:pPr algn="ctr"/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153, 163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6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аналитики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610</a:t>
                      </a:r>
                      <a:endParaRPr lang="ru-RU" sz="1600" b="1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ctr"/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610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1549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субсидии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на</a:t>
                      </a: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госзадание</a:t>
                      </a:r>
                    </a:p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при его не выполнении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КДБ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       113 ……….</a:t>
                      </a: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130*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    136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Код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аналитики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610</a:t>
                      </a:r>
                      <a:endParaRPr lang="ru-RU" sz="1600" b="1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algn="ctr"/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 </a:t>
                      </a: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610</a:t>
                      </a:r>
                      <a:endParaRPr lang="ru-RU" sz="1600" b="1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04017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 результатам контроля и в иных случаях (</a:t>
                      </a: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при выполнении государственного задания)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КДБ         203………150*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   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153</a:t>
                      </a:r>
                      <a:endParaRPr lang="ru-RU" sz="16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КВР                  </a:t>
                      </a:r>
                      <a:r>
                        <a:rPr lang="ru-RU" sz="16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853</a:t>
                      </a:r>
                    </a:p>
                    <a:p>
                      <a:pPr algn="ctr"/>
                      <a:r>
                        <a:rPr lang="ru-RU" sz="16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КОСГУ               </a:t>
                      </a:r>
                      <a:r>
                        <a:rPr lang="ru-RU" sz="1600" b="1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241</a:t>
                      </a:r>
                      <a:endParaRPr lang="ru-RU" sz="1600" b="1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59428" y="6228958"/>
            <a:ext cx="78999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* Заблаговременное </a:t>
            </a:r>
            <a:r>
              <a:rPr lang="ru-RU" sz="1600" b="1" dirty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в</a:t>
            </a:r>
            <a:r>
              <a:rPr lang="ru-RU" sz="1600" b="1" dirty="0" smtClean="0">
                <a:solidFill>
                  <a:srgbClr val="FF0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ключение в Реестр администрируемых доходов (РАД) </a:t>
            </a:r>
            <a:endParaRPr lang="ru-RU" sz="1600" b="1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11" name="Рисунок 10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6257130" y="260708"/>
            <a:ext cx="5789968" cy="515463"/>
          </a:xfrm>
        </p:spPr>
        <p:txBody>
          <a:bodyPr vert="horz" lIns="0" tIns="0" rIns="0" bIns="0" rtlCol="0" anchor="ctr">
            <a:noAutofit/>
          </a:bodyPr>
          <a:lstStyle/>
          <a:p>
            <a:r>
              <a:rPr lang="ru-RU" sz="2000" dirty="0"/>
              <a:t>Соответствие </a:t>
            </a:r>
            <a:r>
              <a:rPr lang="ru-RU" sz="2000" dirty="0"/>
              <a:t>показателей </a:t>
            </a:r>
            <a:r>
              <a:rPr lang="ru-RU" sz="2000" dirty="0"/>
              <a:t>кассовых потоков </a:t>
            </a:r>
            <a:r>
              <a:rPr lang="ru-RU" sz="2000" dirty="0"/>
              <a:t>по </a:t>
            </a:r>
            <a:r>
              <a:rPr lang="ru-RU" sz="2000" dirty="0"/>
              <a:t>субсидиям ГРБС- </a:t>
            </a:r>
            <a:r>
              <a:rPr lang="ru-RU" sz="2000" dirty="0"/>
              <a:t>Учредитель </a:t>
            </a:r>
            <a:r>
              <a:rPr lang="ru-RU" sz="2000" dirty="0"/>
              <a:t>и АУБУ</a:t>
            </a:r>
            <a:endParaRPr lang="ru-RU" sz="20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8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42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57130" y="291530"/>
            <a:ext cx="5789968" cy="348813"/>
          </a:xfrm>
        </p:spPr>
        <p:txBody>
          <a:bodyPr vert="horz" lIns="0" tIns="0" rIns="0" bIns="0" rtlCol="0" anchor="ctr">
            <a:noAutofit/>
          </a:bodyPr>
          <a:lstStyle/>
          <a:p>
            <a:r>
              <a:rPr lang="ru-RU" sz="2000" dirty="0"/>
              <a:t>Сверка показателей отчетности АУБУ и ГРБС- Учредителя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648586" y="1202450"/>
          <a:ext cx="11174819" cy="49410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518832"/>
                <a:gridCol w="3931047"/>
                <a:gridCol w="3724940"/>
              </a:tblGrid>
              <a:tr h="315166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Показатель у учредителя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Показатель у АУБУ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Расхождения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Предоставлено субсидий, </a:t>
                      </a:r>
                    </a:p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Отчет ф. 0503127, р.2  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Получено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субсидий,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Отчет ф. 0503737, р.1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допустимы, за исключением субсидий ФОМС на высокотехнологичную мед помощь по 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госзаданию, доходов от компенсации затрат по КВД 4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2729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Возвраты остатков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субсидий прошлых лет, </a:t>
                      </a:r>
                    </a:p>
                    <a:p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Отчет ф. 0503127, р. 1 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Возвращено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остатков субсидий,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Отчет ф. 0503737, р.4, строка 910</a:t>
                      </a:r>
                      <a:endParaRPr lang="ru-RU" sz="1400" dirty="0">
                        <a:solidFill>
                          <a:srgbClr val="C00000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допустимы,  за исключением возвратов отдельными учреждениями  науки, культуры и образования (МГУ, СПБГУ, Рангихс, Курчатовский, Эрмитаж, РАН, Академия живописи Большой театр, РФФИ) в доход федерального бюджета  (Миннауки, Минкультуры)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по  задолженности по предоставленным субсидиям,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Сведения ф. 0503169, счет 120641(81)000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по  задолженности по предоставленным субсидиям,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Сведения ф. 0503769, счет х40140131 – 205ххххх</a:t>
                      </a:r>
                      <a:endParaRPr lang="ru-RU" sz="1400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допустимы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635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по  задолженности по остаткам субсидий к возврату,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Сведения ф. 0503169, счет 1 205хх000 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по  задолженности по остаткам субсидий к возврату,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Сведения ф. 0503769, с</a:t>
                      </a: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чет  130305 000, код 610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допустимы</a:t>
                      </a:r>
                      <a:endParaRPr lang="ru-RU" sz="14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8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 по ОЦИ, счет 120433000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Расчеты по ОЦИ, счет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121006000</a:t>
                      </a:r>
                      <a:endParaRPr lang="ru-RU" sz="1400" dirty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Не</a:t>
                      </a:r>
                      <a:r>
                        <a:rPr lang="ru-RU" sz="1400" baseline="0" dirty="0" smtClean="0">
                          <a:latin typeface="Segoe UI Light" panose="020B0502040204020203" pitchFamily="34" charset="0"/>
                          <a:cs typeface="Segoe UI Light" panose="020B0502040204020203" pitchFamily="34" charset="0"/>
                        </a:rPr>
                        <a:t> допустимы</a:t>
                      </a:r>
                      <a:endParaRPr lang="ru-RU" sz="1400" dirty="0" smtClean="0"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dirty="0">
                        <a:solidFill>
                          <a:schemeClr val="tx1"/>
                        </a:solidFill>
                        <a:latin typeface="Segoe UI Light" panose="020B0502040204020203" pitchFamily="34" charset="0"/>
                        <a:cs typeface="Segoe UI Light" panose="020B0502040204020203" pitchFamily="34" charset="0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27186"/>
            <a:ext cx="1402441" cy="548985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>
                <a:solidFill>
                  <a:srgbClr val="44546A"/>
                </a:solidFill>
              </a:rPr>
              <a:pPr/>
              <a:t>9</a:t>
            </a:fld>
            <a:endParaRPr lang="ru-RU" dirty="0">
              <a:solidFill>
                <a:srgbClr val="44546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069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24203</TotalTime>
  <Words>2909</Words>
  <Application>Microsoft Office PowerPoint</Application>
  <PresentationFormat>Широкоэкранный</PresentationFormat>
  <Paragraphs>572</Paragraphs>
  <Slides>33</Slides>
  <Notes>21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6" baseType="lpstr">
      <vt:lpstr>Arial</vt:lpstr>
      <vt:lpstr>Calibri</vt:lpstr>
      <vt:lpstr>Calibri Light</vt:lpstr>
      <vt:lpstr>Cambria</vt:lpstr>
      <vt:lpstr>Helvetica Neue</vt:lpstr>
      <vt:lpstr>Helvetica Neue Medium</vt:lpstr>
      <vt:lpstr>Segoe UI Black</vt:lpstr>
      <vt:lpstr>Segoe UI Historic</vt:lpstr>
      <vt:lpstr>Segoe UI Light</vt:lpstr>
      <vt:lpstr>Times New Roman</vt:lpstr>
      <vt:lpstr>Wingdings</vt:lpstr>
      <vt:lpstr>Тема Office</vt:lpstr>
      <vt:lpstr>Документ Microsoft Word</vt:lpstr>
      <vt:lpstr>Презентация PowerPoint</vt:lpstr>
      <vt:lpstr>Состав годовой отчетности за 2022 год</vt:lpstr>
      <vt:lpstr>Сроки представления годовой отчетности об исполнении бюджетов бюджетной системы Российской Федерации за 2022 год</vt:lpstr>
      <vt:lpstr>Презентация PowerPoint</vt:lpstr>
      <vt:lpstr>Схема согласования внесения изменений в отчетность ГРБС</vt:lpstr>
      <vt:lpstr>Презентация PowerPoint</vt:lpstr>
      <vt:lpstr>Презентация PowerPoint</vt:lpstr>
      <vt:lpstr>Соответствие показателей кассовых потоков по субсидиям ГРБС- Учредитель и АУБУ</vt:lpstr>
      <vt:lpstr>Сверка показателей отчетности АУБУ и ГРБС- Учредителя</vt:lpstr>
      <vt:lpstr>Инвентаризация и сверка объектов недвижимого имущества</vt:lpstr>
      <vt:lpstr>Презентация PowerPoint</vt:lpstr>
      <vt:lpstr>Презентация PowerPoint</vt:lpstr>
      <vt:lpstr>Презентация PowerPoint</vt:lpstr>
      <vt:lpstr>Презентация PowerPoint</vt:lpstr>
      <vt:lpstr>Выверка показателей ДЗ и КЗ</vt:lpstr>
      <vt:lpstr>Презентация PowerPoint</vt:lpstr>
      <vt:lpstr>«Инвентаризация» субъектов отчетности  (подведомственная сеть)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Отражение остатков в отчетности  за 2022 год</vt:lpstr>
      <vt:lpstr>Отражение остатков в отчетности  за 2022 год</vt:lpstr>
      <vt:lpstr>Презентация PowerPoint</vt:lpstr>
      <vt:lpstr>Презентация PowerPoint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Соколова Анастасия Владимировна</dc:creator>
  <cp:lastModifiedBy>Кривенец Анна Николаевна</cp:lastModifiedBy>
  <cp:revision>483</cp:revision>
  <cp:lastPrinted>2022-11-10T06:01:11Z</cp:lastPrinted>
  <dcterms:created xsi:type="dcterms:W3CDTF">2021-09-09T06:57:17Z</dcterms:created>
  <dcterms:modified xsi:type="dcterms:W3CDTF">2022-11-17T18:39:14Z</dcterms:modified>
</cp:coreProperties>
</file>