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92" r:id="rId2"/>
    <p:sldId id="374" r:id="rId3"/>
    <p:sldId id="393" r:id="rId4"/>
    <p:sldId id="313" r:id="rId5"/>
    <p:sldId id="353" r:id="rId6"/>
    <p:sldId id="375" r:id="rId7"/>
    <p:sldId id="388" r:id="rId8"/>
    <p:sldId id="398" r:id="rId9"/>
    <p:sldId id="389" r:id="rId10"/>
    <p:sldId id="394" r:id="rId11"/>
    <p:sldId id="377" r:id="rId12"/>
    <p:sldId id="378" r:id="rId13"/>
    <p:sldId id="395" r:id="rId14"/>
    <p:sldId id="397" r:id="rId15"/>
    <p:sldId id="399" r:id="rId16"/>
    <p:sldId id="396" r:id="rId17"/>
    <p:sldId id="390" r:id="rId18"/>
    <p:sldId id="391" r:id="rId19"/>
    <p:sldId id="372" r:id="rId20"/>
    <p:sldId id="358" r:id="rId21"/>
    <p:sldId id="360" r:id="rId22"/>
    <p:sldId id="293" r:id="rId23"/>
  </p:sldIdLst>
  <p:sldSz cx="12192000" cy="6858000"/>
  <p:notesSz cx="9918700" cy="6819900"/>
  <p:defaultTextStyle>
    <a:defPPr>
      <a:defRPr lang="ru-RU"/>
    </a:defPPr>
    <a:lvl1pPr marL="0" algn="l" defTabSz="1932493" rtl="0" eaLnBrk="1" latinLnBrk="0" hangingPunct="1">
      <a:defRPr sz="3804" kern="1200">
        <a:solidFill>
          <a:schemeClr val="tx1"/>
        </a:solidFill>
        <a:latin typeface="+mn-lt"/>
        <a:ea typeface="+mn-ea"/>
        <a:cs typeface="+mn-cs"/>
      </a:defRPr>
    </a:lvl1pPr>
    <a:lvl2pPr marL="966246" algn="l" defTabSz="1932493" rtl="0" eaLnBrk="1" latinLnBrk="0" hangingPunct="1">
      <a:defRPr sz="3804" kern="1200">
        <a:solidFill>
          <a:schemeClr val="tx1"/>
        </a:solidFill>
        <a:latin typeface="+mn-lt"/>
        <a:ea typeface="+mn-ea"/>
        <a:cs typeface="+mn-cs"/>
      </a:defRPr>
    </a:lvl2pPr>
    <a:lvl3pPr marL="1932493" algn="l" defTabSz="1932493" rtl="0" eaLnBrk="1" latinLnBrk="0" hangingPunct="1">
      <a:defRPr sz="3804" kern="1200">
        <a:solidFill>
          <a:schemeClr val="tx1"/>
        </a:solidFill>
        <a:latin typeface="+mn-lt"/>
        <a:ea typeface="+mn-ea"/>
        <a:cs typeface="+mn-cs"/>
      </a:defRPr>
    </a:lvl3pPr>
    <a:lvl4pPr marL="2898739" algn="l" defTabSz="1932493" rtl="0" eaLnBrk="1" latinLnBrk="0" hangingPunct="1">
      <a:defRPr sz="3804" kern="1200">
        <a:solidFill>
          <a:schemeClr val="tx1"/>
        </a:solidFill>
        <a:latin typeface="+mn-lt"/>
        <a:ea typeface="+mn-ea"/>
        <a:cs typeface="+mn-cs"/>
      </a:defRPr>
    </a:lvl4pPr>
    <a:lvl5pPr marL="3864986" algn="l" defTabSz="1932493" rtl="0" eaLnBrk="1" latinLnBrk="0" hangingPunct="1">
      <a:defRPr sz="3804" kern="1200">
        <a:solidFill>
          <a:schemeClr val="tx1"/>
        </a:solidFill>
        <a:latin typeface="+mn-lt"/>
        <a:ea typeface="+mn-ea"/>
        <a:cs typeface="+mn-cs"/>
      </a:defRPr>
    </a:lvl5pPr>
    <a:lvl6pPr marL="4831232" algn="l" defTabSz="1932493" rtl="0" eaLnBrk="1" latinLnBrk="0" hangingPunct="1">
      <a:defRPr sz="3804" kern="1200">
        <a:solidFill>
          <a:schemeClr val="tx1"/>
        </a:solidFill>
        <a:latin typeface="+mn-lt"/>
        <a:ea typeface="+mn-ea"/>
        <a:cs typeface="+mn-cs"/>
      </a:defRPr>
    </a:lvl6pPr>
    <a:lvl7pPr marL="5797479" algn="l" defTabSz="1932493" rtl="0" eaLnBrk="1" latinLnBrk="0" hangingPunct="1">
      <a:defRPr sz="3804" kern="1200">
        <a:solidFill>
          <a:schemeClr val="tx1"/>
        </a:solidFill>
        <a:latin typeface="+mn-lt"/>
        <a:ea typeface="+mn-ea"/>
        <a:cs typeface="+mn-cs"/>
      </a:defRPr>
    </a:lvl7pPr>
    <a:lvl8pPr marL="6763725" algn="l" defTabSz="1932493" rtl="0" eaLnBrk="1" latinLnBrk="0" hangingPunct="1">
      <a:defRPr sz="3804" kern="1200">
        <a:solidFill>
          <a:schemeClr val="tx1"/>
        </a:solidFill>
        <a:latin typeface="+mn-lt"/>
        <a:ea typeface="+mn-ea"/>
        <a:cs typeface="+mn-cs"/>
      </a:defRPr>
    </a:lvl8pPr>
    <a:lvl9pPr marL="7729972" algn="l" defTabSz="1932493" rtl="0" eaLnBrk="1" latinLnBrk="0" hangingPunct="1">
      <a:defRPr sz="3804"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6087" userDrawn="1">
          <p15:clr>
            <a:srgbClr val="A4A3A4"/>
          </p15:clr>
        </p15:guide>
        <p15:guide id="2" pos="4552"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3B59"/>
    <a:srgbClr val="11437F"/>
    <a:srgbClr val="FCFCFC"/>
    <a:srgbClr val="ECD6A5"/>
    <a:srgbClr val="C19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85" autoAdjust="0"/>
    <p:restoredTop sz="95209" autoAdjust="0"/>
  </p:normalViewPr>
  <p:slideViewPr>
    <p:cSldViewPr>
      <p:cViewPr varScale="1">
        <p:scale>
          <a:sx n="74" d="100"/>
          <a:sy n="74" d="100"/>
        </p:scale>
        <p:origin x="522" y="60"/>
      </p:cViewPr>
      <p:guideLst>
        <p:guide orient="horz" pos="6087"/>
        <p:guide pos="4552"/>
      </p:guideLst>
    </p:cSldViewPr>
  </p:slideViewPr>
  <p:notesTextViewPr>
    <p:cViewPr>
      <p:scale>
        <a:sx n="100" d="100"/>
        <a:sy n="100" d="100"/>
      </p:scale>
      <p:origin x="0" y="0"/>
    </p:cViewPr>
  </p:notesTextViewPr>
  <p:notesViewPr>
    <p:cSldViewPr>
      <p:cViewPr varScale="1">
        <p:scale>
          <a:sx n="117" d="100"/>
          <a:sy n="117" d="100"/>
        </p:scale>
        <p:origin x="2064" y="9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4298467" cy="340328"/>
          </a:xfrm>
          <a:prstGeom prst="rect">
            <a:avLst/>
          </a:prstGeom>
        </p:spPr>
        <p:txBody>
          <a:bodyPr vert="horz" lIns="169859" tIns="84929" rIns="169859" bIns="84929" rtlCol="0"/>
          <a:lstStyle>
            <a:lvl1pPr algn="l">
              <a:defRPr sz="2200"/>
            </a:lvl1pPr>
          </a:lstStyle>
          <a:p>
            <a:endParaRPr lang="ru-RU"/>
          </a:p>
        </p:txBody>
      </p:sp>
      <p:sp>
        <p:nvSpPr>
          <p:cNvPr id="3" name="Дата 2"/>
          <p:cNvSpPr>
            <a:spLocks noGrp="1"/>
          </p:cNvSpPr>
          <p:nvPr>
            <p:ph type="dt" idx="1"/>
          </p:nvPr>
        </p:nvSpPr>
        <p:spPr>
          <a:xfrm>
            <a:off x="5617504" y="1"/>
            <a:ext cx="4298467" cy="340328"/>
          </a:xfrm>
          <a:prstGeom prst="rect">
            <a:avLst/>
          </a:prstGeom>
        </p:spPr>
        <p:txBody>
          <a:bodyPr vert="horz" lIns="169859" tIns="84929" rIns="169859" bIns="84929" rtlCol="0"/>
          <a:lstStyle>
            <a:lvl1pPr algn="r">
              <a:defRPr sz="2200"/>
            </a:lvl1pPr>
          </a:lstStyle>
          <a:p>
            <a:fld id="{8F7CBA3A-4016-4326-8AC3-4CA1C77DF708}" type="datetimeFigureOut">
              <a:rPr lang="ru-RU" smtClean="0"/>
              <a:t>18.11.2022</a:t>
            </a:fld>
            <a:endParaRPr lang="ru-RU"/>
          </a:p>
        </p:txBody>
      </p:sp>
      <p:sp>
        <p:nvSpPr>
          <p:cNvPr id="4" name="Образ слайда 3"/>
          <p:cNvSpPr>
            <a:spLocks noGrp="1" noRot="1" noChangeAspect="1"/>
          </p:cNvSpPr>
          <p:nvPr>
            <p:ph type="sldImg" idx="2"/>
          </p:nvPr>
        </p:nvSpPr>
        <p:spPr>
          <a:xfrm>
            <a:off x="2916238" y="854075"/>
            <a:ext cx="4086225" cy="2298700"/>
          </a:xfrm>
          <a:prstGeom prst="rect">
            <a:avLst/>
          </a:prstGeom>
          <a:noFill/>
          <a:ln w="12700">
            <a:solidFill>
              <a:prstClr val="black"/>
            </a:solidFill>
          </a:ln>
        </p:spPr>
        <p:txBody>
          <a:bodyPr vert="horz" lIns="169859" tIns="84929" rIns="169859" bIns="84929" rtlCol="0" anchor="ctr"/>
          <a:lstStyle/>
          <a:p>
            <a:endParaRPr lang="ru-RU"/>
          </a:p>
        </p:txBody>
      </p:sp>
      <p:sp>
        <p:nvSpPr>
          <p:cNvPr id="5" name="Заметки 4"/>
          <p:cNvSpPr>
            <a:spLocks noGrp="1"/>
          </p:cNvSpPr>
          <p:nvPr>
            <p:ph type="body" sz="quarter" idx="3"/>
          </p:nvPr>
        </p:nvSpPr>
        <p:spPr>
          <a:xfrm>
            <a:off x="991326" y="3283161"/>
            <a:ext cx="7936052" cy="2685921"/>
          </a:xfrm>
          <a:prstGeom prst="rect">
            <a:avLst/>
          </a:prstGeom>
        </p:spPr>
        <p:txBody>
          <a:bodyPr vert="horz" lIns="169859" tIns="84929" rIns="169859" bIns="84929" rtlCol="0"/>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ижний колонтитул 5"/>
          <p:cNvSpPr>
            <a:spLocks noGrp="1"/>
          </p:cNvSpPr>
          <p:nvPr>
            <p:ph type="ftr" sz="quarter" idx="4"/>
          </p:nvPr>
        </p:nvSpPr>
        <p:spPr>
          <a:xfrm>
            <a:off x="1" y="6479573"/>
            <a:ext cx="4298467" cy="340328"/>
          </a:xfrm>
          <a:prstGeom prst="rect">
            <a:avLst/>
          </a:prstGeom>
        </p:spPr>
        <p:txBody>
          <a:bodyPr vert="horz" lIns="169859" tIns="84929" rIns="169859" bIns="84929" rtlCol="0" anchor="b"/>
          <a:lstStyle>
            <a:lvl1pPr algn="l">
              <a:defRPr sz="2200"/>
            </a:lvl1pPr>
          </a:lstStyle>
          <a:p>
            <a:endParaRPr lang="ru-RU"/>
          </a:p>
        </p:txBody>
      </p:sp>
      <p:sp>
        <p:nvSpPr>
          <p:cNvPr id="7" name="Номер слайда 6"/>
          <p:cNvSpPr>
            <a:spLocks noGrp="1"/>
          </p:cNvSpPr>
          <p:nvPr>
            <p:ph type="sldNum" sz="quarter" idx="5"/>
          </p:nvPr>
        </p:nvSpPr>
        <p:spPr>
          <a:xfrm>
            <a:off x="5617504" y="6479573"/>
            <a:ext cx="4298467" cy="340328"/>
          </a:xfrm>
          <a:prstGeom prst="rect">
            <a:avLst/>
          </a:prstGeom>
        </p:spPr>
        <p:txBody>
          <a:bodyPr vert="horz" lIns="169859" tIns="84929" rIns="169859" bIns="84929" rtlCol="0" anchor="b"/>
          <a:lstStyle>
            <a:lvl1pPr algn="r">
              <a:defRPr sz="2200"/>
            </a:lvl1pPr>
          </a:lstStyle>
          <a:p>
            <a:fld id="{1D3B102A-EDC8-431F-B475-B3229B34ED88}" type="slidenum">
              <a:rPr lang="ru-RU" smtClean="0"/>
              <a:t>‹#›</a:t>
            </a:fld>
            <a:endParaRPr lang="ru-RU"/>
          </a:p>
        </p:txBody>
      </p:sp>
    </p:spTree>
    <p:extLst>
      <p:ext uri="{BB962C8B-B14F-4D97-AF65-F5344CB8AC3E}">
        <p14:creationId xmlns:p14="http://schemas.microsoft.com/office/powerpoint/2010/main" val="361565565"/>
      </p:ext>
    </p:extLst>
  </p:cSld>
  <p:clrMap bg1="lt1" tx1="dk1" bg2="lt2" tx2="dk2" accent1="accent1" accent2="accent2" accent3="accent3" accent4="accent4" accent5="accent5" accent6="accent6" hlink="hlink" folHlink="folHlink"/>
  <p:notesStyle>
    <a:lvl1pPr marL="0" algn="l" defTabSz="1932493" rtl="0" eaLnBrk="1" latinLnBrk="0" hangingPunct="1">
      <a:defRPr sz="2536" kern="1200">
        <a:solidFill>
          <a:schemeClr val="tx1"/>
        </a:solidFill>
        <a:latin typeface="+mn-lt"/>
        <a:ea typeface="+mn-ea"/>
        <a:cs typeface="+mn-cs"/>
      </a:defRPr>
    </a:lvl1pPr>
    <a:lvl2pPr marL="966246" algn="l" defTabSz="1932493" rtl="0" eaLnBrk="1" latinLnBrk="0" hangingPunct="1">
      <a:defRPr sz="2536" kern="1200">
        <a:solidFill>
          <a:schemeClr val="tx1"/>
        </a:solidFill>
        <a:latin typeface="+mn-lt"/>
        <a:ea typeface="+mn-ea"/>
        <a:cs typeface="+mn-cs"/>
      </a:defRPr>
    </a:lvl2pPr>
    <a:lvl3pPr marL="1932493" algn="l" defTabSz="1932493" rtl="0" eaLnBrk="1" latinLnBrk="0" hangingPunct="1">
      <a:defRPr sz="2536" kern="1200">
        <a:solidFill>
          <a:schemeClr val="tx1"/>
        </a:solidFill>
        <a:latin typeface="+mn-lt"/>
        <a:ea typeface="+mn-ea"/>
        <a:cs typeface="+mn-cs"/>
      </a:defRPr>
    </a:lvl3pPr>
    <a:lvl4pPr marL="2898739" algn="l" defTabSz="1932493" rtl="0" eaLnBrk="1" latinLnBrk="0" hangingPunct="1">
      <a:defRPr sz="2536" kern="1200">
        <a:solidFill>
          <a:schemeClr val="tx1"/>
        </a:solidFill>
        <a:latin typeface="+mn-lt"/>
        <a:ea typeface="+mn-ea"/>
        <a:cs typeface="+mn-cs"/>
      </a:defRPr>
    </a:lvl4pPr>
    <a:lvl5pPr marL="3864986" algn="l" defTabSz="1932493" rtl="0" eaLnBrk="1" latinLnBrk="0" hangingPunct="1">
      <a:defRPr sz="2536" kern="1200">
        <a:solidFill>
          <a:schemeClr val="tx1"/>
        </a:solidFill>
        <a:latin typeface="+mn-lt"/>
        <a:ea typeface="+mn-ea"/>
        <a:cs typeface="+mn-cs"/>
      </a:defRPr>
    </a:lvl5pPr>
    <a:lvl6pPr marL="4831232" algn="l" defTabSz="1932493" rtl="0" eaLnBrk="1" latinLnBrk="0" hangingPunct="1">
      <a:defRPr sz="2536" kern="1200">
        <a:solidFill>
          <a:schemeClr val="tx1"/>
        </a:solidFill>
        <a:latin typeface="+mn-lt"/>
        <a:ea typeface="+mn-ea"/>
        <a:cs typeface="+mn-cs"/>
      </a:defRPr>
    </a:lvl6pPr>
    <a:lvl7pPr marL="5797479" algn="l" defTabSz="1932493" rtl="0" eaLnBrk="1" latinLnBrk="0" hangingPunct="1">
      <a:defRPr sz="2536" kern="1200">
        <a:solidFill>
          <a:schemeClr val="tx1"/>
        </a:solidFill>
        <a:latin typeface="+mn-lt"/>
        <a:ea typeface="+mn-ea"/>
        <a:cs typeface="+mn-cs"/>
      </a:defRPr>
    </a:lvl7pPr>
    <a:lvl8pPr marL="6763725" algn="l" defTabSz="1932493" rtl="0" eaLnBrk="1" latinLnBrk="0" hangingPunct="1">
      <a:defRPr sz="2536" kern="1200">
        <a:solidFill>
          <a:schemeClr val="tx1"/>
        </a:solidFill>
        <a:latin typeface="+mn-lt"/>
        <a:ea typeface="+mn-ea"/>
        <a:cs typeface="+mn-cs"/>
      </a:defRPr>
    </a:lvl8pPr>
    <a:lvl9pPr marL="7729972" algn="l" defTabSz="1932493" rtl="0" eaLnBrk="1" latinLnBrk="0" hangingPunct="1">
      <a:defRPr sz="2536"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D3B102A-EDC8-431F-B475-B3229B34ED88}" type="slidenum">
              <a:rPr lang="ru-RU" smtClean="0"/>
              <a:t>9</a:t>
            </a:fld>
            <a:endParaRPr lang="ru-RU"/>
          </a:p>
        </p:txBody>
      </p:sp>
    </p:spTree>
    <p:extLst>
      <p:ext uri="{BB962C8B-B14F-4D97-AF65-F5344CB8AC3E}">
        <p14:creationId xmlns:p14="http://schemas.microsoft.com/office/powerpoint/2010/main" val="3502979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
        <p:nvSpPr>
          <p:cNvPr id="4" name="Номер слайда 3"/>
          <p:cNvSpPr>
            <a:spLocks noGrp="1"/>
          </p:cNvSpPr>
          <p:nvPr>
            <p:ph type="sldNum" sz="quarter" idx="10"/>
          </p:nvPr>
        </p:nvSpPr>
        <p:spPr/>
        <p:txBody>
          <a:bodyPr/>
          <a:lstStyle/>
          <a:p>
            <a:fld id="{1D3B102A-EDC8-431F-B475-B3229B34ED88}" type="slidenum">
              <a:rPr lang="ru-RU" smtClean="0"/>
              <a:t>10</a:t>
            </a:fld>
            <a:endParaRPr lang="ru-RU"/>
          </a:p>
        </p:txBody>
      </p:sp>
    </p:spTree>
    <p:extLst>
      <p:ext uri="{BB962C8B-B14F-4D97-AF65-F5344CB8AC3E}">
        <p14:creationId xmlns:p14="http://schemas.microsoft.com/office/powerpoint/2010/main" val="2574106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914403" y="2125979"/>
            <a:ext cx="10363201" cy="184666"/>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828808" y="3840494"/>
            <a:ext cx="8534403"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11/18/2022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9" y="1088796"/>
            <a:ext cx="790493" cy="5621922"/>
          </a:xfrm>
          <a:prstGeom prst="rect">
            <a:avLst/>
          </a:prstGeom>
          <a:blipFill>
            <a:blip r:embed="rId2" cstate="print"/>
            <a:stretch>
              <a:fillRect/>
            </a:stretch>
          </a:blipFill>
        </p:spPr>
        <p:txBody>
          <a:bodyPr wrap="square" lIns="0" tIns="0" rIns="0" bIns="0" rtlCol="0"/>
          <a:lstStyle/>
          <a:p>
            <a:endParaRPr sz="1801"/>
          </a:p>
        </p:txBody>
      </p:sp>
      <p:sp>
        <p:nvSpPr>
          <p:cNvPr id="17" name="bk object 17"/>
          <p:cNvSpPr/>
          <p:nvPr/>
        </p:nvSpPr>
        <p:spPr>
          <a:xfrm>
            <a:off x="894047" y="1149149"/>
            <a:ext cx="10747437" cy="4679919"/>
          </a:xfrm>
          <a:prstGeom prst="rect">
            <a:avLst/>
          </a:prstGeom>
          <a:blipFill>
            <a:blip r:embed="rId3" cstate="print"/>
            <a:stretch>
              <a:fillRect/>
            </a:stretch>
          </a:blipFill>
        </p:spPr>
        <p:txBody>
          <a:bodyPr wrap="square" lIns="0" tIns="0" rIns="0" bIns="0" rtlCol="0"/>
          <a:lstStyle/>
          <a:p>
            <a:endParaRPr sz="1801"/>
          </a:p>
        </p:txBody>
      </p:sp>
      <p:sp>
        <p:nvSpPr>
          <p:cNvPr id="2" name="Holder 2"/>
          <p:cNvSpPr>
            <a:spLocks noGrp="1"/>
          </p:cNvSpPr>
          <p:nvPr>
            <p:ph type="title"/>
          </p:nvPr>
        </p:nvSpPr>
        <p:spPr>
          <a:xfrm>
            <a:off x="2087847" y="1001676"/>
            <a:ext cx="8016320" cy="184666"/>
          </a:xfrm>
        </p:spPr>
        <p:txBody>
          <a:bodyPr lIns="0" tIns="0" rIns="0" bIns="0"/>
          <a:lstStyle>
            <a:lvl1pPr>
              <a:defRPr sz="1200" b="1" i="0">
                <a:solidFill>
                  <a:srgbClr val="003B5A"/>
                </a:solidFill>
                <a:latin typeface="Arial"/>
                <a:cs typeface="Arial"/>
              </a:defRPr>
            </a:lvl1pPr>
          </a:lstStyle>
          <a:p>
            <a:endParaRPr/>
          </a:p>
        </p:txBody>
      </p:sp>
      <p:sp>
        <p:nvSpPr>
          <p:cNvPr id="3" name="Holder 3"/>
          <p:cNvSpPr>
            <a:spLocks noGrp="1"/>
          </p:cNvSpPr>
          <p:nvPr>
            <p:ph type="body" idx="1"/>
          </p:nvPr>
        </p:nvSpPr>
        <p:spPr/>
        <p:txBody>
          <a:bodyPr lIns="0" tIns="0" rIns="0" bIns="0"/>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11/18/2022</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592279" y="4134318"/>
            <a:ext cx="241005" cy="321624"/>
          </a:xfrm>
          <a:prstGeom prst="rect">
            <a:avLst/>
          </a:prstGeom>
          <a:blipFill>
            <a:blip r:embed="rId2" cstate="print"/>
            <a:stretch>
              <a:fillRect/>
            </a:stretch>
          </a:blipFill>
        </p:spPr>
        <p:txBody>
          <a:bodyPr wrap="square" lIns="0" tIns="0" rIns="0" bIns="0" rtlCol="0"/>
          <a:lstStyle/>
          <a:p>
            <a:endParaRPr sz="1801"/>
          </a:p>
        </p:txBody>
      </p:sp>
      <p:sp>
        <p:nvSpPr>
          <p:cNvPr id="17" name="bk object 17"/>
          <p:cNvSpPr/>
          <p:nvPr/>
        </p:nvSpPr>
        <p:spPr>
          <a:xfrm>
            <a:off x="1552102" y="4687494"/>
            <a:ext cx="321343" cy="321624"/>
          </a:xfrm>
          <a:prstGeom prst="rect">
            <a:avLst/>
          </a:prstGeom>
          <a:blipFill>
            <a:blip r:embed="rId3" cstate="print"/>
            <a:stretch>
              <a:fillRect/>
            </a:stretch>
          </a:blipFill>
        </p:spPr>
        <p:txBody>
          <a:bodyPr wrap="square" lIns="0" tIns="0" rIns="0" bIns="0" rtlCol="0"/>
          <a:lstStyle/>
          <a:p>
            <a:endParaRPr sz="1801"/>
          </a:p>
        </p:txBody>
      </p:sp>
      <p:sp>
        <p:nvSpPr>
          <p:cNvPr id="18" name="bk object 18"/>
          <p:cNvSpPr/>
          <p:nvPr/>
        </p:nvSpPr>
        <p:spPr>
          <a:xfrm>
            <a:off x="1552104" y="5198930"/>
            <a:ext cx="321330" cy="321624"/>
          </a:xfrm>
          <a:prstGeom prst="rect">
            <a:avLst/>
          </a:prstGeom>
          <a:blipFill>
            <a:blip r:embed="rId4" cstate="print"/>
            <a:stretch>
              <a:fillRect/>
            </a:stretch>
          </a:blipFill>
        </p:spPr>
        <p:txBody>
          <a:bodyPr wrap="square" lIns="0" tIns="0" rIns="0" bIns="0" rtlCol="0"/>
          <a:lstStyle/>
          <a:p>
            <a:endParaRPr sz="1801"/>
          </a:p>
        </p:txBody>
      </p:sp>
      <p:sp>
        <p:nvSpPr>
          <p:cNvPr id="19" name="bk object 19"/>
          <p:cNvSpPr/>
          <p:nvPr/>
        </p:nvSpPr>
        <p:spPr>
          <a:xfrm>
            <a:off x="6626354" y="5897198"/>
            <a:ext cx="256420" cy="321624"/>
          </a:xfrm>
          <a:prstGeom prst="rect">
            <a:avLst/>
          </a:prstGeom>
          <a:blipFill>
            <a:blip r:embed="rId5" cstate="print"/>
            <a:stretch>
              <a:fillRect/>
            </a:stretch>
          </a:blipFill>
        </p:spPr>
        <p:txBody>
          <a:bodyPr wrap="square" lIns="0" tIns="0" rIns="0" bIns="0" rtlCol="0"/>
          <a:lstStyle/>
          <a:p>
            <a:endParaRPr sz="1801"/>
          </a:p>
        </p:txBody>
      </p:sp>
      <p:sp>
        <p:nvSpPr>
          <p:cNvPr id="20" name="bk object 20"/>
          <p:cNvSpPr/>
          <p:nvPr/>
        </p:nvSpPr>
        <p:spPr>
          <a:xfrm>
            <a:off x="6593669" y="5372227"/>
            <a:ext cx="321782" cy="306549"/>
          </a:xfrm>
          <a:prstGeom prst="rect">
            <a:avLst/>
          </a:prstGeom>
          <a:blipFill>
            <a:blip r:embed="rId6" cstate="print"/>
            <a:stretch>
              <a:fillRect/>
            </a:stretch>
          </a:blipFill>
        </p:spPr>
        <p:txBody>
          <a:bodyPr wrap="square" lIns="0" tIns="0" rIns="0" bIns="0" rtlCol="0"/>
          <a:lstStyle/>
          <a:p>
            <a:endParaRPr sz="1801"/>
          </a:p>
        </p:txBody>
      </p:sp>
      <p:sp>
        <p:nvSpPr>
          <p:cNvPr id="21" name="bk object 21"/>
          <p:cNvSpPr/>
          <p:nvPr/>
        </p:nvSpPr>
        <p:spPr>
          <a:xfrm>
            <a:off x="6593669" y="4832610"/>
            <a:ext cx="321782" cy="321157"/>
          </a:xfrm>
          <a:prstGeom prst="rect">
            <a:avLst/>
          </a:prstGeom>
          <a:blipFill>
            <a:blip r:embed="rId7" cstate="print"/>
            <a:stretch>
              <a:fillRect/>
            </a:stretch>
          </a:blipFill>
        </p:spPr>
        <p:txBody>
          <a:bodyPr wrap="square" lIns="0" tIns="0" rIns="0" bIns="0" rtlCol="0"/>
          <a:lstStyle/>
          <a:p>
            <a:endParaRPr sz="1801"/>
          </a:p>
        </p:txBody>
      </p:sp>
      <p:sp>
        <p:nvSpPr>
          <p:cNvPr id="2" name="Holder 2"/>
          <p:cNvSpPr>
            <a:spLocks noGrp="1"/>
          </p:cNvSpPr>
          <p:nvPr>
            <p:ph type="title"/>
          </p:nvPr>
        </p:nvSpPr>
        <p:spPr>
          <a:xfrm>
            <a:off x="2087847" y="1001676"/>
            <a:ext cx="8016320" cy="184666"/>
          </a:xfrm>
        </p:spPr>
        <p:txBody>
          <a:bodyPr lIns="0" tIns="0" rIns="0" bIns="0"/>
          <a:lstStyle>
            <a:lvl1pPr>
              <a:defRPr sz="1200" b="1" i="0">
                <a:solidFill>
                  <a:srgbClr val="003B5A"/>
                </a:solidFill>
                <a:latin typeface="Arial"/>
                <a:cs typeface="Arial"/>
              </a:defRPr>
            </a:lvl1pPr>
          </a:lstStyle>
          <a:p>
            <a:endParaRPr/>
          </a:p>
        </p:txBody>
      </p:sp>
      <p:sp>
        <p:nvSpPr>
          <p:cNvPr id="3" name="Holder 3"/>
          <p:cNvSpPr>
            <a:spLocks noGrp="1"/>
          </p:cNvSpPr>
          <p:nvPr>
            <p:ph sz="half" idx="2"/>
          </p:nvPr>
        </p:nvSpPr>
        <p:spPr>
          <a:xfrm>
            <a:off x="1979561" y="1175573"/>
            <a:ext cx="3191672" cy="184666"/>
          </a:xfrm>
          <a:prstGeom prst="rect">
            <a:avLst/>
          </a:prstGeom>
        </p:spPr>
        <p:txBody>
          <a:bodyPr wrap="square" lIns="0" tIns="0" rIns="0" bIns="0">
            <a:spAutoFit/>
          </a:bodyPr>
          <a:lstStyle>
            <a:lvl1pPr>
              <a:defRPr sz="1200" b="1" i="0">
                <a:solidFill>
                  <a:srgbClr val="003B5A"/>
                </a:solidFill>
                <a:latin typeface="Arial"/>
                <a:cs typeface="Arial"/>
              </a:defRPr>
            </a:lvl1pPr>
          </a:lstStyle>
          <a:p>
            <a:endParaRPr/>
          </a:p>
        </p:txBody>
      </p:sp>
      <p:sp>
        <p:nvSpPr>
          <p:cNvPr id="4" name="Holder 4"/>
          <p:cNvSpPr>
            <a:spLocks noGrp="1"/>
          </p:cNvSpPr>
          <p:nvPr>
            <p:ph sz="half" idx="3"/>
          </p:nvPr>
        </p:nvSpPr>
        <p:spPr>
          <a:xfrm>
            <a:off x="7021228" y="1480267"/>
            <a:ext cx="4351791" cy="92333"/>
          </a:xfrm>
          <a:prstGeom prst="rect">
            <a:avLst/>
          </a:prstGeom>
        </p:spPr>
        <p:txBody>
          <a:bodyPr wrap="square" lIns="0" tIns="0" rIns="0" bIns="0">
            <a:spAutoFit/>
          </a:bodyPr>
          <a:lstStyle>
            <a:lvl1pPr>
              <a:defRPr sz="600" b="1" i="0">
                <a:solidFill>
                  <a:srgbClr val="161A1D"/>
                </a:solidFill>
                <a:latin typeface="Arial"/>
                <a:cs typeface="Arial"/>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11/18/2022</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a:xfrm>
            <a:off x="2087847" y="1001676"/>
            <a:ext cx="8016320" cy="184666"/>
          </a:xfrm>
        </p:spPr>
        <p:txBody>
          <a:bodyPr lIns="0" tIns="0" rIns="0" bIns="0"/>
          <a:lstStyle>
            <a:lvl1pPr>
              <a:defRPr sz="1200" b="1" i="0">
                <a:solidFill>
                  <a:srgbClr val="003B5A"/>
                </a:solidFill>
                <a:latin typeface="Arial"/>
                <a:cs typeface="Arial"/>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11/18/2022</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11/18/2022</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609601" y="6377949"/>
            <a:ext cx="2804159" cy="585438"/>
          </a:xfrm>
        </p:spPr>
        <p:txBody>
          <a:bodyPr/>
          <a:lstStyle/>
          <a:p>
            <a:fld id="{98206734-726E-46B9-B3CD-75FDA00F97BD}" type="datetime1">
              <a:rPr lang="ru-RU" smtClean="0"/>
              <a:t>18.11.2022</a:t>
            </a:fld>
            <a:endParaRPr lang="ru-RU"/>
          </a:p>
        </p:txBody>
      </p:sp>
      <p:sp>
        <p:nvSpPr>
          <p:cNvPr id="3" name="Нижний колонтитул 2"/>
          <p:cNvSpPr>
            <a:spLocks noGrp="1"/>
          </p:cNvSpPr>
          <p:nvPr>
            <p:ph type="ftr" sz="quarter" idx="11"/>
          </p:nvPr>
        </p:nvSpPr>
        <p:spPr>
          <a:xfrm>
            <a:off x="4145281" y="6377955"/>
            <a:ext cx="3901440" cy="585438"/>
          </a:xfrm>
        </p:spPr>
        <p:txBody>
          <a:bodyPr/>
          <a:lstStyle/>
          <a:p>
            <a:endParaRPr lang="ru-RU"/>
          </a:p>
        </p:txBody>
      </p:sp>
      <p:sp>
        <p:nvSpPr>
          <p:cNvPr id="4" name="Номер слайда 3"/>
          <p:cNvSpPr>
            <a:spLocks noGrp="1"/>
          </p:cNvSpPr>
          <p:nvPr>
            <p:ph type="sldNum" sz="quarter" idx="12"/>
          </p:nvPr>
        </p:nvSpPr>
        <p:spPr>
          <a:xfrm>
            <a:off x="8778240" y="6377955"/>
            <a:ext cx="2804159" cy="585438"/>
          </a:xfrm>
        </p:spPr>
        <p:txBody>
          <a:bodyPr/>
          <a:lstStyle/>
          <a:p>
            <a:fld id="{FAA6C436-0D4A-4340-A2B7-930FFE7E96AA}" type="slidenum">
              <a:rPr lang="ru-RU" smtClean="0"/>
              <a:t>‹#›</a:t>
            </a:fld>
            <a:endParaRPr lang="ru-RU"/>
          </a:p>
        </p:txBody>
      </p:sp>
    </p:spTree>
    <p:extLst>
      <p:ext uri="{BB962C8B-B14F-4D97-AF65-F5344CB8AC3E}">
        <p14:creationId xmlns:p14="http://schemas.microsoft.com/office/powerpoint/2010/main" val="113543640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older 2"/>
          <p:cNvSpPr>
            <a:spLocks noGrp="1"/>
          </p:cNvSpPr>
          <p:nvPr>
            <p:ph type="title"/>
          </p:nvPr>
        </p:nvSpPr>
        <p:spPr>
          <a:xfrm>
            <a:off x="2087847" y="1001672"/>
            <a:ext cx="8016320" cy="184666"/>
          </a:xfrm>
          <a:prstGeom prst="rect">
            <a:avLst/>
          </a:prstGeom>
        </p:spPr>
        <p:txBody>
          <a:bodyPr wrap="square" lIns="0" tIns="0" rIns="0" bIns="0">
            <a:spAutoFit/>
          </a:bodyPr>
          <a:lstStyle>
            <a:lvl1pPr>
              <a:defRPr sz="1200" b="1" i="0">
                <a:solidFill>
                  <a:srgbClr val="003B5A"/>
                </a:solidFill>
                <a:latin typeface="Arial"/>
                <a:cs typeface="Arial"/>
              </a:defRPr>
            </a:lvl1pPr>
          </a:lstStyle>
          <a:p>
            <a:endParaRPr/>
          </a:p>
        </p:txBody>
      </p:sp>
      <p:sp>
        <p:nvSpPr>
          <p:cNvPr id="3" name="Holder 3"/>
          <p:cNvSpPr>
            <a:spLocks noGrp="1"/>
          </p:cNvSpPr>
          <p:nvPr>
            <p:ph type="body" idx="1"/>
          </p:nvPr>
        </p:nvSpPr>
        <p:spPr>
          <a:xfrm>
            <a:off x="609601" y="1577351"/>
            <a:ext cx="10972801" cy="276999"/>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a:xfrm>
            <a:off x="4145281" y="6377953"/>
            <a:ext cx="3901440" cy="585438"/>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609601" y="6377946"/>
            <a:ext cx="2804159" cy="585438"/>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11/18/2022</a:t>
            </a:fld>
            <a:endParaRPr lang="en-US"/>
          </a:p>
        </p:txBody>
      </p:sp>
      <p:sp>
        <p:nvSpPr>
          <p:cNvPr id="6" name="Holder 6"/>
          <p:cNvSpPr>
            <a:spLocks noGrp="1"/>
          </p:cNvSpPr>
          <p:nvPr>
            <p:ph type="sldNum" sz="quarter" idx="7"/>
          </p:nvPr>
        </p:nvSpPr>
        <p:spPr>
          <a:xfrm>
            <a:off x="8778240" y="6377953"/>
            <a:ext cx="2804159" cy="585438"/>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399">
        <a:defRPr>
          <a:latin typeface="+mn-lt"/>
          <a:ea typeface="+mn-ea"/>
          <a:cs typeface="+mn-cs"/>
        </a:defRPr>
      </a:lvl3pPr>
      <a:lvl4pPr marL="1371599">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398">
        <a:defRPr>
          <a:latin typeface="+mn-lt"/>
          <a:ea typeface="+mn-ea"/>
          <a:cs typeface="+mn-cs"/>
        </a:defRPr>
      </a:lvl8pPr>
      <a:lvl9pPr marL="3657599">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399">
        <a:defRPr>
          <a:latin typeface="+mn-lt"/>
          <a:ea typeface="+mn-ea"/>
          <a:cs typeface="+mn-cs"/>
        </a:defRPr>
      </a:lvl3pPr>
      <a:lvl4pPr marL="1371599">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398">
        <a:defRPr>
          <a:latin typeface="+mn-lt"/>
          <a:ea typeface="+mn-ea"/>
          <a:cs typeface="+mn-cs"/>
        </a:defRPr>
      </a:lvl8pPr>
      <a:lvl9pPr marL="3657599">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2.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6.pn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7.pn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8.jp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0.png"/><Relationship Id="rId1" Type="http://schemas.openxmlformats.org/officeDocument/2006/relationships/slideLayout" Target="../slideLayouts/slideLayout6.xml"/><Relationship Id="rId4" Type="http://schemas.openxmlformats.org/officeDocument/2006/relationships/image" Target="../media/image21.png"/></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hyperlink" Target="mailto:support_EB@roskazna.ru" TargetMode="External"/><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flipV="1">
            <a:off x="1245412" y="962215"/>
            <a:ext cx="10489388" cy="45719"/>
          </a:xfrm>
          <a:custGeom>
            <a:avLst/>
            <a:gdLst/>
            <a:ahLst/>
            <a:cxnLst/>
            <a:rect l="l" t="t" r="r" b="b"/>
            <a:pathLst>
              <a:path w="4416425">
                <a:moveTo>
                  <a:pt x="0" y="0"/>
                </a:moveTo>
                <a:lnTo>
                  <a:pt x="4415994" y="0"/>
                </a:lnTo>
              </a:path>
            </a:pathLst>
          </a:custGeom>
          <a:ln w="12700">
            <a:solidFill>
              <a:schemeClr val="bg1">
                <a:lumMod val="85000"/>
              </a:schemeClr>
            </a:solidFill>
          </a:ln>
        </p:spPr>
        <p:txBody>
          <a:bodyPr wrap="square" lIns="0" tIns="0" rIns="0" bIns="0" rtlCol="0"/>
          <a:lstStyle/>
          <a:p>
            <a:endParaRPr sz="1801"/>
          </a:p>
        </p:txBody>
      </p:sp>
      <p:sp>
        <p:nvSpPr>
          <p:cNvPr id="8" name="object 8"/>
          <p:cNvSpPr/>
          <p:nvPr/>
        </p:nvSpPr>
        <p:spPr>
          <a:xfrm flipV="1">
            <a:off x="176041" y="6263237"/>
            <a:ext cx="11854680" cy="161807"/>
          </a:xfrm>
          <a:custGeom>
            <a:avLst/>
            <a:gdLst/>
            <a:ahLst/>
            <a:cxnLst/>
            <a:rect l="l" t="t" r="r" b="b"/>
            <a:pathLst>
              <a:path w="5752465">
                <a:moveTo>
                  <a:pt x="0" y="0"/>
                </a:moveTo>
                <a:lnTo>
                  <a:pt x="5751940" y="0"/>
                </a:lnTo>
              </a:path>
            </a:pathLst>
          </a:custGeom>
          <a:ln w="9525">
            <a:solidFill>
              <a:srgbClr val="003B59"/>
            </a:solidFill>
          </a:ln>
        </p:spPr>
        <p:txBody>
          <a:bodyPr wrap="square" lIns="0" tIns="0" rIns="0" bIns="0" rtlCol="0"/>
          <a:lstStyle/>
          <a:p>
            <a:endParaRPr sz="1801"/>
          </a:p>
        </p:txBody>
      </p:sp>
      <p:sp>
        <p:nvSpPr>
          <p:cNvPr id="9" name="object 9"/>
          <p:cNvSpPr/>
          <p:nvPr/>
        </p:nvSpPr>
        <p:spPr>
          <a:xfrm>
            <a:off x="9601200" y="1012070"/>
            <a:ext cx="2573045" cy="4779130"/>
          </a:xfrm>
          <a:prstGeom prst="rect">
            <a:avLst/>
          </a:prstGeom>
          <a:blipFill>
            <a:blip r:embed="rId2" cstate="print"/>
            <a:stretch>
              <a:fillRect/>
            </a:stretch>
          </a:blipFill>
        </p:spPr>
        <p:txBody>
          <a:bodyPr wrap="square" lIns="0" tIns="0" rIns="0" bIns="0" rtlCol="0"/>
          <a:lstStyle/>
          <a:p>
            <a:endParaRPr sz="1801"/>
          </a:p>
        </p:txBody>
      </p:sp>
      <p:sp>
        <p:nvSpPr>
          <p:cNvPr id="10" name="TextBox 9"/>
          <p:cNvSpPr txBox="1"/>
          <p:nvPr/>
        </p:nvSpPr>
        <p:spPr>
          <a:xfrm>
            <a:off x="2179438" y="1554934"/>
            <a:ext cx="8031361" cy="2893100"/>
          </a:xfrm>
          <a:prstGeom prst="rect">
            <a:avLst/>
          </a:prstGeom>
          <a:noFill/>
        </p:spPr>
        <p:txBody>
          <a:bodyPr wrap="square" rtlCol="0">
            <a:spAutoFit/>
          </a:bodyPr>
          <a:lstStyle/>
          <a:p>
            <a:pPr algn="ctr">
              <a:spcBef>
                <a:spcPts val="0"/>
              </a:spcBef>
              <a:buFont typeface="Arial" pitchFamily="34" charset="0"/>
              <a:buNone/>
              <a:tabLst>
                <a:tab pos="7086600" algn="l"/>
              </a:tabLst>
              <a:defRPr/>
            </a:pPr>
            <a:r>
              <a:rPr lang="ru-RU" altLang="ru-RU" sz="2600" b="1" dirty="0" smtClean="0">
                <a:solidFill>
                  <a:schemeClr val="tx2">
                    <a:lumMod val="75000"/>
                  </a:schemeClr>
                </a:solidFill>
                <a:latin typeface="Georgia" panose="02040502050405020303" pitchFamily="18" charset="0"/>
              </a:rPr>
              <a:t>Порядок проведения сверки взаимосвязанных показателей операций и отражения в бюджетном учете расчетов </a:t>
            </a:r>
            <a:r>
              <a:rPr lang="ru-RU" altLang="ru-RU" sz="2600" b="1" dirty="0">
                <a:solidFill>
                  <a:schemeClr val="tx2">
                    <a:lumMod val="75000"/>
                  </a:schemeClr>
                </a:solidFill>
                <a:latin typeface="Georgia" panose="02040502050405020303" pitchFamily="18" charset="0"/>
              </a:rPr>
              <a:t>по </a:t>
            </a:r>
            <a:r>
              <a:rPr lang="ru-RU" altLang="ru-RU" sz="2600" b="1" dirty="0" smtClean="0">
                <a:solidFill>
                  <a:schemeClr val="tx2">
                    <a:lumMod val="75000"/>
                  </a:schemeClr>
                </a:solidFill>
                <a:latin typeface="Georgia" panose="02040502050405020303" pitchFamily="18" charset="0"/>
              </a:rPr>
              <a:t>межбюджетным трансфертам, представленным органами исполнительной власти Российской Федерации за 2022 год</a:t>
            </a:r>
            <a:endParaRPr lang="ru-RU" altLang="ru-RU" sz="2600" b="1" dirty="0">
              <a:solidFill>
                <a:schemeClr val="tx2">
                  <a:lumMod val="75000"/>
                </a:schemeClr>
              </a:solidFill>
              <a:latin typeface="Georgia" panose="02040502050405020303" pitchFamily="18" charset="0"/>
            </a:endParaRPr>
          </a:p>
        </p:txBody>
      </p:sp>
      <p:sp>
        <p:nvSpPr>
          <p:cNvPr id="11" name="TextBox 10"/>
          <p:cNvSpPr txBox="1"/>
          <p:nvPr/>
        </p:nvSpPr>
        <p:spPr>
          <a:xfrm>
            <a:off x="228601" y="6452477"/>
            <a:ext cx="2294055" cy="276999"/>
          </a:xfrm>
          <a:prstGeom prst="rect">
            <a:avLst/>
          </a:prstGeom>
          <a:noFill/>
        </p:spPr>
        <p:txBody>
          <a:bodyPr wrap="square" rtlCol="0">
            <a:spAutoFit/>
          </a:bodyPr>
          <a:lstStyle>
            <a:defPPr>
              <a:defRPr lang="ru-RU"/>
            </a:defPPr>
            <a:lvl1pPr algn="r">
              <a:defRPr sz="1200">
                <a:solidFill>
                  <a:schemeClr val="bg1">
                    <a:lumMod val="65000"/>
                  </a:schemeClr>
                </a:solidFill>
              </a:defRPr>
            </a:lvl1pPr>
          </a:lstStyle>
          <a:p>
            <a:pPr algn="l"/>
            <a:r>
              <a:rPr lang="en-US" dirty="0">
                <a:latin typeface="Georgia" panose="02040502050405020303" pitchFamily="18" charset="0"/>
              </a:rPr>
              <a:t>https://</a:t>
            </a:r>
            <a:r>
              <a:rPr lang="en-US" dirty="0" smtClean="0">
                <a:latin typeface="Georgia" panose="02040502050405020303" pitchFamily="18" charset="0"/>
              </a:rPr>
              <a:t>mbufk.roskazna.gov.ru</a:t>
            </a:r>
            <a:endParaRPr lang="ru-RU" dirty="0">
              <a:latin typeface="Georgia" panose="02040502050405020303" pitchFamily="18" charset="0"/>
            </a:endParaRPr>
          </a:p>
        </p:txBody>
      </p:sp>
      <p:sp>
        <p:nvSpPr>
          <p:cNvPr id="12" name="TextBox 11"/>
          <p:cNvSpPr txBox="1"/>
          <p:nvPr/>
        </p:nvSpPr>
        <p:spPr>
          <a:xfrm>
            <a:off x="9744722" y="6425044"/>
            <a:ext cx="2285999" cy="276999"/>
          </a:xfrm>
          <a:prstGeom prst="rect">
            <a:avLst/>
          </a:prstGeom>
          <a:noFill/>
        </p:spPr>
        <p:txBody>
          <a:bodyPr wrap="square" rtlCol="0">
            <a:spAutoFit/>
          </a:bodyPr>
          <a:lstStyle/>
          <a:p>
            <a:pPr algn="r"/>
            <a:r>
              <a:rPr lang="ru-RU" sz="1200" dirty="0">
                <a:solidFill>
                  <a:schemeClr val="bg1">
                    <a:lumMod val="65000"/>
                  </a:schemeClr>
                </a:solidFill>
              </a:rPr>
              <a:t> </a:t>
            </a:r>
            <a:r>
              <a:rPr lang="ru-RU" sz="1200" dirty="0">
                <a:solidFill>
                  <a:schemeClr val="bg1">
                    <a:lumMod val="65000"/>
                  </a:schemeClr>
                </a:solidFill>
                <a:latin typeface="Georgia" panose="02040502050405020303" pitchFamily="18" charset="0"/>
              </a:rPr>
              <a:t>г. Москва, </a:t>
            </a:r>
            <a:r>
              <a:rPr lang="ru-RU" sz="1200" dirty="0" smtClean="0">
                <a:solidFill>
                  <a:schemeClr val="bg1">
                    <a:lumMod val="65000"/>
                  </a:schemeClr>
                </a:solidFill>
                <a:latin typeface="Georgia" panose="02040502050405020303" pitchFamily="18" charset="0"/>
              </a:rPr>
              <a:t> 2022 </a:t>
            </a:r>
            <a:r>
              <a:rPr lang="ru-RU" sz="1200" dirty="0">
                <a:solidFill>
                  <a:schemeClr val="bg1">
                    <a:lumMod val="65000"/>
                  </a:schemeClr>
                </a:solidFill>
                <a:latin typeface="Georgia" panose="02040502050405020303" pitchFamily="18" charset="0"/>
              </a:rPr>
              <a:t>год</a:t>
            </a:r>
          </a:p>
        </p:txBody>
      </p:sp>
      <p:grpSp>
        <p:nvGrpSpPr>
          <p:cNvPr id="13" name="Группа 12"/>
          <p:cNvGrpSpPr/>
          <p:nvPr/>
        </p:nvGrpSpPr>
        <p:grpSpPr>
          <a:xfrm>
            <a:off x="228601" y="228600"/>
            <a:ext cx="914400" cy="838200"/>
            <a:chOff x="10200622" y="4176732"/>
            <a:chExt cx="1334257" cy="1309668"/>
          </a:xfrm>
        </p:grpSpPr>
        <p:sp>
          <p:nvSpPr>
            <p:cNvPr id="14" name="Кружок"/>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17" name="30688_html_m284ef2b5.png" descr="30688_html_m284ef2b5.png"/>
            <p:cNvPicPr>
              <a:picLocks noChangeAspect="1"/>
            </p:cNvPicPr>
            <p:nvPr/>
          </p:nvPicPr>
          <p:blipFill>
            <a:blip r:embed="rId3"/>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18" name="Группа 17"/>
            <p:cNvGrpSpPr/>
            <p:nvPr/>
          </p:nvGrpSpPr>
          <p:grpSpPr>
            <a:xfrm>
              <a:off x="10379664" y="4204934"/>
              <a:ext cx="1096726" cy="841853"/>
              <a:chOff x="10379664" y="4204934"/>
              <a:chExt cx="1096726" cy="841853"/>
            </a:xfrm>
          </p:grpSpPr>
          <p:sp>
            <p:nvSpPr>
              <p:cNvPr id="26" name="Соединит. линия"/>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27" name="Соединит. линия"/>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28" name="Соединит. линия"/>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19" name="Группа 18"/>
            <p:cNvGrpSpPr/>
            <p:nvPr/>
          </p:nvGrpSpPr>
          <p:grpSpPr>
            <a:xfrm>
              <a:off x="10200622" y="4176732"/>
              <a:ext cx="765250" cy="1165061"/>
              <a:chOff x="10200622" y="4176732"/>
              <a:chExt cx="765250" cy="1165061"/>
            </a:xfrm>
          </p:grpSpPr>
          <p:sp>
            <p:nvSpPr>
              <p:cNvPr id="23" name="Соединит. линия"/>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24" name="Соединит. линия"/>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25" name="Соединит. линия"/>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20" name="Соединит. линия"/>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21" name="Соединит. линия"/>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22" name="Соединит. линия"/>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5" name="TextBox 4"/>
          <p:cNvSpPr txBox="1"/>
          <p:nvPr/>
        </p:nvSpPr>
        <p:spPr>
          <a:xfrm>
            <a:off x="1216108" y="329937"/>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29" name="TextBox 4"/>
          <p:cNvSpPr txBox="1">
            <a:spLocks noChangeArrowheads="1"/>
          </p:cNvSpPr>
          <p:nvPr/>
        </p:nvSpPr>
        <p:spPr bwMode="auto">
          <a:xfrm>
            <a:off x="5410200" y="5031622"/>
            <a:ext cx="5777534" cy="9541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r">
              <a:spcBef>
                <a:spcPct val="50000"/>
              </a:spcBef>
            </a:pPr>
            <a:r>
              <a:rPr lang="ru-RU" altLang="ru-RU" sz="1600" dirty="0" smtClean="0">
                <a:latin typeface="Georgia" panose="02040502050405020303" pitchFamily="18" charset="0"/>
                <a:cs typeface="Times New Roman" pitchFamily="18" charset="0"/>
              </a:rPr>
              <a:t>Руководитель Межрегионального бухгалтерского </a:t>
            </a:r>
            <a:r>
              <a:rPr lang="ru-RU" altLang="ru-RU" sz="1600" dirty="0">
                <a:latin typeface="Georgia" panose="02040502050405020303" pitchFamily="18" charset="0"/>
                <a:cs typeface="Times New Roman" pitchFamily="18" charset="0"/>
              </a:rPr>
              <a:t>Управления </a:t>
            </a:r>
            <a:r>
              <a:rPr lang="ru-RU" altLang="ru-RU" sz="1600" dirty="0" smtClean="0">
                <a:latin typeface="Georgia" panose="02040502050405020303" pitchFamily="18" charset="0"/>
                <a:cs typeface="Times New Roman" pitchFamily="18" charset="0"/>
              </a:rPr>
              <a:t>Федерального </a:t>
            </a:r>
            <a:r>
              <a:rPr lang="ru-RU" altLang="ru-RU" sz="1600" dirty="0">
                <a:latin typeface="Georgia" panose="02040502050405020303" pitchFamily="18" charset="0"/>
                <a:cs typeface="Times New Roman" pitchFamily="18" charset="0"/>
              </a:rPr>
              <a:t>казначейства </a:t>
            </a:r>
          </a:p>
          <a:p>
            <a:pPr algn="r">
              <a:spcBef>
                <a:spcPct val="50000"/>
              </a:spcBef>
            </a:pPr>
            <a:r>
              <a:rPr lang="ru-RU" altLang="ru-RU" sz="1600" b="1" dirty="0" smtClean="0">
                <a:latin typeface="Georgia" panose="02040502050405020303" pitchFamily="18" charset="0"/>
                <a:cs typeface="Times New Roman" pitchFamily="18" charset="0"/>
              </a:rPr>
              <a:t>М.М. Харций</a:t>
            </a:r>
            <a:endParaRPr lang="ru-RU" altLang="ru-RU" sz="1600" b="1" dirty="0">
              <a:latin typeface="Georgia" panose="02040502050405020303" pitchFamily="18" charset="0"/>
              <a:cs typeface="Times New Roman" pitchFamily="18" charset="0"/>
            </a:endParaRPr>
          </a:p>
        </p:txBody>
      </p:sp>
    </p:spTree>
    <p:extLst>
      <p:ext uri="{BB962C8B-B14F-4D97-AF65-F5344CB8AC3E}">
        <p14:creationId xmlns:p14="http://schemas.microsoft.com/office/powerpoint/2010/main" val="32095233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a16="http://schemas.microsoft.com/office/drawing/2014/main" xmlns=""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a16="http://schemas.microsoft.com/office/drawing/2014/main" xmlns=""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50" name="30688_html_m284ef2b5.png" descr="30688_html_m284ef2b5.png">
              <a:extLst>
                <a:ext uri="{FF2B5EF4-FFF2-40B4-BE49-F238E27FC236}">
                  <a16:creationId xmlns:a16="http://schemas.microsoft.com/office/drawing/2014/main" xmlns="" id="{2D08F08D-F2C3-4A20-911A-839894EED4AF}"/>
                </a:ext>
              </a:extLst>
            </p:cNvPr>
            <p:cNvPicPr>
              <a:picLocks noChangeAspect="1"/>
            </p:cNvPicPr>
            <p:nvPr/>
          </p:nvPicPr>
          <p:blipFill>
            <a:blip r:embed="rId3"/>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a16="http://schemas.microsoft.com/office/drawing/2014/main" xmlns=""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a16="http://schemas.microsoft.com/office/drawing/2014/main" xmlns=""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60" name="Соединит. линия">
                <a:extLst>
                  <a:ext uri="{FF2B5EF4-FFF2-40B4-BE49-F238E27FC236}">
                    <a16:creationId xmlns:a16="http://schemas.microsoft.com/office/drawing/2014/main" xmlns=""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61" name="Соединит. линия">
                <a:extLst>
                  <a:ext uri="{FF2B5EF4-FFF2-40B4-BE49-F238E27FC236}">
                    <a16:creationId xmlns:a16="http://schemas.microsoft.com/office/drawing/2014/main" xmlns=""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52" name="Группа 51">
              <a:extLst>
                <a:ext uri="{FF2B5EF4-FFF2-40B4-BE49-F238E27FC236}">
                  <a16:creationId xmlns:a16="http://schemas.microsoft.com/office/drawing/2014/main" xmlns=""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a16="http://schemas.microsoft.com/office/drawing/2014/main" xmlns=""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57" name="Соединит. линия">
                <a:extLst>
                  <a:ext uri="{FF2B5EF4-FFF2-40B4-BE49-F238E27FC236}">
                    <a16:creationId xmlns:a16="http://schemas.microsoft.com/office/drawing/2014/main" xmlns=""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58" name="Соединит. линия">
                <a:extLst>
                  <a:ext uri="{FF2B5EF4-FFF2-40B4-BE49-F238E27FC236}">
                    <a16:creationId xmlns:a16="http://schemas.microsoft.com/office/drawing/2014/main" xmlns=""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53" name="Соединит. линия">
              <a:extLst>
                <a:ext uri="{FF2B5EF4-FFF2-40B4-BE49-F238E27FC236}">
                  <a16:creationId xmlns:a16="http://schemas.microsoft.com/office/drawing/2014/main" xmlns=""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54" name="Соединит. линия">
              <a:extLst>
                <a:ext uri="{FF2B5EF4-FFF2-40B4-BE49-F238E27FC236}">
                  <a16:creationId xmlns:a16="http://schemas.microsoft.com/office/drawing/2014/main" xmlns=""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55" name="Соединит. линия">
              <a:extLst>
                <a:ext uri="{FF2B5EF4-FFF2-40B4-BE49-F238E27FC236}">
                  <a16:creationId xmlns:a16="http://schemas.microsoft.com/office/drawing/2014/main" xmlns=""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9" name="TextBox 8">
            <a:extLst>
              <a:ext uri="{FF2B5EF4-FFF2-40B4-BE49-F238E27FC236}">
                <a16:creationId xmlns:a16="http://schemas.microsoft.com/office/drawing/2014/main" xmlns=""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a16="http://schemas.microsoft.com/office/drawing/2014/main" xmlns=""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6" name="TextBox 15">
            <a:extLst>
              <a:ext uri="{FF2B5EF4-FFF2-40B4-BE49-F238E27FC236}">
                <a16:creationId xmlns:a16="http://schemas.microsoft.com/office/drawing/2014/main" xmlns="" id="{771FFFC7-A89B-4859-A1DC-72A040303377}"/>
              </a:ext>
            </a:extLst>
          </p:cNvPr>
          <p:cNvSpPr txBox="1"/>
          <p:nvPr/>
        </p:nvSpPr>
        <p:spPr>
          <a:xfrm>
            <a:off x="6324600" y="173748"/>
            <a:ext cx="5960782" cy="646331"/>
          </a:xfrm>
          <a:prstGeom prst="rect">
            <a:avLst/>
          </a:prstGeom>
          <a:noFill/>
        </p:spPr>
        <p:txBody>
          <a:bodyPr wrap="square" rtlCol="0">
            <a:spAutoFit/>
          </a:bodyPr>
          <a:lstStyle/>
          <a:p>
            <a:r>
              <a:rPr lang="ru-RU" sz="1800" b="1" dirty="0">
                <a:solidFill>
                  <a:schemeClr val="bg1"/>
                </a:solidFill>
                <a:latin typeface="Georgia" panose="02040502050405020303" pitchFamily="18" charset="0"/>
                <a:cs typeface="Arial" panose="020B0604020202020204" pitchFamily="34" charset="0"/>
              </a:rPr>
              <a:t>Этапы формирования извещений субсидии/ОЦДИ</a:t>
            </a:r>
          </a:p>
        </p:txBody>
      </p:sp>
      <p:sp>
        <p:nvSpPr>
          <p:cNvPr id="96" name="Номер слайда 1">
            <a:extLst>
              <a:ext uri="{FF2B5EF4-FFF2-40B4-BE49-F238E27FC236}">
                <a16:creationId xmlns:a16="http://schemas.microsoft.com/office/drawing/2014/main" xmlns=""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mj-lt"/>
              </a:rPr>
              <a:pPr/>
              <a:t>10</a:t>
            </a:fld>
            <a:endParaRPr lang="ru-RU" altLang="ru-RU" sz="1250" dirty="0">
              <a:solidFill>
                <a:schemeClr val="accent1">
                  <a:lumMod val="50000"/>
                </a:schemeClr>
              </a:solidFill>
              <a:latin typeface="+mj-lt"/>
            </a:endParaRPr>
          </a:p>
        </p:txBody>
      </p:sp>
      <p:cxnSp>
        <p:nvCxnSpPr>
          <p:cNvPr id="25" name="Прямая со стрелкой 120"/>
          <p:cNvCxnSpPr/>
          <p:nvPr/>
        </p:nvCxnSpPr>
        <p:spPr>
          <a:xfrm>
            <a:off x="358588" y="6257687"/>
            <a:ext cx="11353800" cy="0"/>
          </a:xfrm>
          <a:prstGeom prst="straightConnector1">
            <a:avLst/>
          </a:prstGeom>
          <a:ln w="38100">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pic>
        <p:nvPicPr>
          <p:cNvPr id="29" name="Рисунок 58" descr="business_user.png"/>
          <p:cNvPicPr>
            <a:picLocks noChangeAspect="1"/>
          </p:cNvPicPr>
          <p:nvPr/>
        </p:nvPicPr>
        <p:blipFill>
          <a:blip r:embed="rId4">
            <a:lum bright="10000"/>
          </a:blip>
          <a:srcRect/>
          <a:stretch>
            <a:fillRect/>
          </a:stretch>
        </p:blipFill>
        <p:spPr bwMode="auto">
          <a:xfrm>
            <a:off x="633290" y="1028478"/>
            <a:ext cx="883450" cy="792695"/>
          </a:xfrm>
          <a:prstGeom prst="rect">
            <a:avLst/>
          </a:prstGeom>
          <a:noFill/>
          <a:ln>
            <a:noFill/>
          </a:ln>
          <a:effectLst>
            <a:outerShdw blurRad="50800" dist="38100" dir="5400000" algn="t" rotWithShape="0">
              <a:srgbClr val="80808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Рисунок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2549" y="2133600"/>
            <a:ext cx="693501" cy="639952"/>
          </a:xfrm>
          <a:prstGeom prst="rect">
            <a:avLst/>
          </a:prstGeom>
        </p:spPr>
      </p:pic>
      <p:pic>
        <p:nvPicPr>
          <p:cNvPr id="34" name="Рисунок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0106" y="4532407"/>
            <a:ext cx="650597" cy="724218"/>
          </a:xfrm>
          <a:prstGeom prst="rect">
            <a:avLst/>
          </a:prstGeom>
        </p:spPr>
      </p:pic>
      <p:cxnSp>
        <p:nvCxnSpPr>
          <p:cNvPr id="35" name="Прямая со стрелкой 120"/>
          <p:cNvCxnSpPr/>
          <p:nvPr/>
        </p:nvCxnSpPr>
        <p:spPr>
          <a:xfrm>
            <a:off x="4392861" y="3004836"/>
            <a:ext cx="17816" cy="2142098"/>
          </a:xfrm>
          <a:prstGeom prst="straightConnector1">
            <a:avLst/>
          </a:prstGeom>
          <a:ln w="9525">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sp>
        <p:nvSpPr>
          <p:cNvPr id="37" name="Прямоугольник 34"/>
          <p:cNvSpPr>
            <a:spLocks noChangeArrowheads="1"/>
          </p:cNvSpPr>
          <p:nvPr/>
        </p:nvSpPr>
        <p:spPr bwMode="auto">
          <a:xfrm>
            <a:off x="389366" y="5199529"/>
            <a:ext cx="1664547" cy="46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eaLnBrk="1" hangingPunct="1"/>
            <a:r>
              <a:rPr lang="ru-RU" altLang="ru-RU" sz="1200" b="1" dirty="0" smtClean="0">
                <a:solidFill>
                  <a:srgbClr val="002060"/>
                </a:solidFill>
                <a:latin typeface="Georgia" panose="02040502050405020303" pitchFamily="18" charset="0"/>
              </a:rPr>
              <a:t>Уполномоченная организация</a:t>
            </a:r>
          </a:p>
        </p:txBody>
      </p:sp>
      <p:sp>
        <p:nvSpPr>
          <p:cNvPr id="38" name="Прямоугольник 34"/>
          <p:cNvSpPr>
            <a:spLocks noChangeArrowheads="1"/>
          </p:cNvSpPr>
          <p:nvPr/>
        </p:nvSpPr>
        <p:spPr bwMode="auto">
          <a:xfrm>
            <a:off x="337992" y="1750942"/>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eaLnBrk="1" hangingPunct="1"/>
            <a:r>
              <a:rPr lang="ru-RU" altLang="ru-RU" sz="1200" b="1" dirty="0" smtClean="0">
                <a:solidFill>
                  <a:srgbClr val="002060"/>
                </a:solidFill>
                <a:latin typeface="Georgia" panose="02040502050405020303" pitchFamily="18" charset="0"/>
              </a:rPr>
              <a:t>ГРБС</a:t>
            </a:r>
          </a:p>
        </p:txBody>
      </p:sp>
      <p:sp>
        <p:nvSpPr>
          <p:cNvPr id="39" name="Прямоугольник 34"/>
          <p:cNvSpPr>
            <a:spLocks noChangeArrowheads="1"/>
          </p:cNvSpPr>
          <p:nvPr/>
        </p:nvSpPr>
        <p:spPr bwMode="auto">
          <a:xfrm>
            <a:off x="221621" y="2743200"/>
            <a:ext cx="1789955" cy="46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a:solidFill>
                  <a:srgbClr val="002060"/>
                </a:solidFill>
                <a:latin typeface="Georgia" panose="02040502050405020303" pitchFamily="18" charset="0"/>
              </a:rPr>
              <a:t>Подведомственная организация</a:t>
            </a:r>
          </a:p>
        </p:txBody>
      </p:sp>
      <p:sp>
        <p:nvSpPr>
          <p:cNvPr id="40" name="Прямоугольник 34"/>
          <p:cNvSpPr>
            <a:spLocks noChangeArrowheads="1"/>
          </p:cNvSpPr>
          <p:nvPr/>
        </p:nvSpPr>
        <p:spPr bwMode="auto">
          <a:xfrm>
            <a:off x="2230296" y="5220935"/>
            <a:ext cx="1349542" cy="969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a:solidFill>
                  <a:srgbClr val="002060"/>
                </a:solidFill>
                <a:latin typeface="Georgia" panose="02040502050405020303" pitchFamily="18" charset="0"/>
                <a:cs typeface="Arial" panose="020B0604020202020204" pitchFamily="34" charset="0"/>
              </a:rPr>
              <a:t>Формирование Свода извещений</a:t>
            </a:r>
            <a:r>
              <a:rPr lang="ru-RU" altLang="ru-RU" sz="1050" dirty="0">
                <a:solidFill>
                  <a:srgbClr val="002060"/>
                </a:solidFill>
                <a:latin typeface="Georgia" panose="02040502050405020303" pitchFamily="18" charset="0"/>
                <a:cs typeface="Arial" panose="020B0604020202020204" pitchFamily="34" charset="0"/>
              </a:rPr>
              <a:t> </a:t>
            </a:r>
            <a:r>
              <a:rPr lang="ru-RU" altLang="ru-RU" sz="1050" dirty="0" smtClean="0">
                <a:solidFill>
                  <a:srgbClr val="002060"/>
                </a:solidFill>
                <a:latin typeface="Georgia" panose="02040502050405020303" pitchFamily="18" charset="0"/>
                <a:cs typeface="Arial" panose="020B0604020202020204" pitchFamily="34" charset="0"/>
              </a:rPr>
              <a:t/>
            </a:r>
            <a:br>
              <a:rPr lang="ru-RU" altLang="ru-RU" sz="1050" dirty="0" smtClean="0">
                <a:solidFill>
                  <a:srgbClr val="002060"/>
                </a:solidFill>
                <a:latin typeface="Georgia" panose="02040502050405020303" pitchFamily="18" charset="0"/>
                <a:cs typeface="Arial" panose="020B0604020202020204" pitchFamily="34" charset="0"/>
              </a:rPr>
            </a:br>
            <a:r>
              <a:rPr lang="ru-RU" altLang="ru-RU" sz="1050" dirty="0" smtClean="0">
                <a:solidFill>
                  <a:srgbClr val="002060"/>
                </a:solidFill>
                <a:latin typeface="Georgia" panose="02040502050405020303" pitchFamily="18" charset="0"/>
                <a:cs typeface="Arial" panose="020B0604020202020204" pitchFamily="34" charset="0"/>
              </a:rPr>
              <a:t>с </a:t>
            </a:r>
            <a:r>
              <a:rPr lang="ru-RU" altLang="ru-RU" sz="1050" dirty="0">
                <a:solidFill>
                  <a:srgbClr val="002060"/>
                </a:solidFill>
                <a:latin typeface="Georgia" panose="02040502050405020303" pitchFamily="18" charset="0"/>
                <a:cs typeface="Arial" panose="020B0604020202020204" pitchFamily="34" charset="0"/>
              </a:rPr>
              <a:t>предельными </a:t>
            </a:r>
            <a:r>
              <a:rPr lang="ru-RU" altLang="ru-RU" sz="1050" dirty="0" smtClean="0">
                <a:solidFill>
                  <a:srgbClr val="002060"/>
                </a:solidFill>
                <a:latin typeface="Georgia" panose="02040502050405020303" pitchFamily="18" charset="0"/>
                <a:cs typeface="Arial" panose="020B0604020202020204" pitchFamily="34" charset="0"/>
              </a:rPr>
              <a:t>объемами</a:t>
            </a:r>
            <a:endParaRPr lang="ru-RU" altLang="ru-RU" sz="1050" dirty="0">
              <a:solidFill>
                <a:srgbClr val="002060"/>
              </a:solidFill>
              <a:latin typeface="Georgia" panose="02040502050405020303" pitchFamily="18" charset="0"/>
              <a:cs typeface="Arial" panose="020B0604020202020204" pitchFamily="34" charset="0"/>
            </a:endParaRPr>
          </a:p>
        </p:txBody>
      </p:sp>
      <p:sp>
        <p:nvSpPr>
          <p:cNvPr id="43" name="Прямоугольник 34"/>
          <p:cNvSpPr>
            <a:spLocks noChangeArrowheads="1"/>
          </p:cNvSpPr>
          <p:nvPr/>
        </p:nvSpPr>
        <p:spPr bwMode="auto">
          <a:xfrm>
            <a:off x="2162213" y="4075363"/>
            <a:ext cx="1474046"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Направление извещений получателям</a:t>
            </a:r>
            <a:endParaRPr lang="ru-RU" altLang="ru-RU" sz="1050" dirty="0">
              <a:solidFill>
                <a:srgbClr val="002060"/>
              </a:solidFill>
              <a:latin typeface="Georgia" panose="02040502050405020303" pitchFamily="18" charset="0"/>
              <a:cs typeface="Arial" panose="020B0604020202020204" pitchFamily="34" charset="0"/>
            </a:endParaRPr>
          </a:p>
        </p:txBody>
      </p:sp>
      <p:cxnSp>
        <p:nvCxnSpPr>
          <p:cNvPr id="47" name="Прямая со стрелкой 120"/>
          <p:cNvCxnSpPr/>
          <p:nvPr/>
        </p:nvCxnSpPr>
        <p:spPr>
          <a:xfrm flipV="1">
            <a:off x="294052" y="3200400"/>
            <a:ext cx="11474424" cy="21067"/>
          </a:xfrm>
          <a:prstGeom prst="straightConnector1">
            <a:avLst/>
          </a:prstGeom>
          <a:ln w="38100">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cxnSp>
        <p:nvCxnSpPr>
          <p:cNvPr id="48" name="Прямая со стрелкой 120"/>
          <p:cNvCxnSpPr/>
          <p:nvPr/>
        </p:nvCxnSpPr>
        <p:spPr>
          <a:xfrm>
            <a:off x="321369" y="2057400"/>
            <a:ext cx="11489631" cy="239"/>
          </a:xfrm>
          <a:prstGeom prst="straightConnector1">
            <a:avLst/>
          </a:prstGeom>
          <a:ln w="38100">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cxnSp>
        <p:nvCxnSpPr>
          <p:cNvPr id="62" name="Прямая со стрелкой 120"/>
          <p:cNvCxnSpPr/>
          <p:nvPr/>
        </p:nvCxnSpPr>
        <p:spPr>
          <a:xfrm flipH="1">
            <a:off x="1963657" y="812275"/>
            <a:ext cx="17543" cy="5505325"/>
          </a:xfrm>
          <a:prstGeom prst="straightConnector1">
            <a:avLst/>
          </a:prstGeom>
          <a:ln w="19050">
            <a:solidFill>
              <a:schemeClr val="accent1">
                <a:lumMod val="75000"/>
              </a:schemeClr>
            </a:solidFill>
            <a:prstDash val="sysDot"/>
            <a:tailEnd type="none"/>
          </a:ln>
        </p:spPr>
        <p:style>
          <a:lnRef idx="3">
            <a:schemeClr val="accent5"/>
          </a:lnRef>
          <a:fillRef idx="0">
            <a:schemeClr val="accent5"/>
          </a:fillRef>
          <a:effectRef idx="2">
            <a:schemeClr val="accent5"/>
          </a:effectRef>
          <a:fontRef idx="minor">
            <a:schemeClr val="tx1"/>
          </a:fontRef>
        </p:style>
      </p:cxnSp>
      <p:sp>
        <p:nvSpPr>
          <p:cNvPr id="63" name="Прямоугольник 34"/>
          <p:cNvSpPr>
            <a:spLocks noChangeArrowheads="1"/>
          </p:cNvSpPr>
          <p:nvPr/>
        </p:nvSpPr>
        <p:spPr bwMode="auto">
          <a:xfrm>
            <a:off x="3735394" y="2224560"/>
            <a:ext cx="1332779"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err="1" smtClean="0">
                <a:solidFill>
                  <a:srgbClr val="002060"/>
                </a:solidFill>
                <a:latin typeface="Georgia" panose="02040502050405020303" pitchFamily="18" charset="0"/>
                <a:cs typeface="Arial" panose="020B0604020202020204" pitchFamily="34" charset="0"/>
              </a:rPr>
              <a:t>Дозаполнение</a:t>
            </a:r>
            <a:r>
              <a:rPr lang="ru-RU" altLang="ru-RU" sz="1200" dirty="0" smtClean="0">
                <a:solidFill>
                  <a:srgbClr val="002060"/>
                </a:solidFill>
                <a:latin typeface="Georgia" panose="02040502050405020303" pitchFamily="18" charset="0"/>
                <a:cs typeface="Arial" panose="020B0604020202020204" pitchFamily="34" charset="0"/>
              </a:rPr>
              <a:t> </a:t>
            </a:r>
            <a:br>
              <a:rPr lang="ru-RU" altLang="ru-RU" sz="1200" dirty="0" smtClean="0">
                <a:solidFill>
                  <a:srgbClr val="002060"/>
                </a:solidFill>
                <a:latin typeface="Georgia" panose="02040502050405020303" pitchFamily="18" charset="0"/>
                <a:cs typeface="Arial" panose="020B0604020202020204" pitchFamily="34" charset="0"/>
              </a:rPr>
            </a:br>
            <a:r>
              <a:rPr lang="ru-RU" altLang="ru-RU" sz="1200" dirty="0" smtClean="0">
                <a:solidFill>
                  <a:srgbClr val="002060"/>
                </a:solidFill>
                <a:latin typeface="Georgia" panose="02040502050405020303" pitchFamily="18" charset="0"/>
                <a:cs typeface="Arial" panose="020B0604020202020204" pitchFamily="34" charset="0"/>
              </a:rPr>
              <a:t>и подписание извещений</a:t>
            </a:r>
            <a:endParaRPr lang="ru-RU" altLang="ru-RU" sz="1050" dirty="0">
              <a:solidFill>
                <a:srgbClr val="002060"/>
              </a:solidFill>
              <a:latin typeface="Georgia" panose="02040502050405020303" pitchFamily="18" charset="0"/>
              <a:cs typeface="Arial" panose="020B0604020202020204" pitchFamily="34" charset="0"/>
            </a:endParaRPr>
          </a:p>
        </p:txBody>
      </p:sp>
      <p:sp>
        <p:nvSpPr>
          <p:cNvPr id="64" name="Прямоугольник 34"/>
          <p:cNvSpPr>
            <a:spLocks noChangeArrowheads="1"/>
          </p:cNvSpPr>
          <p:nvPr/>
        </p:nvSpPr>
        <p:spPr bwMode="auto">
          <a:xfrm>
            <a:off x="3581400" y="5120293"/>
            <a:ext cx="1474046" cy="46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Подписание извещений</a:t>
            </a:r>
            <a:endParaRPr lang="ru-RU" altLang="ru-RU" sz="1050" dirty="0">
              <a:solidFill>
                <a:srgbClr val="002060"/>
              </a:solidFill>
              <a:latin typeface="Georgia" panose="02040502050405020303" pitchFamily="18" charset="0"/>
              <a:cs typeface="Arial" panose="020B0604020202020204" pitchFamily="34" charset="0"/>
            </a:endParaRPr>
          </a:p>
        </p:txBody>
      </p:sp>
      <p:sp>
        <p:nvSpPr>
          <p:cNvPr id="65" name="Прямоугольник 34"/>
          <p:cNvSpPr>
            <a:spLocks noChangeArrowheads="1"/>
          </p:cNvSpPr>
          <p:nvPr/>
        </p:nvSpPr>
        <p:spPr bwMode="auto">
          <a:xfrm>
            <a:off x="6693390" y="3276523"/>
            <a:ext cx="1874675" cy="923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r>
              <a:rPr lang="ru-RU" altLang="ru-RU" sz="1200" dirty="0">
                <a:solidFill>
                  <a:srgbClr val="002060"/>
                </a:solidFill>
                <a:latin typeface="Georgia" panose="02040502050405020303" pitchFamily="18" charset="0"/>
                <a:cs typeface="Arial" panose="020B0604020202020204" pitchFamily="34" charset="0"/>
              </a:rPr>
              <a:t>Формирование Свода извещений </a:t>
            </a:r>
            <a:r>
              <a:rPr lang="ru-RU" altLang="ru-RU" sz="1200" dirty="0" smtClean="0">
                <a:solidFill>
                  <a:srgbClr val="002060"/>
                </a:solidFill>
                <a:latin typeface="Georgia" panose="02040502050405020303" pitchFamily="18" charset="0"/>
                <a:cs typeface="Arial" panose="020B0604020202020204" pitchFamily="34" charset="0"/>
              </a:rPr>
              <a:t/>
            </a:r>
            <a:br>
              <a:rPr lang="ru-RU" altLang="ru-RU" sz="1200" dirty="0" smtClean="0">
                <a:solidFill>
                  <a:srgbClr val="002060"/>
                </a:solidFill>
                <a:latin typeface="Georgia" panose="02040502050405020303" pitchFamily="18" charset="0"/>
                <a:cs typeface="Arial" panose="020B0604020202020204" pitchFamily="34" charset="0"/>
              </a:rPr>
            </a:br>
            <a:r>
              <a:rPr lang="ru-RU" altLang="ru-RU" sz="1000" dirty="0" smtClean="0">
                <a:solidFill>
                  <a:srgbClr val="002060"/>
                </a:solidFill>
                <a:latin typeface="Georgia" panose="02040502050405020303" pitchFamily="18" charset="0"/>
                <a:cs typeface="Arial" panose="020B0604020202020204" pitchFamily="34" charset="0"/>
              </a:rPr>
              <a:t>на </a:t>
            </a:r>
            <a:r>
              <a:rPr lang="ru-RU" altLang="ru-RU" sz="1000" dirty="0">
                <a:solidFill>
                  <a:srgbClr val="002060"/>
                </a:solidFill>
                <a:latin typeface="Georgia" panose="02040502050405020303" pitchFamily="18" charset="0"/>
                <a:cs typeface="Arial" panose="020B0604020202020204" pitchFamily="34" charset="0"/>
              </a:rPr>
              <a:t>основании подписанных </a:t>
            </a:r>
            <a:r>
              <a:rPr lang="ru-RU" altLang="ru-RU" sz="1000" dirty="0" smtClean="0">
                <a:solidFill>
                  <a:srgbClr val="002060"/>
                </a:solidFill>
                <a:latin typeface="Georgia" panose="02040502050405020303" pitchFamily="18" charset="0"/>
                <a:cs typeface="Arial" panose="020B0604020202020204" pitchFamily="34" charset="0"/>
              </a:rPr>
              <a:t>извещений (в модуле формирования отчетности)</a:t>
            </a:r>
            <a:endParaRPr lang="ru-RU" altLang="ru-RU" sz="1000" dirty="0">
              <a:solidFill>
                <a:srgbClr val="002060"/>
              </a:solidFill>
              <a:latin typeface="Georgia" panose="02040502050405020303" pitchFamily="18" charset="0"/>
              <a:cs typeface="Arial" panose="020B0604020202020204" pitchFamily="34" charset="0"/>
            </a:endParaRPr>
          </a:p>
        </p:txBody>
      </p:sp>
      <p:sp>
        <p:nvSpPr>
          <p:cNvPr id="66" name="Прямоугольник 34"/>
          <p:cNvSpPr>
            <a:spLocks noChangeArrowheads="1"/>
          </p:cNvSpPr>
          <p:nvPr/>
        </p:nvSpPr>
        <p:spPr bwMode="auto">
          <a:xfrm>
            <a:off x="6487310" y="4510819"/>
            <a:ext cx="1474046"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Загрузка свода извещений</a:t>
            </a:r>
            <a:r>
              <a:rPr lang="ru-RU" altLang="ru-RU" sz="1000" dirty="0" smtClean="0">
                <a:solidFill>
                  <a:srgbClr val="002060"/>
                </a:solidFill>
                <a:latin typeface="Georgia" panose="02040502050405020303" pitchFamily="18" charset="0"/>
                <a:cs typeface="Arial" panose="020B0604020202020204" pitchFamily="34" charset="0"/>
              </a:rPr>
              <a:t> </a:t>
            </a:r>
            <a:br>
              <a:rPr lang="ru-RU" altLang="ru-RU" sz="1000" dirty="0" smtClean="0">
                <a:solidFill>
                  <a:srgbClr val="002060"/>
                </a:solidFill>
                <a:latin typeface="Georgia" panose="02040502050405020303" pitchFamily="18" charset="0"/>
                <a:cs typeface="Arial" panose="020B0604020202020204" pitchFamily="34" charset="0"/>
              </a:rPr>
            </a:br>
            <a:r>
              <a:rPr lang="ru-RU" altLang="ru-RU" sz="1000" dirty="0" smtClean="0">
                <a:solidFill>
                  <a:srgbClr val="002060"/>
                </a:solidFill>
                <a:latin typeface="Georgia" panose="02040502050405020303" pitchFamily="18" charset="0"/>
                <a:cs typeface="Arial" panose="020B0604020202020204" pitchFamily="34" charset="0"/>
              </a:rPr>
              <a:t>в модуль ведения учета</a:t>
            </a:r>
            <a:endParaRPr lang="ru-RU" altLang="ru-RU" sz="1000" dirty="0">
              <a:solidFill>
                <a:srgbClr val="002060"/>
              </a:solidFill>
              <a:latin typeface="Georgia" panose="02040502050405020303" pitchFamily="18" charset="0"/>
              <a:cs typeface="Arial" panose="020B0604020202020204" pitchFamily="34" charset="0"/>
            </a:endParaRPr>
          </a:p>
        </p:txBody>
      </p:sp>
      <p:sp>
        <p:nvSpPr>
          <p:cNvPr id="67" name="Прямоугольник 34"/>
          <p:cNvSpPr>
            <a:spLocks noChangeArrowheads="1"/>
          </p:cNvSpPr>
          <p:nvPr/>
        </p:nvSpPr>
        <p:spPr bwMode="auto">
          <a:xfrm>
            <a:off x="6375561" y="5455642"/>
            <a:ext cx="1789980"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Формирование бухгалтерских проводок</a:t>
            </a:r>
            <a:endParaRPr lang="ru-RU" altLang="ru-RU" sz="1000" dirty="0">
              <a:solidFill>
                <a:srgbClr val="002060"/>
              </a:solidFill>
              <a:latin typeface="Georgia" panose="02040502050405020303" pitchFamily="18" charset="0"/>
              <a:cs typeface="Arial" panose="020B0604020202020204" pitchFamily="34" charset="0"/>
            </a:endParaRPr>
          </a:p>
        </p:txBody>
      </p:sp>
      <p:cxnSp>
        <p:nvCxnSpPr>
          <p:cNvPr id="68" name="Прямая со стрелкой 120"/>
          <p:cNvCxnSpPr/>
          <p:nvPr/>
        </p:nvCxnSpPr>
        <p:spPr>
          <a:xfrm>
            <a:off x="3505200" y="762939"/>
            <a:ext cx="0" cy="5515667"/>
          </a:xfrm>
          <a:prstGeom prst="straightConnector1">
            <a:avLst/>
          </a:prstGeom>
          <a:ln w="19050">
            <a:solidFill>
              <a:schemeClr val="accent1">
                <a:lumMod val="75000"/>
              </a:schemeClr>
            </a:solidFill>
            <a:prstDash val="sysDot"/>
            <a:tailEnd type="none"/>
          </a:ln>
        </p:spPr>
        <p:style>
          <a:lnRef idx="3">
            <a:schemeClr val="accent5"/>
          </a:lnRef>
          <a:fillRef idx="0">
            <a:schemeClr val="accent5"/>
          </a:fillRef>
          <a:effectRef idx="2">
            <a:schemeClr val="accent5"/>
          </a:effectRef>
          <a:fontRef idx="minor">
            <a:schemeClr val="tx1"/>
          </a:fontRef>
        </p:style>
      </p:cxnSp>
      <p:cxnSp>
        <p:nvCxnSpPr>
          <p:cNvPr id="70" name="Прямая со стрелкой 120"/>
          <p:cNvCxnSpPr/>
          <p:nvPr/>
        </p:nvCxnSpPr>
        <p:spPr>
          <a:xfrm>
            <a:off x="5029200" y="785407"/>
            <a:ext cx="0" cy="5515667"/>
          </a:xfrm>
          <a:prstGeom prst="straightConnector1">
            <a:avLst/>
          </a:prstGeom>
          <a:ln w="19050">
            <a:solidFill>
              <a:schemeClr val="accent1">
                <a:lumMod val="75000"/>
              </a:schemeClr>
            </a:solidFill>
            <a:prstDash val="sysDot"/>
            <a:tailEnd type="none"/>
          </a:ln>
        </p:spPr>
        <p:style>
          <a:lnRef idx="3">
            <a:schemeClr val="accent5"/>
          </a:lnRef>
          <a:fillRef idx="0">
            <a:schemeClr val="accent5"/>
          </a:fillRef>
          <a:effectRef idx="2">
            <a:schemeClr val="accent5"/>
          </a:effectRef>
          <a:fontRef idx="minor">
            <a:schemeClr val="tx1"/>
          </a:fontRef>
        </p:style>
      </p:cxnSp>
      <p:sp>
        <p:nvSpPr>
          <p:cNvPr id="72" name="Прямоугольник 34"/>
          <p:cNvSpPr>
            <a:spLocks noChangeArrowheads="1"/>
          </p:cNvSpPr>
          <p:nvPr/>
        </p:nvSpPr>
        <p:spPr bwMode="auto">
          <a:xfrm>
            <a:off x="9748705" y="3718346"/>
            <a:ext cx="1399407" cy="83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a:solidFill>
                  <a:srgbClr val="002060"/>
                </a:solidFill>
                <a:latin typeface="Arial" pitchFamily="34" charset="0"/>
                <a:cs typeface="Arial" panose="020B0604020202020204" pitchFamily="34" charset="0"/>
              </a:rPr>
              <a:t>Формирование комплекта бюджетной отчетности ПБС</a:t>
            </a:r>
          </a:p>
        </p:txBody>
      </p:sp>
      <p:sp>
        <p:nvSpPr>
          <p:cNvPr id="73" name="Прямоугольник 34"/>
          <p:cNvSpPr>
            <a:spLocks noChangeArrowheads="1"/>
          </p:cNvSpPr>
          <p:nvPr/>
        </p:nvSpPr>
        <p:spPr bwMode="auto">
          <a:xfrm>
            <a:off x="9990504" y="850168"/>
            <a:ext cx="1474046" cy="8309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a:solidFill>
                  <a:srgbClr val="002060"/>
                </a:solidFill>
                <a:latin typeface="Arial" pitchFamily="34" charset="0"/>
                <a:cs typeface="Arial" panose="020B0604020202020204" pitchFamily="34" charset="0"/>
              </a:rPr>
              <a:t>Подписание комплекта бюджетной отчетности ПБС</a:t>
            </a:r>
          </a:p>
        </p:txBody>
      </p:sp>
      <p:sp>
        <p:nvSpPr>
          <p:cNvPr id="74" name="Прямоугольник 34"/>
          <p:cNvSpPr>
            <a:spLocks noChangeArrowheads="1"/>
          </p:cNvSpPr>
          <p:nvPr/>
        </p:nvSpPr>
        <p:spPr bwMode="auto">
          <a:xfrm>
            <a:off x="10162677" y="4925905"/>
            <a:ext cx="1335329" cy="1015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a:solidFill>
                  <a:srgbClr val="002060"/>
                </a:solidFill>
                <a:latin typeface="Arial" pitchFamily="34" charset="0"/>
                <a:cs typeface="Arial" panose="020B0604020202020204" pitchFamily="34" charset="0"/>
              </a:rPr>
              <a:t>Представление </a:t>
            </a:r>
          </a:p>
          <a:p>
            <a:pPr algn="ctr"/>
            <a:r>
              <a:rPr lang="ru-RU" altLang="ru-RU" sz="1200" dirty="0">
                <a:solidFill>
                  <a:srgbClr val="002060"/>
                </a:solidFill>
                <a:latin typeface="Arial" pitchFamily="34" charset="0"/>
                <a:cs typeface="Arial" panose="020B0604020202020204" pitchFamily="34" charset="0"/>
              </a:rPr>
              <a:t>комплекта бюджетной отчетности ПБС</a:t>
            </a:r>
          </a:p>
          <a:p>
            <a:pPr algn="ctr"/>
            <a:r>
              <a:rPr lang="ru-RU" altLang="ru-RU" sz="1200" dirty="0">
                <a:solidFill>
                  <a:srgbClr val="002060"/>
                </a:solidFill>
                <a:latin typeface="Arial" pitchFamily="34" charset="0"/>
                <a:cs typeface="Arial" panose="020B0604020202020204" pitchFamily="34" charset="0"/>
              </a:rPr>
              <a:t> в МОУ ФК</a:t>
            </a:r>
            <a:endParaRPr lang="ru-RU" altLang="ru-RU" sz="1000" dirty="0">
              <a:solidFill>
                <a:srgbClr val="002060"/>
              </a:solidFill>
              <a:latin typeface="Arial" pitchFamily="34" charset="0"/>
              <a:cs typeface="Arial" panose="020B0604020202020204" pitchFamily="34" charset="0"/>
            </a:endParaRPr>
          </a:p>
        </p:txBody>
      </p:sp>
      <p:cxnSp>
        <p:nvCxnSpPr>
          <p:cNvPr id="75" name="Прямая со стрелкой 120"/>
          <p:cNvCxnSpPr/>
          <p:nvPr/>
        </p:nvCxnSpPr>
        <p:spPr>
          <a:xfrm>
            <a:off x="7189233" y="4167986"/>
            <a:ext cx="0" cy="323529"/>
          </a:xfrm>
          <a:prstGeom prst="straightConnector1">
            <a:avLst/>
          </a:prstGeom>
          <a:ln w="9525">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cxnSp>
        <p:nvCxnSpPr>
          <p:cNvPr id="76" name="Прямая со стрелкой 120"/>
          <p:cNvCxnSpPr/>
          <p:nvPr/>
        </p:nvCxnSpPr>
        <p:spPr>
          <a:xfrm flipH="1" flipV="1">
            <a:off x="10411091" y="1636063"/>
            <a:ext cx="12181" cy="1975762"/>
          </a:xfrm>
          <a:prstGeom prst="straightConnector1">
            <a:avLst/>
          </a:prstGeom>
          <a:ln w="9525">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cxnSp>
        <p:nvCxnSpPr>
          <p:cNvPr id="77" name="Соединительная линия уступом 76"/>
          <p:cNvCxnSpPr>
            <a:stCxn id="43" idx="0"/>
            <a:endCxn id="63" idx="1"/>
          </p:cNvCxnSpPr>
          <p:nvPr/>
        </p:nvCxnSpPr>
        <p:spPr>
          <a:xfrm rot="5400000" flipH="1" flipV="1">
            <a:off x="2553496" y="2893465"/>
            <a:ext cx="1527639" cy="83615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8" name="Соединительная линия уступом 77"/>
          <p:cNvCxnSpPr>
            <a:stCxn id="125" idx="3"/>
            <a:endCxn id="65" idx="0"/>
          </p:cNvCxnSpPr>
          <p:nvPr/>
        </p:nvCxnSpPr>
        <p:spPr>
          <a:xfrm>
            <a:off x="6503246" y="1428181"/>
            <a:ext cx="1127482" cy="184834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4" name="Прямая со стрелкой 83"/>
          <p:cNvCxnSpPr/>
          <p:nvPr/>
        </p:nvCxnSpPr>
        <p:spPr>
          <a:xfrm flipH="1">
            <a:off x="7172347" y="5275377"/>
            <a:ext cx="9977" cy="1905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88" name="Группа 105"/>
          <p:cNvGrpSpPr>
            <a:grpSpLocks/>
          </p:cNvGrpSpPr>
          <p:nvPr/>
        </p:nvGrpSpPr>
        <p:grpSpPr bwMode="auto">
          <a:xfrm>
            <a:off x="2102374" y="5428841"/>
            <a:ext cx="280988" cy="271462"/>
            <a:chOff x="6700417" y="1325880"/>
            <a:chExt cx="291245" cy="288000"/>
          </a:xfrm>
        </p:grpSpPr>
        <p:sp>
          <p:nvSpPr>
            <p:cNvPr id="89" name="Овал 88"/>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90" name="TextBox 89"/>
            <p:cNvSpPr txBox="1"/>
            <p:nvPr/>
          </p:nvSpPr>
          <p:spPr>
            <a:xfrm>
              <a:off x="6703708"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1</a:t>
              </a:r>
            </a:p>
          </p:txBody>
        </p:sp>
      </p:grpSp>
      <p:grpSp>
        <p:nvGrpSpPr>
          <p:cNvPr id="94" name="Группа 105"/>
          <p:cNvGrpSpPr>
            <a:grpSpLocks/>
          </p:cNvGrpSpPr>
          <p:nvPr/>
        </p:nvGrpSpPr>
        <p:grpSpPr bwMode="auto">
          <a:xfrm>
            <a:off x="2110990" y="4143283"/>
            <a:ext cx="280988" cy="271462"/>
            <a:chOff x="6700417" y="1325880"/>
            <a:chExt cx="291245" cy="288000"/>
          </a:xfrm>
        </p:grpSpPr>
        <p:sp>
          <p:nvSpPr>
            <p:cNvPr id="95" name="Овал 94"/>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97" name="TextBox 96"/>
            <p:cNvSpPr txBox="1"/>
            <p:nvPr/>
          </p:nvSpPr>
          <p:spPr>
            <a:xfrm>
              <a:off x="6703708"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2</a:t>
              </a:r>
            </a:p>
          </p:txBody>
        </p:sp>
      </p:grpSp>
      <p:grpSp>
        <p:nvGrpSpPr>
          <p:cNvPr id="98" name="Группа 105"/>
          <p:cNvGrpSpPr>
            <a:grpSpLocks/>
          </p:cNvGrpSpPr>
          <p:nvPr/>
        </p:nvGrpSpPr>
        <p:grpSpPr bwMode="auto">
          <a:xfrm>
            <a:off x="3572685" y="2214469"/>
            <a:ext cx="280988" cy="271462"/>
            <a:chOff x="6700417" y="1325880"/>
            <a:chExt cx="291245" cy="288000"/>
          </a:xfrm>
        </p:grpSpPr>
        <p:sp>
          <p:nvSpPr>
            <p:cNvPr id="99" name="Овал 98"/>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00" name="TextBox 99"/>
            <p:cNvSpPr txBox="1"/>
            <p:nvPr/>
          </p:nvSpPr>
          <p:spPr>
            <a:xfrm>
              <a:off x="6703708"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3</a:t>
              </a:r>
            </a:p>
          </p:txBody>
        </p:sp>
      </p:grpSp>
      <p:grpSp>
        <p:nvGrpSpPr>
          <p:cNvPr id="101" name="Группа 105"/>
          <p:cNvGrpSpPr>
            <a:grpSpLocks/>
          </p:cNvGrpSpPr>
          <p:nvPr/>
        </p:nvGrpSpPr>
        <p:grpSpPr bwMode="auto">
          <a:xfrm>
            <a:off x="3581400" y="5208235"/>
            <a:ext cx="280988" cy="271462"/>
            <a:chOff x="6700417" y="1325880"/>
            <a:chExt cx="291245" cy="288000"/>
          </a:xfrm>
        </p:grpSpPr>
        <p:sp>
          <p:nvSpPr>
            <p:cNvPr id="102" name="Овал 101"/>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03" name="TextBox 102"/>
            <p:cNvSpPr txBox="1"/>
            <p:nvPr/>
          </p:nvSpPr>
          <p:spPr>
            <a:xfrm>
              <a:off x="6703708"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4</a:t>
              </a:r>
            </a:p>
          </p:txBody>
        </p:sp>
      </p:grpSp>
      <p:grpSp>
        <p:nvGrpSpPr>
          <p:cNvPr id="104" name="Группа 105"/>
          <p:cNvGrpSpPr>
            <a:grpSpLocks/>
          </p:cNvGrpSpPr>
          <p:nvPr/>
        </p:nvGrpSpPr>
        <p:grpSpPr bwMode="auto">
          <a:xfrm>
            <a:off x="5029200" y="1288962"/>
            <a:ext cx="280988" cy="271462"/>
            <a:chOff x="6700417" y="1325880"/>
            <a:chExt cx="291245" cy="288000"/>
          </a:xfrm>
        </p:grpSpPr>
        <p:sp>
          <p:nvSpPr>
            <p:cNvPr id="105" name="Овал 104"/>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06" name="TextBox 105"/>
            <p:cNvSpPr txBox="1"/>
            <p:nvPr/>
          </p:nvSpPr>
          <p:spPr>
            <a:xfrm>
              <a:off x="6703708"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5</a:t>
              </a:r>
            </a:p>
          </p:txBody>
        </p:sp>
      </p:grpSp>
      <p:grpSp>
        <p:nvGrpSpPr>
          <p:cNvPr id="107" name="Группа 105"/>
          <p:cNvGrpSpPr>
            <a:grpSpLocks/>
          </p:cNvGrpSpPr>
          <p:nvPr/>
        </p:nvGrpSpPr>
        <p:grpSpPr bwMode="auto">
          <a:xfrm>
            <a:off x="6405767" y="3430705"/>
            <a:ext cx="280988" cy="271462"/>
            <a:chOff x="6700417" y="1325880"/>
            <a:chExt cx="291245" cy="288000"/>
          </a:xfrm>
        </p:grpSpPr>
        <p:sp>
          <p:nvSpPr>
            <p:cNvPr id="108" name="Овал 107"/>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09" name="TextBox 108"/>
            <p:cNvSpPr txBox="1"/>
            <p:nvPr/>
          </p:nvSpPr>
          <p:spPr>
            <a:xfrm>
              <a:off x="6703708" y="1339354"/>
              <a:ext cx="287954" cy="269474"/>
            </a:xfrm>
            <a:prstGeom prst="rect">
              <a:avLst/>
            </a:prstGeom>
            <a:noFill/>
          </p:spPr>
          <p:txBody>
            <a:bodyPr>
              <a:spAutoFit/>
            </a:bodyPr>
            <a:lstStyle/>
            <a:p>
              <a:pPr>
                <a:defRPr/>
              </a:pPr>
              <a:r>
                <a:rPr lang="ru-RU" sz="1050" b="1" dirty="0" smtClean="0">
                  <a:solidFill>
                    <a:prstClr val="white"/>
                  </a:solidFill>
                  <a:effectLst>
                    <a:outerShdw blurRad="38100" dist="38100" dir="2700000" algn="tl">
                      <a:srgbClr val="000000">
                        <a:alpha val="43137"/>
                      </a:srgbClr>
                    </a:outerShdw>
                  </a:effectLst>
                  <a:latin typeface="Arial" panose="020B0604020202020204" pitchFamily="34" charset="0"/>
                  <a:cs typeface="Arial" charset="0"/>
                </a:rPr>
                <a:t>6</a:t>
              </a:r>
              <a:endPar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endParaRPr>
            </a:p>
          </p:txBody>
        </p:sp>
      </p:grpSp>
      <p:grpSp>
        <p:nvGrpSpPr>
          <p:cNvPr id="110" name="Группа 105"/>
          <p:cNvGrpSpPr>
            <a:grpSpLocks/>
          </p:cNvGrpSpPr>
          <p:nvPr/>
        </p:nvGrpSpPr>
        <p:grpSpPr bwMode="auto">
          <a:xfrm>
            <a:off x="6356727" y="4636083"/>
            <a:ext cx="280990" cy="271462"/>
            <a:chOff x="6700417" y="1325880"/>
            <a:chExt cx="291247" cy="288000"/>
          </a:xfrm>
        </p:grpSpPr>
        <p:sp>
          <p:nvSpPr>
            <p:cNvPr id="111" name="Овал 110"/>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12" name="TextBox 111"/>
            <p:cNvSpPr txBox="1"/>
            <p:nvPr/>
          </p:nvSpPr>
          <p:spPr>
            <a:xfrm>
              <a:off x="6703710"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7</a:t>
              </a:r>
            </a:p>
          </p:txBody>
        </p:sp>
      </p:grpSp>
      <p:grpSp>
        <p:nvGrpSpPr>
          <p:cNvPr id="113" name="Группа 105"/>
          <p:cNvGrpSpPr>
            <a:grpSpLocks/>
          </p:cNvGrpSpPr>
          <p:nvPr/>
        </p:nvGrpSpPr>
        <p:grpSpPr bwMode="auto">
          <a:xfrm>
            <a:off x="6394499" y="5621999"/>
            <a:ext cx="280988" cy="271462"/>
            <a:chOff x="6700417" y="1325880"/>
            <a:chExt cx="291245" cy="288000"/>
          </a:xfrm>
        </p:grpSpPr>
        <p:sp>
          <p:nvSpPr>
            <p:cNvPr id="114" name="Овал 113"/>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15" name="TextBox 114"/>
            <p:cNvSpPr txBox="1"/>
            <p:nvPr/>
          </p:nvSpPr>
          <p:spPr>
            <a:xfrm>
              <a:off x="6703708"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8</a:t>
              </a:r>
            </a:p>
          </p:txBody>
        </p:sp>
      </p:grpSp>
      <p:grpSp>
        <p:nvGrpSpPr>
          <p:cNvPr id="116" name="Группа 105"/>
          <p:cNvGrpSpPr>
            <a:grpSpLocks/>
          </p:cNvGrpSpPr>
          <p:nvPr/>
        </p:nvGrpSpPr>
        <p:grpSpPr bwMode="auto">
          <a:xfrm>
            <a:off x="7880837" y="4697090"/>
            <a:ext cx="376440" cy="271462"/>
            <a:chOff x="6700417" y="1325880"/>
            <a:chExt cx="390181" cy="288000"/>
          </a:xfrm>
        </p:grpSpPr>
        <p:sp>
          <p:nvSpPr>
            <p:cNvPr id="117" name="Овал 116"/>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18" name="TextBox 117"/>
            <p:cNvSpPr txBox="1"/>
            <p:nvPr/>
          </p:nvSpPr>
          <p:spPr>
            <a:xfrm>
              <a:off x="6718508" y="1339354"/>
              <a:ext cx="372090" cy="269385"/>
            </a:xfrm>
            <a:prstGeom prst="rect">
              <a:avLst/>
            </a:prstGeom>
            <a:noFill/>
          </p:spPr>
          <p:txBody>
            <a:bodyPr wrap="square">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9</a:t>
              </a:r>
            </a:p>
          </p:txBody>
        </p:sp>
      </p:grpSp>
      <p:grpSp>
        <p:nvGrpSpPr>
          <p:cNvPr id="119" name="Группа 105"/>
          <p:cNvGrpSpPr>
            <a:grpSpLocks/>
          </p:cNvGrpSpPr>
          <p:nvPr/>
        </p:nvGrpSpPr>
        <p:grpSpPr bwMode="auto">
          <a:xfrm>
            <a:off x="9623214" y="3840764"/>
            <a:ext cx="358986" cy="271462"/>
            <a:chOff x="6658415" y="1325880"/>
            <a:chExt cx="372090" cy="288000"/>
          </a:xfrm>
        </p:grpSpPr>
        <p:sp>
          <p:nvSpPr>
            <p:cNvPr id="120" name="Овал 119"/>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21" name="TextBox 120"/>
            <p:cNvSpPr txBox="1"/>
            <p:nvPr/>
          </p:nvSpPr>
          <p:spPr>
            <a:xfrm>
              <a:off x="6658415" y="1339353"/>
              <a:ext cx="372090" cy="269385"/>
            </a:xfrm>
            <a:prstGeom prst="rect">
              <a:avLst/>
            </a:prstGeom>
            <a:noFill/>
          </p:spPr>
          <p:txBody>
            <a:bodyPr wrap="square">
              <a:spAutoFit/>
            </a:bodyPr>
            <a:lstStyle/>
            <a:p>
              <a:pPr>
                <a:defRPr/>
              </a:pPr>
              <a:r>
                <a:rPr lang="ru-RU" sz="1050" b="1" dirty="0" smtClean="0">
                  <a:solidFill>
                    <a:prstClr val="white"/>
                  </a:solidFill>
                  <a:effectLst>
                    <a:outerShdw blurRad="38100" dist="38100" dir="2700000" algn="tl">
                      <a:srgbClr val="000000">
                        <a:alpha val="43137"/>
                      </a:srgbClr>
                    </a:outerShdw>
                  </a:effectLst>
                  <a:latin typeface="Arial" panose="020B0604020202020204" pitchFamily="34" charset="0"/>
                  <a:cs typeface="Arial" charset="0"/>
                </a:rPr>
                <a:t>10</a:t>
              </a:r>
              <a:endPar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endParaRPr>
            </a:p>
          </p:txBody>
        </p:sp>
      </p:grpSp>
      <p:cxnSp>
        <p:nvCxnSpPr>
          <p:cNvPr id="122" name="Прямая со стрелкой 120"/>
          <p:cNvCxnSpPr/>
          <p:nvPr/>
        </p:nvCxnSpPr>
        <p:spPr>
          <a:xfrm>
            <a:off x="11456407" y="898050"/>
            <a:ext cx="31031" cy="5350350"/>
          </a:xfrm>
          <a:prstGeom prst="straightConnector1">
            <a:avLst/>
          </a:prstGeom>
          <a:ln w="28575">
            <a:solidFill>
              <a:srgbClr val="FF0000"/>
            </a:solidFill>
            <a:tailEnd type="none"/>
          </a:ln>
          <a:effectLst/>
        </p:spPr>
        <p:style>
          <a:lnRef idx="2">
            <a:schemeClr val="accent2"/>
          </a:lnRef>
          <a:fillRef idx="0">
            <a:schemeClr val="accent2"/>
          </a:fillRef>
          <a:effectRef idx="1">
            <a:schemeClr val="accent2"/>
          </a:effectRef>
          <a:fontRef idx="minor">
            <a:schemeClr val="tx1"/>
          </a:fontRef>
        </p:style>
      </p:cxnSp>
      <p:sp>
        <p:nvSpPr>
          <p:cNvPr id="124" name="Прямоугольник 34"/>
          <p:cNvSpPr>
            <a:spLocks noChangeArrowheads="1"/>
          </p:cNvSpPr>
          <p:nvPr/>
        </p:nvSpPr>
        <p:spPr bwMode="auto">
          <a:xfrm>
            <a:off x="2148347" y="4710421"/>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2</a:t>
            </a:r>
            <a:r>
              <a:rPr lang="en-US" altLang="ru-RU" sz="1200" b="1" dirty="0" smtClean="0">
                <a:solidFill>
                  <a:srgbClr val="FF0000"/>
                </a:solidFill>
                <a:latin typeface="Georgia" panose="02040502050405020303" pitchFamily="18" charset="0"/>
                <a:cs typeface="Arial" panose="020B0604020202020204" pitchFamily="34" charset="0"/>
              </a:rPr>
              <a:t>3</a:t>
            </a:r>
            <a:r>
              <a:rPr lang="ru-RU" altLang="ru-RU" sz="1200" b="1" dirty="0" smtClean="0">
                <a:solidFill>
                  <a:srgbClr val="FF0000"/>
                </a:solidFill>
                <a:latin typeface="Georgia" panose="02040502050405020303" pitchFamily="18" charset="0"/>
                <a:cs typeface="Arial" panose="020B0604020202020204" pitchFamily="34" charset="0"/>
              </a:rPr>
              <a:t>.01 </a:t>
            </a:r>
            <a:r>
              <a:rPr lang="ru-RU" altLang="ru-RU" sz="1200" b="1" dirty="0" smtClean="0">
                <a:solidFill>
                  <a:srgbClr val="FF0000"/>
                </a:solidFill>
                <a:latin typeface="Georgia" panose="02040502050405020303" pitchFamily="18" charset="0"/>
                <a:cs typeface="Arial" panose="020B0604020202020204" pitchFamily="34" charset="0"/>
              </a:rPr>
              <a:t>-27.01</a:t>
            </a:r>
            <a:endParaRPr lang="ru-RU" altLang="ru-RU" sz="1050" dirty="0">
              <a:solidFill>
                <a:srgbClr val="FF0000"/>
              </a:solidFill>
              <a:latin typeface="Georgia" panose="02040502050405020303" pitchFamily="18" charset="0"/>
              <a:cs typeface="Arial" panose="020B0604020202020204" pitchFamily="34" charset="0"/>
            </a:endParaRPr>
          </a:p>
        </p:txBody>
      </p:sp>
      <p:sp>
        <p:nvSpPr>
          <p:cNvPr id="128" name="Прямоугольник 34"/>
          <p:cNvSpPr>
            <a:spLocks noChangeArrowheads="1"/>
          </p:cNvSpPr>
          <p:nvPr/>
        </p:nvSpPr>
        <p:spPr bwMode="auto">
          <a:xfrm>
            <a:off x="10528516" y="6298680"/>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22.02</a:t>
            </a:r>
            <a:endParaRPr lang="ru-RU" altLang="ru-RU" sz="1050" dirty="0">
              <a:solidFill>
                <a:srgbClr val="FF0000"/>
              </a:solidFill>
              <a:latin typeface="Georgia" panose="02040502050405020303" pitchFamily="18" charset="0"/>
              <a:cs typeface="Arial" panose="020B0604020202020204" pitchFamily="34" charset="0"/>
            </a:endParaRPr>
          </a:p>
        </p:txBody>
      </p:sp>
      <p:cxnSp>
        <p:nvCxnSpPr>
          <p:cNvPr id="129" name="Прямая со стрелкой 128"/>
          <p:cNvCxnSpPr>
            <a:stCxn id="40" idx="0"/>
            <a:endCxn id="43" idx="2"/>
          </p:cNvCxnSpPr>
          <p:nvPr/>
        </p:nvCxnSpPr>
        <p:spPr>
          <a:xfrm flipH="1" flipV="1">
            <a:off x="2899236" y="4721690"/>
            <a:ext cx="5831" cy="4992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9" name="Соединительная линия уступом 148"/>
          <p:cNvCxnSpPr/>
          <p:nvPr/>
        </p:nvCxnSpPr>
        <p:spPr>
          <a:xfrm rot="5400000" flipH="1" flipV="1">
            <a:off x="9573698" y="4571380"/>
            <a:ext cx="683029" cy="561908"/>
          </a:xfrm>
          <a:prstGeom prst="bentConnector3">
            <a:avLst>
              <a:gd name="adj1" fmla="val -1187"/>
            </a:avLst>
          </a:prstGeom>
          <a:ln>
            <a:tailEnd type="triangle"/>
          </a:ln>
        </p:spPr>
        <p:style>
          <a:lnRef idx="1">
            <a:schemeClr val="accent1"/>
          </a:lnRef>
          <a:fillRef idx="0">
            <a:schemeClr val="accent1"/>
          </a:fillRef>
          <a:effectRef idx="0">
            <a:schemeClr val="accent1"/>
          </a:effectRef>
          <a:fontRef idx="minor">
            <a:schemeClr val="tx1"/>
          </a:fontRef>
        </p:style>
      </p:cxnSp>
      <p:sp>
        <p:nvSpPr>
          <p:cNvPr id="125" name="Прямоугольник 34"/>
          <p:cNvSpPr>
            <a:spLocks noChangeArrowheads="1"/>
          </p:cNvSpPr>
          <p:nvPr/>
        </p:nvSpPr>
        <p:spPr bwMode="auto">
          <a:xfrm>
            <a:off x="5029200" y="1197350"/>
            <a:ext cx="1474046" cy="46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Подписание извещений</a:t>
            </a:r>
            <a:endParaRPr lang="ru-RU" altLang="ru-RU" sz="1050" dirty="0">
              <a:solidFill>
                <a:srgbClr val="002060"/>
              </a:solidFill>
              <a:latin typeface="Georgia" panose="02040502050405020303" pitchFamily="18" charset="0"/>
              <a:cs typeface="Arial" panose="020B0604020202020204" pitchFamily="34" charset="0"/>
            </a:endParaRPr>
          </a:p>
        </p:txBody>
      </p:sp>
      <p:grpSp>
        <p:nvGrpSpPr>
          <p:cNvPr id="131" name="Группа 105"/>
          <p:cNvGrpSpPr>
            <a:grpSpLocks/>
          </p:cNvGrpSpPr>
          <p:nvPr/>
        </p:nvGrpSpPr>
        <p:grpSpPr bwMode="auto">
          <a:xfrm>
            <a:off x="9851814" y="1301666"/>
            <a:ext cx="358986" cy="271462"/>
            <a:chOff x="6658415" y="1325880"/>
            <a:chExt cx="372090" cy="288000"/>
          </a:xfrm>
        </p:grpSpPr>
        <p:sp>
          <p:nvSpPr>
            <p:cNvPr id="132" name="Овал 131"/>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33" name="TextBox 132"/>
            <p:cNvSpPr txBox="1"/>
            <p:nvPr/>
          </p:nvSpPr>
          <p:spPr>
            <a:xfrm>
              <a:off x="6658415" y="1339353"/>
              <a:ext cx="372090" cy="269385"/>
            </a:xfrm>
            <a:prstGeom prst="rect">
              <a:avLst/>
            </a:prstGeom>
            <a:noFill/>
          </p:spPr>
          <p:txBody>
            <a:bodyPr wrap="square">
              <a:spAutoFit/>
            </a:bodyPr>
            <a:lstStyle/>
            <a:p>
              <a:pPr>
                <a:defRPr/>
              </a:pPr>
              <a:r>
                <a:rPr lang="ru-RU" sz="1050" b="1" dirty="0" smtClean="0">
                  <a:solidFill>
                    <a:prstClr val="white"/>
                  </a:solidFill>
                  <a:effectLst>
                    <a:outerShdw blurRad="38100" dist="38100" dir="2700000" algn="tl">
                      <a:srgbClr val="000000">
                        <a:alpha val="43137"/>
                      </a:srgbClr>
                    </a:outerShdw>
                  </a:effectLst>
                  <a:latin typeface="Arial" panose="020B0604020202020204" pitchFamily="34" charset="0"/>
                  <a:cs typeface="Arial" charset="0"/>
                </a:rPr>
                <a:t>11</a:t>
              </a:r>
              <a:endPar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endParaRPr>
            </a:p>
          </p:txBody>
        </p:sp>
      </p:grpSp>
      <p:sp>
        <p:nvSpPr>
          <p:cNvPr id="134" name="Прямоугольник 34"/>
          <p:cNvSpPr>
            <a:spLocks noChangeArrowheads="1"/>
          </p:cNvSpPr>
          <p:nvPr/>
        </p:nvSpPr>
        <p:spPr bwMode="auto">
          <a:xfrm>
            <a:off x="7990649" y="4316584"/>
            <a:ext cx="1789980" cy="16619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Сверка взаимосвязанных показателей в учете ГРБС с представленными учредителю отчетами утвержденными соглашениями</a:t>
            </a:r>
          </a:p>
          <a:p>
            <a:pPr algn="ctr"/>
            <a:r>
              <a:rPr lang="ru-RU" altLang="ru-RU" sz="600" dirty="0" smtClean="0">
                <a:solidFill>
                  <a:srgbClr val="002060"/>
                </a:solidFill>
                <a:latin typeface="Georgia" panose="02040502050405020303" pitchFamily="18" charset="0"/>
                <a:cs typeface="Arial" panose="020B0604020202020204" pitchFamily="34" charset="0"/>
              </a:rPr>
              <a:t>Проводится сотрудникам ФОИВ</a:t>
            </a:r>
            <a:endParaRPr lang="ru-RU" altLang="ru-RU" sz="600" dirty="0">
              <a:solidFill>
                <a:srgbClr val="002060"/>
              </a:solidFill>
              <a:latin typeface="Georgia" panose="02040502050405020303" pitchFamily="18" charset="0"/>
              <a:cs typeface="Arial" panose="020B0604020202020204" pitchFamily="34" charset="0"/>
            </a:endParaRPr>
          </a:p>
        </p:txBody>
      </p:sp>
      <p:cxnSp>
        <p:nvCxnSpPr>
          <p:cNvPr id="135" name="Прямая со стрелкой 134"/>
          <p:cNvCxnSpPr/>
          <p:nvPr/>
        </p:nvCxnSpPr>
        <p:spPr>
          <a:xfrm flipV="1">
            <a:off x="7871174" y="4968552"/>
            <a:ext cx="391331" cy="81025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6" name="Прямая со стрелкой 120"/>
          <p:cNvCxnSpPr/>
          <p:nvPr/>
        </p:nvCxnSpPr>
        <p:spPr>
          <a:xfrm>
            <a:off x="11095649" y="1659011"/>
            <a:ext cx="27956" cy="3304695"/>
          </a:xfrm>
          <a:prstGeom prst="straightConnector1">
            <a:avLst/>
          </a:prstGeom>
          <a:ln w="9525">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cxnSp>
        <p:nvCxnSpPr>
          <p:cNvPr id="137" name="Прямая со стрелкой 120"/>
          <p:cNvCxnSpPr/>
          <p:nvPr/>
        </p:nvCxnSpPr>
        <p:spPr>
          <a:xfrm>
            <a:off x="9601201" y="919571"/>
            <a:ext cx="3020" cy="5328829"/>
          </a:xfrm>
          <a:prstGeom prst="straightConnector1">
            <a:avLst/>
          </a:prstGeom>
          <a:ln w="28575">
            <a:solidFill>
              <a:srgbClr val="00B050"/>
            </a:solidFill>
            <a:tailEnd type="none"/>
          </a:ln>
          <a:effectLst/>
        </p:spPr>
        <p:style>
          <a:lnRef idx="2">
            <a:schemeClr val="accent2"/>
          </a:lnRef>
          <a:fillRef idx="0">
            <a:schemeClr val="accent2"/>
          </a:fillRef>
          <a:effectRef idx="1">
            <a:schemeClr val="accent2"/>
          </a:effectRef>
          <a:fontRef idx="minor">
            <a:schemeClr val="tx1"/>
          </a:fontRef>
        </p:style>
      </p:cxnSp>
      <p:cxnSp>
        <p:nvCxnSpPr>
          <p:cNvPr id="138" name="Прямая со стрелкой 120"/>
          <p:cNvCxnSpPr/>
          <p:nvPr/>
        </p:nvCxnSpPr>
        <p:spPr>
          <a:xfrm>
            <a:off x="6324600" y="779435"/>
            <a:ext cx="0" cy="5515667"/>
          </a:xfrm>
          <a:prstGeom prst="straightConnector1">
            <a:avLst/>
          </a:prstGeom>
          <a:ln w="19050">
            <a:solidFill>
              <a:schemeClr val="accent1">
                <a:lumMod val="75000"/>
              </a:schemeClr>
            </a:solidFill>
            <a:prstDash val="sysDot"/>
            <a:tailEnd type="none"/>
          </a:ln>
        </p:spPr>
        <p:style>
          <a:lnRef idx="3">
            <a:schemeClr val="accent5"/>
          </a:lnRef>
          <a:fillRef idx="0">
            <a:schemeClr val="accent5"/>
          </a:fillRef>
          <a:effectRef idx="2">
            <a:schemeClr val="accent5"/>
          </a:effectRef>
          <a:fontRef idx="minor">
            <a:schemeClr val="tx1"/>
          </a:fontRef>
        </p:style>
      </p:cxnSp>
      <p:cxnSp>
        <p:nvCxnSpPr>
          <p:cNvPr id="141" name="Соединительная линия уступом 140"/>
          <p:cNvCxnSpPr/>
          <p:nvPr/>
        </p:nvCxnSpPr>
        <p:spPr>
          <a:xfrm rot="5400000" flipH="1" flipV="1">
            <a:off x="3454315" y="3072333"/>
            <a:ext cx="3644780" cy="92446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46" name="Прямоугольник 34"/>
          <p:cNvSpPr>
            <a:spLocks noChangeArrowheads="1"/>
          </p:cNvSpPr>
          <p:nvPr/>
        </p:nvSpPr>
        <p:spPr bwMode="auto">
          <a:xfrm>
            <a:off x="3667211" y="2759155"/>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28.01 -30.01</a:t>
            </a:r>
            <a:endParaRPr lang="ru-RU" altLang="ru-RU" sz="1050" dirty="0">
              <a:solidFill>
                <a:srgbClr val="FF0000"/>
              </a:solidFill>
              <a:latin typeface="Georgia" panose="02040502050405020303" pitchFamily="18" charset="0"/>
              <a:cs typeface="Arial" panose="020B0604020202020204" pitchFamily="34" charset="0"/>
            </a:endParaRPr>
          </a:p>
        </p:txBody>
      </p:sp>
      <p:sp>
        <p:nvSpPr>
          <p:cNvPr id="154" name="Прямоугольник 34"/>
          <p:cNvSpPr>
            <a:spLocks noChangeArrowheads="1"/>
          </p:cNvSpPr>
          <p:nvPr/>
        </p:nvSpPr>
        <p:spPr bwMode="auto">
          <a:xfrm>
            <a:off x="5009241" y="1543864"/>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31.01-01.02</a:t>
            </a:r>
            <a:endParaRPr lang="ru-RU" altLang="ru-RU" sz="1050" dirty="0">
              <a:solidFill>
                <a:srgbClr val="FF0000"/>
              </a:solidFill>
              <a:latin typeface="Georgia" panose="02040502050405020303" pitchFamily="18" charset="0"/>
              <a:cs typeface="Arial" panose="020B0604020202020204" pitchFamily="34" charset="0"/>
            </a:endParaRPr>
          </a:p>
        </p:txBody>
      </p:sp>
      <p:sp>
        <p:nvSpPr>
          <p:cNvPr id="155" name="Прямоугольник 34"/>
          <p:cNvSpPr>
            <a:spLocks noChangeArrowheads="1"/>
          </p:cNvSpPr>
          <p:nvPr/>
        </p:nvSpPr>
        <p:spPr bwMode="auto">
          <a:xfrm>
            <a:off x="6456826" y="4110853"/>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01.02</a:t>
            </a:r>
            <a:endParaRPr lang="ru-RU" altLang="ru-RU" sz="1050" dirty="0">
              <a:solidFill>
                <a:srgbClr val="FF0000"/>
              </a:solidFill>
              <a:latin typeface="Georgia" panose="02040502050405020303" pitchFamily="18" charset="0"/>
              <a:cs typeface="Arial" panose="020B0604020202020204" pitchFamily="34" charset="0"/>
            </a:endParaRPr>
          </a:p>
        </p:txBody>
      </p:sp>
      <p:sp>
        <p:nvSpPr>
          <p:cNvPr id="156" name="Прямоугольник 34"/>
          <p:cNvSpPr>
            <a:spLocks noChangeArrowheads="1"/>
          </p:cNvSpPr>
          <p:nvPr/>
        </p:nvSpPr>
        <p:spPr bwMode="auto">
          <a:xfrm>
            <a:off x="9482912" y="4579180"/>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03.02</a:t>
            </a:r>
            <a:endParaRPr lang="ru-RU" altLang="ru-RU" sz="1050" dirty="0">
              <a:solidFill>
                <a:srgbClr val="FF0000"/>
              </a:solidFill>
              <a:latin typeface="Georgia" panose="02040502050405020303" pitchFamily="18" charset="0"/>
              <a:cs typeface="Arial" panose="020B0604020202020204" pitchFamily="34" charset="0"/>
            </a:endParaRPr>
          </a:p>
        </p:txBody>
      </p:sp>
      <p:sp>
        <p:nvSpPr>
          <p:cNvPr id="157" name="Прямоугольник 34"/>
          <p:cNvSpPr>
            <a:spLocks noChangeArrowheads="1"/>
          </p:cNvSpPr>
          <p:nvPr/>
        </p:nvSpPr>
        <p:spPr bwMode="auto">
          <a:xfrm>
            <a:off x="10023960" y="1577567"/>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07.02</a:t>
            </a:r>
            <a:endParaRPr lang="ru-RU" altLang="ru-RU" sz="1050" dirty="0">
              <a:solidFill>
                <a:srgbClr val="FF0000"/>
              </a:solidFill>
              <a:latin typeface="Georgia" panose="02040502050405020303" pitchFamily="18" charset="0"/>
              <a:cs typeface="Arial" panose="020B0604020202020204" pitchFamily="34" charset="0"/>
            </a:endParaRPr>
          </a:p>
        </p:txBody>
      </p:sp>
      <p:sp>
        <p:nvSpPr>
          <p:cNvPr id="158" name="Прямоугольник 34"/>
          <p:cNvSpPr>
            <a:spLocks noChangeArrowheads="1"/>
          </p:cNvSpPr>
          <p:nvPr/>
        </p:nvSpPr>
        <p:spPr bwMode="auto">
          <a:xfrm>
            <a:off x="8907846" y="6307653"/>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00B050"/>
                </a:solidFill>
                <a:latin typeface="Georgia" panose="02040502050405020303" pitchFamily="18" charset="0"/>
                <a:cs typeface="Arial" panose="020B0604020202020204" pitchFamily="34" charset="0"/>
              </a:rPr>
              <a:t>02.02</a:t>
            </a:r>
            <a:endParaRPr lang="ru-RU" altLang="ru-RU" sz="1050" dirty="0">
              <a:solidFill>
                <a:srgbClr val="00B050"/>
              </a:solidFill>
              <a:latin typeface="Georgia" panose="02040502050405020303" pitchFamily="18" charset="0"/>
              <a:cs typeface="Arial" panose="020B0604020202020204" pitchFamily="34" charset="0"/>
            </a:endParaRPr>
          </a:p>
        </p:txBody>
      </p:sp>
      <p:grpSp>
        <p:nvGrpSpPr>
          <p:cNvPr id="159" name="Группа 105"/>
          <p:cNvGrpSpPr>
            <a:grpSpLocks/>
          </p:cNvGrpSpPr>
          <p:nvPr/>
        </p:nvGrpSpPr>
        <p:grpSpPr bwMode="auto">
          <a:xfrm>
            <a:off x="9955507" y="5643074"/>
            <a:ext cx="358986" cy="271462"/>
            <a:chOff x="6658415" y="1325880"/>
            <a:chExt cx="372090" cy="288000"/>
          </a:xfrm>
        </p:grpSpPr>
        <p:sp>
          <p:nvSpPr>
            <p:cNvPr id="160" name="Овал 159"/>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61" name="TextBox 160"/>
            <p:cNvSpPr txBox="1"/>
            <p:nvPr/>
          </p:nvSpPr>
          <p:spPr>
            <a:xfrm>
              <a:off x="6658415" y="1339353"/>
              <a:ext cx="372090" cy="269385"/>
            </a:xfrm>
            <a:prstGeom prst="rect">
              <a:avLst/>
            </a:prstGeom>
            <a:noFill/>
          </p:spPr>
          <p:txBody>
            <a:bodyPr wrap="square">
              <a:spAutoFit/>
            </a:bodyPr>
            <a:lstStyle/>
            <a:p>
              <a:pPr>
                <a:defRPr/>
              </a:pPr>
              <a:r>
                <a:rPr lang="ru-RU" sz="1050" b="1" dirty="0" smtClean="0">
                  <a:solidFill>
                    <a:prstClr val="white"/>
                  </a:solidFill>
                  <a:effectLst>
                    <a:outerShdw blurRad="38100" dist="38100" dir="2700000" algn="tl">
                      <a:srgbClr val="000000">
                        <a:alpha val="43137"/>
                      </a:srgbClr>
                    </a:outerShdw>
                  </a:effectLst>
                  <a:latin typeface="Arial" panose="020B0604020202020204" pitchFamily="34" charset="0"/>
                  <a:cs typeface="Arial" charset="0"/>
                </a:rPr>
                <a:t>12</a:t>
              </a:r>
              <a:endPar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endParaRPr>
            </a:p>
          </p:txBody>
        </p:sp>
      </p:grpSp>
    </p:spTree>
    <p:extLst>
      <p:ext uri="{BB962C8B-B14F-4D97-AF65-F5344CB8AC3E}">
        <p14:creationId xmlns:p14="http://schemas.microsoft.com/office/powerpoint/2010/main" val="125579162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50"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60"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61"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52" name="Группа 51">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57"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58"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53"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54"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55"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9" name="TextBox 8">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6" name="TextBox 15">
            <a:extLst>
              <a:ext uri="{FF2B5EF4-FFF2-40B4-BE49-F238E27FC236}">
                <a16:creationId xmlns="" xmlns:a16="http://schemas.microsoft.com/office/drawing/2014/main" id="{771FFFC7-A89B-4859-A1DC-72A040303377}"/>
              </a:ext>
            </a:extLst>
          </p:cNvPr>
          <p:cNvSpPr txBox="1"/>
          <p:nvPr/>
        </p:nvSpPr>
        <p:spPr>
          <a:xfrm>
            <a:off x="6212378" y="152401"/>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О своевременности подписания Извещений</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 xmlns:a16="http://schemas.microsoft.com/office/drawing/2014/main"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mj-lt"/>
              </a:rPr>
              <a:pPr/>
              <a:t>11</a:t>
            </a:fld>
            <a:endParaRPr lang="ru-RU" altLang="ru-RU" sz="1250" dirty="0">
              <a:solidFill>
                <a:schemeClr val="accent1">
                  <a:lumMod val="50000"/>
                </a:schemeClr>
              </a:solidFill>
              <a:latin typeface="+mj-lt"/>
            </a:endParaRPr>
          </a:p>
        </p:txBody>
      </p:sp>
      <p:sp>
        <p:nvSpPr>
          <p:cNvPr id="2" name="TextBox 1"/>
          <p:cNvSpPr txBox="1"/>
          <p:nvPr/>
        </p:nvSpPr>
        <p:spPr>
          <a:xfrm>
            <a:off x="1252430" y="3567232"/>
            <a:ext cx="8842294" cy="1938992"/>
          </a:xfrm>
          <a:prstGeom prst="rect">
            <a:avLst/>
          </a:prstGeom>
          <a:noFill/>
        </p:spPr>
        <p:txBody>
          <a:bodyPr wrap="square" rtlCol="0">
            <a:spAutoFit/>
          </a:bodyPr>
          <a:lstStyle/>
          <a:p>
            <a:pPr marL="571500" indent="-571500">
              <a:buFont typeface="Wingdings" panose="05000000000000000000" pitchFamily="2" charset="2"/>
              <a:buChar char="ü"/>
            </a:pPr>
            <a:r>
              <a:rPr lang="ru-RU" sz="2000" dirty="0" smtClean="0">
                <a:solidFill>
                  <a:schemeClr val="tx2">
                    <a:lumMod val="75000"/>
                  </a:schemeClr>
                </a:solidFill>
                <a:latin typeface="Georgia" panose="02040502050405020303" pitchFamily="18" charset="0"/>
              </a:rPr>
              <a:t>Риск позднего представление отчетных форм</a:t>
            </a:r>
          </a:p>
          <a:p>
            <a:pPr marL="571500" indent="-571500">
              <a:buFont typeface="Wingdings" panose="05000000000000000000" pitchFamily="2" charset="2"/>
              <a:buChar char="ü"/>
            </a:pPr>
            <a:endParaRPr lang="ru-RU" sz="2000" dirty="0" smtClean="0">
              <a:solidFill>
                <a:schemeClr val="tx2">
                  <a:lumMod val="75000"/>
                </a:schemeClr>
              </a:solidFill>
              <a:latin typeface="Georgia" panose="02040502050405020303" pitchFamily="18" charset="0"/>
            </a:endParaRPr>
          </a:p>
          <a:p>
            <a:pPr marL="571500" indent="-571500">
              <a:buFont typeface="Wingdings" panose="05000000000000000000" pitchFamily="2" charset="2"/>
              <a:buChar char="ü"/>
            </a:pPr>
            <a:r>
              <a:rPr lang="ru-RU" sz="2000" dirty="0" smtClean="0">
                <a:solidFill>
                  <a:schemeClr val="tx2">
                    <a:lumMod val="75000"/>
                  </a:schemeClr>
                </a:solidFill>
                <a:latin typeface="Georgia" panose="02040502050405020303" pitchFamily="18" charset="0"/>
              </a:rPr>
              <a:t>Минимизация выгрузки форм повторно</a:t>
            </a:r>
          </a:p>
          <a:p>
            <a:pPr marL="571500" indent="-571500">
              <a:buFont typeface="Wingdings" panose="05000000000000000000" pitchFamily="2" charset="2"/>
              <a:buChar char="ü"/>
            </a:pPr>
            <a:endParaRPr lang="ru-RU" sz="2000" dirty="0" smtClean="0">
              <a:solidFill>
                <a:schemeClr val="tx2">
                  <a:lumMod val="75000"/>
                </a:schemeClr>
              </a:solidFill>
              <a:latin typeface="Georgia" panose="02040502050405020303" pitchFamily="18" charset="0"/>
            </a:endParaRPr>
          </a:p>
          <a:p>
            <a:pPr marL="571500" indent="-571500">
              <a:buFont typeface="Wingdings" panose="05000000000000000000" pitchFamily="2" charset="2"/>
              <a:buChar char="ü"/>
            </a:pPr>
            <a:r>
              <a:rPr lang="ru-RU" sz="2000" dirty="0" smtClean="0">
                <a:solidFill>
                  <a:schemeClr val="tx2">
                    <a:lumMod val="75000"/>
                  </a:schemeClr>
                </a:solidFill>
                <a:latin typeface="Georgia" panose="02040502050405020303" pitchFamily="18" charset="0"/>
              </a:rPr>
              <a:t>Для подтверждения у отправителя Извещения информации о принятии и отражении в учете данных о расходах </a:t>
            </a:r>
            <a:endParaRPr lang="ru-RU" sz="2000" dirty="0">
              <a:solidFill>
                <a:schemeClr val="tx2">
                  <a:lumMod val="75000"/>
                </a:schemeClr>
              </a:solidFill>
              <a:latin typeface="Georgia" panose="02040502050405020303" pitchFamily="18" charset="0"/>
            </a:endParaRPr>
          </a:p>
        </p:txBody>
      </p:sp>
      <p:sp>
        <p:nvSpPr>
          <p:cNvPr id="3" name="TextBox 2"/>
          <p:cNvSpPr txBox="1"/>
          <p:nvPr/>
        </p:nvSpPr>
        <p:spPr>
          <a:xfrm>
            <a:off x="745415" y="1536497"/>
            <a:ext cx="8229600" cy="461665"/>
          </a:xfrm>
          <a:prstGeom prst="rect">
            <a:avLst/>
          </a:prstGeom>
          <a:noFill/>
        </p:spPr>
        <p:txBody>
          <a:bodyPr wrap="square" rtlCol="0">
            <a:spAutoFit/>
          </a:bodyPr>
          <a:lstStyle/>
          <a:p>
            <a:r>
              <a:rPr lang="ru-RU" sz="2400" dirty="0">
                <a:latin typeface="Georgia" panose="02040502050405020303" pitchFamily="18" charset="0"/>
              </a:rPr>
              <a:t>Важно своевременно подписывать </a:t>
            </a:r>
            <a:r>
              <a:rPr lang="ru-RU" sz="2400" dirty="0" smtClean="0">
                <a:latin typeface="Georgia" panose="02040502050405020303" pitchFamily="18" charset="0"/>
              </a:rPr>
              <a:t>Извещения</a:t>
            </a:r>
            <a:endParaRPr lang="ru-RU" sz="2400" dirty="0">
              <a:latin typeface="Georgia" panose="02040502050405020303" pitchFamily="18" charset="0"/>
            </a:endParaRPr>
          </a:p>
        </p:txBody>
      </p:sp>
      <p:sp>
        <p:nvSpPr>
          <p:cNvPr id="4" name="TextBox 3"/>
          <p:cNvSpPr txBox="1"/>
          <p:nvPr/>
        </p:nvSpPr>
        <p:spPr>
          <a:xfrm>
            <a:off x="745415" y="2129704"/>
            <a:ext cx="9856324" cy="830997"/>
          </a:xfrm>
          <a:prstGeom prst="rect">
            <a:avLst/>
          </a:prstGeom>
          <a:noFill/>
        </p:spPr>
        <p:txBody>
          <a:bodyPr wrap="square" rtlCol="0">
            <a:spAutoFit/>
          </a:bodyPr>
          <a:lstStyle/>
          <a:p>
            <a:r>
              <a:rPr lang="ru-RU" sz="1600" dirty="0">
                <a:latin typeface="Georgia" panose="02040502050405020303" pitchFamily="18" charset="0"/>
              </a:rPr>
              <a:t>на основании </a:t>
            </a:r>
            <a:r>
              <a:rPr lang="ru-RU" sz="1600" dirty="0" smtClean="0">
                <a:latin typeface="Georgia" panose="02040502050405020303" pitchFamily="18" charset="0"/>
              </a:rPr>
              <a:t>Извещения, подписанного </a:t>
            </a:r>
            <a:r>
              <a:rPr lang="ru-RU" sz="1600" dirty="0">
                <a:latin typeface="Georgia" panose="02040502050405020303" pitchFamily="18" charset="0"/>
              </a:rPr>
              <a:t>ЭП получателем трансфертов, Межрегиональным бухгалтерским УФК и Федерального органа исполнительной власти в бюджетном (бухгалтерском) учете, </a:t>
            </a:r>
            <a:r>
              <a:rPr lang="ru-RU" sz="1600" dirty="0" smtClean="0">
                <a:latin typeface="Georgia" panose="02040502050405020303" pitchFamily="18" charset="0"/>
              </a:rPr>
              <a:t>регистрируются </a:t>
            </a:r>
            <a:r>
              <a:rPr lang="ru-RU" sz="1600" dirty="0">
                <a:latin typeface="Georgia" panose="02040502050405020303" pitchFamily="18" charset="0"/>
              </a:rPr>
              <a:t>соответствующие бухгалтерские записи </a:t>
            </a:r>
            <a:r>
              <a:rPr lang="ru-RU" sz="1600" dirty="0" smtClean="0">
                <a:latin typeface="Georgia" panose="02040502050405020303" pitchFamily="18" charset="0"/>
              </a:rPr>
              <a:t>по </a:t>
            </a:r>
            <a:r>
              <a:rPr lang="ru-RU" sz="1600" dirty="0">
                <a:latin typeface="Georgia" panose="02040502050405020303" pitchFamily="18" charset="0"/>
              </a:rPr>
              <a:t>взаимосвязанным расчетам.</a:t>
            </a:r>
          </a:p>
        </p:txBody>
      </p:sp>
    </p:spTree>
    <p:extLst>
      <p:ext uri="{BB962C8B-B14F-4D97-AF65-F5344CB8AC3E}">
        <p14:creationId xmlns:p14="http://schemas.microsoft.com/office/powerpoint/2010/main" val="286793360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50"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60"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61"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52" name="Группа 51">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57"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58"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53"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54"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55"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9" name="TextBox 8">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Arial" panose="020B0604020202020204" pitchFamily="34" charset="0"/>
                <a:cs typeface="Arial" panose="020B0604020202020204" pitchFamily="34" charset="0"/>
              </a:rPr>
              <a:t>Казначейство</a:t>
            </a:r>
            <a:br>
              <a:rPr lang="ru-RU" sz="1600" b="1" dirty="0">
                <a:solidFill>
                  <a:srgbClr val="11437F"/>
                </a:solidFill>
                <a:latin typeface="Arial" panose="020B0604020202020204" pitchFamily="34" charset="0"/>
                <a:cs typeface="Arial" panose="020B0604020202020204" pitchFamily="34" charset="0"/>
              </a:rPr>
            </a:br>
            <a:r>
              <a:rPr lang="ru-RU" sz="1600" b="1" dirty="0">
                <a:solidFill>
                  <a:srgbClr val="11437F"/>
                </a:solidFill>
                <a:latin typeface="Arial" panose="020B0604020202020204" pitchFamily="34"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6" name="TextBox 15">
            <a:extLst>
              <a:ext uri="{FF2B5EF4-FFF2-40B4-BE49-F238E27FC236}">
                <a16:creationId xmlns="" xmlns:a16="http://schemas.microsoft.com/office/drawing/2014/main" id="{771FFFC7-A89B-4859-A1DC-72A040303377}"/>
              </a:ext>
            </a:extLst>
          </p:cNvPr>
          <p:cNvSpPr txBox="1"/>
          <p:nvPr/>
        </p:nvSpPr>
        <p:spPr>
          <a:xfrm>
            <a:off x="6231219" y="161572"/>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Форма извещения</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 xmlns:a16="http://schemas.microsoft.com/office/drawing/2014/main" id="{0410FAC5-67EE-4B1D-A764-CF3827B6E672}"/>
              </a:ext>
            </a:extLst>
          </p:cNvPr>
          <p:cNvSpPr>
            <a:spLocks noGrp="1"/>
          </p:cNvSpPr>
          <p:nvPr>
            <p:ph type="sldNum" sz="quarter" idx="12"/>
          </p:nvPr>
        </p:nvSpPr>
        <p:spPr>
          <a:xfrm>
            <a:off x="9067800" y="6113359"/>
            <a:ext cx="2743200" cy="192360"/>
          </a:xfrm>
        </p:spPr>
        <p:txBody>
          <a:bodyPr/>
          <a:lstStyle/>
          <a:p>
            <a:fld id="{EA4019EA-DD80-462F-8F51-E4070C57F146}" type="slidenum">
              <a:rPr lang="ru-RU" altLang="ru-RU" sz="1250" smtClean="0">
                <a:solidFill>
                  <a:schemeClr val="accent1">
                    <a:lumMod val="50000"/>
                  </a:schemeClr>
                </a:solidFill>
                <a:latin typeface="+mj-lt"/>
              </a:rPr>
              <a:pPr/>
              <a:t>12</a:t>
            </a:fld>
            <a:endParaRPr lang="ru-RU" altLang="ru-RU" sz="1250" dirty="0">
              <a:solidFill>
                <a:schemeClr val="accent1">
                  <a:lumMod val="50000"/>
                </a:schemeClr>
              </a:solidFill>
              <a:latin typeface="+mj-lt"/>
            </a:endParaRPr>
          </a:p>
        </p:txBody>
      </p:sp>
      <p:sp>
        <p:nvSpPr>
          <p:cNvPr id="2" name="Прямоугольник 1"/>
          <p:cNvSpPr/>
          <p:nvPr/>
        </p:nvSpPr>
        <p:spPr>
          <a:xfrm>
            <a:off x="7620000" y="5645186"/>
            <a:ext cx="1736189"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6" name="Рисунок 5"/>
          <p:cNvPicPr>
            <a:picLocks noChangeAspect="1"/>
          </p:cNvPicPr>
          <p:nvPr/>
        </p:nvPicPr>
        <p:blipFill>
          <a:blip r:embed="rId3"/>
          <a:stretch>
            <a:fillRect/>
          </a:stretch>
        </p:blipFill>
        <p:spPr>
          <a:xfrm>
            <a:off x="2168570" y="988401"/>
            <a:ext cx="8125230" cy="5115436"/>
          </a:xfrm>
          <a:prstGeom prst="rect">
            <a:avLst/>
          </a:prstGeom>
        </p:spPr>
      </p:pic>
      <p:sp>
        <p:nvSpPr>
          <p:cNvPr id="29" name="TextBox 28"/>
          <p:cNvSpPr txBox="1"/>
          <p:nvPr/>
        </p:nvSpPr>
        <p:spPr>
          <a:xfrm>
            <a:off x="10515601" y="3245065"/>
            <a:ext cx="1295400" cy="646332"/>
          </a:xfrm>
          <a:prstGeom prst="rect">
            <a:avLst/>
          </a:prstGeom>
          <a:solidFill>
            <a:schemeClr val="accent3">
              <a:lumMod val="40000"/>
              <a:lumOff val="60000"/>
            </a:schemeClr>
          </a:solidFill>
          <a:ln w="22225">
            <a:solidFill>
              <a:schemeClr val="accent3">
                <a:lumMod val="60000"/>
                <a:lumOff val="40000"/>
              </a:schemeClr>
            </a:solidFill>
          </a:ln>
        </p:spPr>
        <p:txBody>
          <a:bodyPr wrap="square" rtlCol="0">
            <a:spAutoFit/>
          </a:bodyPr>
          <a:lstStyle/>
          <a:p>
            <a:pPr algn="ctr"/>
            <a:r>
              <a:rPr lang="ru-RU" sz="1200" b="1" dirty="0" smtClean="0">
                <a:latin typeface="Georgia" panose="02040502050405020303" pitchFamily="18" charset="0"/>
              </a:rPr>
              <a:t>Учреждение-получатель Извещения</a:t>
            </a:r>
            <a:endParaRPr lang="ru-RU" sz="1200" b="1" dirty="0">
              <a:latin typeface="Georgia" panose="02040502050405020303" pitchFamily="18" charset="0"/>
            </a:endParaRPr>
          </a:p>
        </p:txBody>
      </p:sp>
      <p:sp>
        <p:nvSpPr>
          <p:cNvPr id="63" name="TextBox 62"/>
          <p:cNvSpPr txBox="1"/>
          <p:nvPr/>
        </p:nvSpPr>
        <p:spPr>
          <a:xfrm>
            <a:off x="5067300" y="6178602"/>
            <a:ext cx="2667000" cy="461665"/>
          </a:xfrm>
          <a:prstGeom prst="rect">
            <a:avLst/>
          </a:prstGeom>
          <a:solidFill>
            <a:schemeClr val="accent2">
              <a:lumMod val="60000"/>
              <a:lumOff val="40000"/>
            </a:schemeClr>
          </a:solidFill>
          <a:ln w="22225">
            <a:solidFill>
              <a:schemeClr val="accent2">
                <a:lumMod val="60000"/>
                <a:lumOff val="40000"/>
              </a:schemeClr>
            </a:solidFill>
          </a:ln>
        </p:spPr>
        <p:txBody>
          <a:bodyPr wrap="square" rtlCol="0">
            <a:spAutoFit/>
          </a:bodyPr>
          <a:lstStyle/>
          <a:p>
            <a:pPr algn="ctr"/>
            <a:r>
              <a:rPr lang="ru-RU" sz="1200" b="1" dirty="0" smtClean="0">
                <a:latin typeface="Georgia" panose="02040502050405020303" pitchFamily="18" charset="0"/>
              </a:rPr>
              <a:t>Максимально разрешенная к заполнению сумма</a:t>
            </a:r>
            <a:endParaRPr lang="ru-RU" sz="1200" b="1" dirty="0">
              <a:latin typeface="Georgia" panose="02040502050405020303" pitchFamily="18" charset="0"/>
            </a:endParaRPr>
          </a:p>
        </p:txBody>
      </p:sp>
      <p:cxnSp>
        <p:nvCxnSpPr>
          <p:cNvPr id="64" name="Прямая со стрелкой 63"/>
          <p:cNvCxnSpPr/>
          <p:nvPr/>
        </p:nvCxnSpPr>
        <p:spPr>
          <a:xfrm flipH="1" flipV="1">
            <a:off x="6390141" y="4038600"/>
            <a:ext cx="10659" cy="2140002"/>
          </a:xfrm>
          <a:prstGeom prst="straightConnector1">
            <a:avLst/>
          </a:prstGeom>
          <a:ln w="19050">
            <a:solidFill>
              <a:schemeClr val="accent2">
                <a:lumMod val="60000"/>
                <a:lumOff val="40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86" name="Прямоугольник 85"/>
          <p:cNvSpPr/>
          <p:nvPr/>
        </p:nvSpPr>
        <p:spPr>
          <a:xfrm>
            <a:off x="5791200" y="3886200"/>
            <a:ext cx="990600" cy="152400"/>
          </a:xfrm>
          <a:prstGeom prst="rect">
            <a:avLst/>
          </a:prstGeom>
          <a:solidFill>
            <a:schemeClr val="accent2">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0" name="TextBox 89"/>
          <p:cNvSpPr txBox="1"/>
          <p:nvPr/>
        </p:nvSpPr>
        <p:spPr>
          <a:xfrm>
            <a:off x="370993" y="3222953"/>
            <a:ext cx="1310060" cy="646331"/>
          </a:xfrm>
          <a:prstGeom prst="rect">
            <a:avLst/>
          </a:prstGeom>
          <a:solidFill>
            <a:schemeClr val="accent1">
              <a:lumMod val="20000"/>
              <a:lumOff val="80000"/>
            </a:schemeClr>
          </a:solidFill>
          <a:ln w="22225">
            <a:solidFill>
              <a:schemeClr val="accent1">
                <a:lumMod val="40000"/>
                <a:lumOff val="60000"/>
              </a:schemeClr>
            </a:solidFill>
          </a:ln>
        </p:spPr>
        <p:txBody>
          <a:bodyPr wrap="square" rtlCol="0">
            <a:spAutoFit/>
          </a:bodyPr>
          <a:lstStyle/>
          <a:p>
            <a:pPr algn="ctr"/>
            <a:r>
              <a:rPr lang="ru-RU" sz="1200" b="1" dirty="0" smtClean="0">
                <a:latin typeface="Georgia" panose="02040502050405020303" pitchFamily="18" charset="0"/>
              </a:rPr>
              <a:t>Учреждение-отправитель Извещения</a:t>
            </a:r>
            <a:endParaRPr lang="ru-RU" sz="1200" b="1" dirty="0">
              <a:latin typeface="Georgia" panose="02040502050405020303" pitchFamily="18" charset="0"/>
            </a:endParaRPr>
          </a:p>
        </p:txBody>
      </p:sp>
      <p:sp>
        <p:nvSpPr>
          <p:cNvPr id="95" name="Левая фигурная скобка 94"/>
          <p:cNvSpPr/>
          <p:nvPr/>
        </p:nvSpPr>
        <p:spPr>
          <a:xfrm>
            <a:off x="1752600" y="1007837"/>
            <a:ext cx="267788" cy="5096000"/>
          </a:xfrm>
          <a:prstGeom prst="leftBrace">
            <a:avLst/>
          </a:prstGeom>
          <a:ln w="22225"/>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98" name="Прямоугольник 97"/>
          <p:cNvSpPr/>
          <p:nvPr/>
        </p:nvSpPr>
        <p:spPr>
          <a:xfrm>
            <a:off x="2168568" y="1296013"/>
            <a:ext cx="5756231" cy="358156"/>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99" name="Прямоугольник 98"/>
          <p:cNvSpPr/>
          <p:nvPr/>
        </p:nvSpPr>
        <p:spPr>
          <a:xfrm>
            <a:off x="2168568" y="4648200"/>
            <a:ext cx="990600" cy="1524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0" name="Прямоугольник 99"/>
          <p:cNvSpPr/>
          <p:nvPr/>
        </p:nvSpPr>
        <p:spPr>
          <a:xfrm>
            <a:off x="4495800" y="2362200"/>
            <a:ext cx="990600" cy="152400"/>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1" name="Правая фигурная скобка 100"/>
          <p:cNvSpPr/>
          <p:nvPr/>
        </p:nvSpPr>
        <p:spPr>
          <a:xfrm>
            <a:off x="10210800" y="1007837"/>
            <a:ext cx="304800" cy="5170765"/>
          </a:xfrm>
          <a:prstGeom prst="rightBrace">
            <a:avLst/>
          </a:prstGeom>
          <a:ln w="19050">
            <a:solidFill>
              <a:schemeClr val="accent3">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sp>
        <p:nvSpPr>
          <p:cNvPr id="102" name="Прямоугольник 101"/>
          <p:cNvSpPr/>
          <p:nvPr/>
        </p:nvSpPr>
        <p:spPr>
          <a:xfrm>
            <a:off x="6638348" y="4648200"/>
            <a:ext cx="990600" cy="152400"/>
          </a:xfrm>
          <a:prstGeom prst="rect">
            <a:avLst/>
          </a:prstGeom>
          <a:solidFill>
            <a:schemeClr val="accent3">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3" name="Прямоугольник 102"/>
          <p:cNvSpPr/>
          <p:nvPr/>
        </p:nvSpPr>
        <p:spPr>
          <a:xfrm>
            <a:off x="7810500" y="2345897"/>
            <a:ext cx="990600" cy="152400"/>
          </a:xfrm>
          <a:prstGeom prst="rect">
            <a:avLst/>
          </a:prstGeom>
          <a:solidFill>
            <a:schemeClr val="accent3">
              <a:lumMod val="60000"/>
              <a:lumOff val="4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04" name="Прямоугольник 103"/>
          <p:cNvSpPr/>
          <p:nvPr/>
        </p:nvSpPr>
        <p:spPr>
          <a:xfrm>
            <a:off x="2168567" y="1654168"/>
            <a:ext cx="5756231" cy="457497"/>
          </a:xfrm>
          <a:prstGeom prst="rect">
            <a:avLst/>
          </a:prstGeom>
          <a:solidFill>
            <a:schemeClr val="accent3">
              <a:lumMod val="40000"/>
              <a:lumOff val="6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283615391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Рисунок 26"/>
          <p:cNvPicPr>
            <a:picLocks noChangeAspect="1"/>
          </p:cNvPicPr>
          <p:nvPr/>
        </p:nvPicPr>
        <p:blipFill>
          <a:blip r:embed="rId2"/>
          <a:stretch>
            <a:fillRect/>
          </a:stretch>
        </p:blipFill>
        <p:spPr>
          <a:xfrm>
            <a:off x="700388" y="2241015"/>
            <a:ext cx="10905554" cy="2255640"/>
          </a:xfrm>
          <a:prstGeom prst="rect">
            <a:avLst/>
          </a:prstGeom>
        </p:spPr>
      </p:pic>
      <p:grpSp>
        <p:nvGrpSpPr>
          <p:cNvPr id="8" name="Группа 7">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50"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3"/>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60"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61"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52" name="Группа 51">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57"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58"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53"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54"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55"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9" name="TextBox 8">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r>
              <a:rPr lang="ru-RU" sz="1600" b="1" dirty="0">
                <a:solidFill>
                  <a:srgbClr val="11437F"/>
                </a:solidFill>
                <a:latin typeface="Arial" panose="020B0604020202020204" pitchFamily="34" charset="0"/>
                <a:cs typeface="Arial" panose="020B0604020202020204" pitchFamily="34" charset="0"/>
              </a:rPr>
              <a:t/>
            </a:r>
            <a:br>
              <a:rPr lang="ru-RU" sz="1600" b="1" dirty="0">
                <a:solidFill>
                  <a:srgbClr val="11437F"/>
                </a:solidFill>
                <a:latin typeface="Arial" panose="020B0604020202020204" pitchFamily="34" charset="0"/>
                <a:cs typeface="Arial" panose="020B0604020202020204" pitchFamily="34" charset="0"/>
              </a:rPr>
            </a:br>
            <a:r>
              <a:rPr lang="ru-RU" sz="1600" b="1" dirty="0">
                <a:solidFill>
                  <a:srgbClr val="11437F"/>
                </a:solidFill>
                <a:latin typeface="Arial" panose="020B0604020202020204" pitchFamily="34"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6" name="TextBox 15">
            <a:extLst>
              <a:ext uri="{FF2B5EF4-FFF2-40B4-BE49-F238E27FC236}">
                <a16:creationId xmlns="" xmlns:a16="http://schemas.microsoft.com/office/drawing/2014/main" id="{771FFFC7-A89B-4859-A1DC-72A040303377}"/>
              </a:ext>
            </a:extLst>
          </p:cNvPr>
          <p:cNvSpPr txBox="1"/>
          <p:nvPr/>
        </p:nvSpPr>
        <p:spPr>
          <a:xfrm>
            <a:off x="6215168" y="67704"/>
            <a:ext cx="5960782" cy="646331"/>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Форма извещения по субсидии на выполнение государственного задания</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 xmlns:a16="http://schemas.microsoft.com/office/drawing/2014/main"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Georgia" panose="02040502050405020303" pitchFamily="18" charset="0"/>
              </a:rPr>
              <a:pPr/>
              <a:t>13</a:t>
            </a:fld>
            <a:endParaRPr lang="ru-RU" altLang="ru-RU" sz="1250" dirty="0">
              <a:solidFill>
                <a:schemeClr val="accent1">
                  <a:lumMod val="50000"/>
                </a:schemeClr>
              </a:solidFill>
              <a:latin typeface="Georgia" panose="02040502050405020303" pitchFamily="18" charset="0"/>
            </a:endParaRPr>
          </a:p>
        </p:txBody>
      </p:sp>
      <p:cxnSp>
        <p:nvCxnSpPr>
          <p:cNvPr id="15" name="Прямая со стрелкой 14"/>
          <p:cNvCxnSpPr/>
          <p:nvPr/>
        </p:nvCxnSpPr>
        <p:spPr>
          <a:xfrm flipV="1">
            <a:off x="2817079" y="3812322"/>
            <a:ext cx="992921" cy="839400"/>
          </a:xfrm>
          <a:prstGeom prst="straightConnector1">
            <a:avLst/>
          </a:prstGeom>
          <a:ln w="12700">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flipV="1">
            <a:off x="2805488" y="3812322"/>
            <a:ext cx="2393154" cy="839401"/>
          </a:xfrm>
          <a:prstGeom prst="straightConnector1">
            <a:avLst/>
          </a:prstGeom>
          <a:ln w="12700">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sp>
        <p:nvSpPr>
          <p:cNvPr id="36" name="Прямоугольник 35"/>
          <p:cNvSpPr/>
          <p:nvPr/>
        </p:nvSpPr>
        <p:spPr>
          <a:xfrm>
            <a:off x="8686801" y="4764680"/>
            <a:ext cx="2975343" cy="7856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2">
                    <a:lumMod val="50000"/>
                  </a:schemeClr>
                </a:solidFill>
                <a:latin typeface="Georgia" panose="02040502050405020303" pitchFamily="18" charset="0"/>
              </a:rPr>
              <a:t>Необходимо заполнить сумму фактически начисленных расходов</a:t>
            </a:r>
          </a:p>
        </p:txBody>
      </p:sp>
      <p:cxnSp>
        <p:nvCxnSpPr>
          <p:cNvPr id="37" name="Прямая со стрелкой 36"/>
          <p:cNvCxnSpPr/>
          <p:nvPr/>
        </p:nvCxnSpPr>
        <p:spPr>
          <a:xfrm flipH="1" flipV="1">
            <a:off x="6600650" y="3505200"/>
            <a:ext cx="2086152" cy="1259482"/>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71813" y="1150700"/>
            <a:ext cx="9691387" cy="707886"/>
          </a:xfrm>
          <a:prstGeom prst="rect">
            <a:avLst/>
          </a:prstGeom>
          <a:noFill/>
        </p:spPr>
        <p:txBody>
          <a:bodyPr wrap="square" rtlCol="0">
            <a:spAutoFit/>
          </a:bodyPr>
          <a:lstStyle/>
          <a:p>
            <a:r>
              <a:rPr lang="ru-RU" sz="2000" dirty="0">
                <a:latin typeface="Georgia" panose="02040502050405020303" pitchFamily="18" charset="0"/>
              </a:rPr>
              <a:t>На вкладке «Извещение» </a:t>
            </a:r>
            <a:r>
              <a:rPr lang="ru-RU" sz="2000" b="1" dirty="0">
                <a:latin typeface="Georgia" panose="02040502050405020303" pitchFamily="18" charset="0"/>
              </a:rPr>
              <a:t>для редактирования</a:t>
            </a:r>
            <a:r>
              <a:rPr lang="ru-RU" sz="2000" dirty="0">
                <a:latin typeface="Georgia" panose="02040502050405020303" pitchFamily="18" charset="0"/>
              </a:rPr>
              <a:t> доступны </a:t>
            </a:r>
            <a:r>
              <a:rPr lang="ru-RU" sz="2000" dirty="0" smtClean="0">
                <a:latin typeface="Georgia" panose="02040502050405020303" pitchFamily="18" charset="0"/>
              </a:rPr>
              <a:t>КБК </a:t>
            </a:r>
            <a:r>
              <a:rPr lang="ru-RU" sz="2000" dirty="0">
                <a:latin typeface="Georgia" panose="02040502050405020303" pitchFamily="18" charset="0"/>
              </a:rPr>
              <a:t>в графах 2 и 3, </a:t>
            </a:r>
            <a:r>
              <a:rPr lang="ru-RU" sz="2000" b="1" dirty="0">
                <a:latin typeface="Georgia" panose="02040502050405020303" pitchFamily="18" charset="0"/>
              </a:rPr>
              <a:t>также сумма</a:t>
            </a:r>
            <a:r>
              <a:rPr lang="ru-RU" sz="2000" dirty="0">
                <a:latin typeface="Georgia" panose="02040502050405020303" pitchFamily="18" charset="0"/>
              </a:rPr>
              <a:t> в графе 4.</a:t>
            </a:r>
          </a:p>
        </p:txBody>
      </p:sp>
      <p:sp>
        <p:nvSpPr>
          <p:cNvPr id="6" name="Стрелка вниз 5"/>
          <p:cNvSpPr/>
          <p:nvPr/>
        </p:nvSpPr>
        <p:spPr>
          <a:xfrm>
            <a:off x="2395789" y="1972988"/>
            <a:ext cx="381000" cy="686092"/>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29" name="Прямоугольник 28"/>
          <p:cNvSpPr/>
          <p:nvPr/>
        </p:nvSpPr>
        <p:spPr>
          <a:xfrm>
            <a:off x="124668" y="4656032"/>
            <a:ext cx="3244900" cy="894260"/>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latin typeface="Georgia" panose="02040502050405020303" pitchFamily="18" charset="0"/>
              </a:rPr>
              <a:t>*КОСГУ заполняется по сведениям, полученным от ФОИВ. Корректировке подлежит только в случае согласования с ФОИВ</a:t>
            </a:r>
            <a:endParaRPr lang="ru-RU" sz="1200" dirty="0">
              <a:solidFill>
                <a:schemeClr val="tx1"/>
              </a:solidFill>
              <a:latin typeface="Georgia" panose="02040502050405020303" pitchFamily="18" charset="0"/>
            </a:endParaRPr>
          </a:p>
        </p:txBody>
      </p:sp>
      <p:sp>
        <p:nvSpPr>
          <p:cNvPr id="33" name="Овал 32"/>
          <p:cNvSpPr/>
          <p:nvPr/>
        </p:nvSpPr>
        <p:spPr>
          <a:xfrm>
            <a:off x="5538491" y="3429000"/>
            <a:ext cx="1062159" cy="167841"/>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34" name="Овал 33"/>
          <p:cNvSpPr/>
          <p:nvPr/>
        </p:nvSpPr>
        <p:spPr>
          <a:xfrm>
            <a:off x="5526900" y="3608096"/>
            <a:ext cx="1062159" cy="141146"/>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48" name="Прямоугольник 47"/>
          <p:cNvSpPr/>
          <p:nvPr/>
        </p:nvSpPr>
        <p:spPr>
          <a:xfrm>
            <a:off x="5667491" y="4764680"/>
            <a:ext cx="2868682" cy="785612"/>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a:solidFill>
                  <a:schemeClr val="tx2">
                    <a:lumMod val="50000"/>
                  </a:schemeClr>
                </a:solidFill>
                <a:latin typeface="Georgia" panose="02040502050405020303" pitchFamily="18" charset="0"/>
              </a:rPr>
              <a:t>Необходимо заполнить </a:t>
            </a:r>
            <a:r>
              <a:rPr lang="ru-RU" sz="1600" dirty="0" smtClean="0">
                <a:solidFill>
                  <a:schemeClr val="tx2">
                    <a:lumMod val="50000"/>
                  </a:schemeClr>
                </a:solidFill>
                <a:latin typeface="Georgia" panose="02040502050405020303" pitchFamily="18" charset="0"/>
              </a:rPr>
              <a:t>сумму, </a:t>
            </a:r>
            <a:r>
              <a:rPr lang="ru-RU" sz="1600" dirty="0">
                <a:solidFill>
                  <a:schemeClr val="tx2">
                    <a:lumMod val="50000"/>
                  </a:schemeClr>
                </a:solidFill>
                <a:latin typeface="Georgia" panose="02040502050405020303" pitchFamily="18" charset="0"/>
              </a:rPr>
              <a:t>подлежащую возврату в доход бюджета</a:t>
            </a:r>
          </a:p>
        </p:txBody>
      </p:sp>
      <p:cxnSp>
        <p:nvCxnSpPr>
          <p:cNvPr id="63" name="Прямая со стрелкой 62"/>
          <p:cNvCxnSpPr/>
          <p:nvPr/>
        </p:nvCxnSpPr>
        <p:spPr>
          <a:xfrm flipV="1">
            <a:off x="5843758" y="3760497"/>
            <a:ext cx="3" cy="1068075"/>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64" name="Прямоугольник 63"/>
          <p:cNvSpPr/>
          <p:nvPr/>
        </p:nvSpPr>
        <p:spPr>
          <a:xfrm>
            <a:off x="1371600" y="6051402"/>
            <a:ext cx="7086600" cy="73794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a:solidFill>
                  <a:schemeClr val="tx2">
                    <a:lumMod val="50000"/>
                  </a:schemeClr>
                </a:solidFill>
                <a:latin typeface="Georgia" panose="02040502050405020303" pitchFamily="18" charset="0"/>
              </a:rPr>
              <a:t>Необходимо заполнить КБК со стороны субъекта</a:t>
            </a:r>
          </a:p>
          <a:p>
            <a:pPr algn="ctr"/>
            <a:r>
              <a:rPr lang="ru-RU" sz="1600" dirty="0" smtClean="0">
                <a:solidFill>
                  <a:srgbClr val="FF0000"/>
                </a:solidFill>
                <a:latin typeface="Georgia" panose="02040502050405020303" pitchFamily="18" charset="0"/>
              </a:rPr>
              <a:t>*прошу обратить внимание, на то что не предусмотрено технически указание целевой статьи для разбивки по национальным проектам</a:t>
            </a:r>
          </a:p>
        </p:txBody>
      </p:sp>
      <p:cxnSp>
        <p:nvCxnSpPr>
          <p:cNvPr id="65" name="Прямая со стрелкой 64"/>
          <p:cNvCxnSpPr/>
          <p:nvPr/>
        </p:nvCxnSpPr>
        <p:spPr>
          <a:xfrm flipH="1" flipV="1">
            <a:off x="3000718" y="3760497"/>
            <a:ext cx="1225740" cy="2250483"/>
          </a:xfrm>
          <a:prstGeom prst="straightConnector1">
            <a:avLst/>
          </a:prstGeom>
          <a:ln>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66" name="Прямая со стрелкой 65"/>
          <p:cNvCxnSpPr/>
          <p:nvPr/>
        </p:nvCxnSpPr>
        <p:spPr>
          <a:xfrm flipV="1">
            <a:off x="4226458" y="3812322"/>
            <a:ext cx="215292" cy="2198659"/>
          </a:xfrm>
          <a:prstGeom prst="straightConnector1">
            <a:avLst/>
          </a:prstGeom>
          <a:ln>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sp>
        <p:nvSpPr>
          <p:cNvPr id="72" name="Прямоугольник 71"/>
          <p:cNvSpPr/>
          <p:nvPr/>
        </p:nvSpPr>
        <p:spPr>
          <a:xfrm>
            <a:off x="2655285" y="3487838"/>
            <a:ext cx="714283" cy="23223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73" name="Прямоугольник 72"/>
          <p:cNvSpPr/>
          <p:nvPr/>
        </p:nvSpPr>
        <p:spPr>
          <a:xfrm>
            <a:off x="3786025" y="3448577"/>
            <a:ext cx="184704" cy="3119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74" name="Прямоугольник 73"/>
          <p:cNvSpPr/>
          <p:nvPr/>
        </p:nvSpPr>
        <p:spPr>
          <a:xfrm>
            <a:off x="4091554" y="3448577"/>
            <a:ext cx="690048" cy="3119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75" name="Прямоугольник 74"/>
          <p:cNvSpPr/>
          <p:nvPr/>
        </p:nvSpPr>
        <p:spPr>
          <a:xfrm>
            <a:off x="5218098" y="3467627"/>
            <a:ext cx="184704" cy="31192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Tree>
    <p:extLst>
      <p:ext uri="{BB962C8B-B14F-4D97-AF65-F5344CB8AC3E}">
        <p14:creationId xmlns:p14="http://schemas.microsoft.com/office/powerpoint/2010/main" val="41831013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Рисунок 21"/>
          <p:cNvPicPr>
            <a:picLocks noChangeAspect="1"/>
          </p:cNvPicPr>
          <p:nvPr/>
        </p:nvPicPr>
        <p:blipFill>
          <a:blip r:embed="rId2"/>
          <a:stretch>
            <a:fillRect/>
          </a:stretch>
        </p:blipFill>
        <p:spPr>
          <a:xfrm>
            <a:off x="36192" y="2063681"/>
            <a:ext cx="11812908" cy="2864693"/>
          </a:xfrm>
          <a:prstGeom prst="rect">
            <a:avLst/>
          </a:prstGeom>
        </p:spPr>
      </p:pic>
      <p:grpSp>
        <p:nvGrpSpPr>
          <p:cNvPr id="8" name="Группа 7">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latin typeface="Georgia" panose="02040502050405020303" pitchFamily="18" charset="0"/>
              </a:endParaRPr>
            </a:p>
          </p:txBody>
        </p:sp>
        <p:pic>
          <p:nvPicPr>
            <p:cNvPr id="50"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3"/>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latin typeface="Georgia" panose="02040502050405020303" pitchFamily="18" charset="0"/>
                </a:endParaRPr>
              </a:p>
            </p:txBody>
          </p:sp>
          <p:sp>
            <p:nvSpPr>
              <p:cNvPr id="60"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latin typeface="Georgia" panose="02040502050405020303" pitchFamily="18" charset="0"/>
                </a:endParaRPr>
              </a:p>
            </p:txBody>
          </p:sp>
          <p:sp>
            <p:nvSpPr>
              <p:cNvPr id="61"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latin typeface="Georgia" panose="02040502050405020303" pitchFamily="18" charset="0"/>
                </a:endParaRPr>
              </a:p>
            </p:txBody>
          </p:sp>
        </p:grpSp>
        <p:grpSp>
          <p:nvGrpSpPr>
            <p:cNvPr id="52" name="Группа 51">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57"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58"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latin typeface="Georgia" panose="02040502050405020303" pitchFamily="18" charset="0"/>
                </a:endParaRPr>
              </a:p>
            </p:txBody>
          </p:sp>
        </p:grpSp>
        <p:sp>
          <p:nvSpPr>
            <p:cNvPr id="53"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54"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55"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latin typeface="Georgia" panose="02040502050405020303" pitchFamily="18" charset="0"/>
              </a:endParaRPr>
            </a:p>
          </p:txBody>
        </p:sp>
      </p:grpSp>
      <p:sp>
        <p:nvSpPr>
          <p:cNvPr id="9" name="TextBox 8">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6" name="TextBox 15">
            <a:extLst>
              <a:ext uri="{FF2B5EF4-FFF2-40B4-BE49-F238E27FC236}">
                <a16:creationId xmlns="" xmlns:a16="http://schemas.microsoft.com/office/drawing/2014/main" id="{771FFFC7-A89B-4859-A1DC-72A040303377}"/>
              </a:ext>
            </a:extLst>
          </p:cNvPr>
          <p:cNvSpPr txBox="1"/>
          <p:nvPr/>
        </p:nvSpPr>
        <p:spPr>
          <a:xfrm>
            <a:off x="6215168" y="67704"/>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Форма извещения по субсидии на иные цели</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 xmlns:a16="http://schemas.microsoft.com/office/drawing/2014/main"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Georgia" panose="02040502050405020303" pitchFamily="18" charset="0"/>
              </a:rPr>
              <a:pPr/>
              <a:t>14</a:t>
            </a:fld>
            <a:endParaRPr lang="ru-RU" altLang="ru-RU" sz="1250" dirty="0">
              <a:solidFill>
                <a:schemeClr val="accent1">
                  <a:lumMod val="50000"/>
                </a:schemeClr>
              </a:solidFill>
              <a:latin typeface="Georgia" panose="02040502050405020303" pitchFamily="18" charset="0"/>
            </a:endParaRPr>
          </a:p>
        </p:txBody>
      </p:sp>
      <p:cxnSp>
        <p:nvCxnSpPr>
          <p:cNvPr id="15" name="Прямая со стрелкой 14"/>
          <p:cNvCxnSpPr/>
          <p:nvPr/>
        </p:nvCxnSpPr>
        <p:spPr>
          <a:xfrm flipV="1">
            <a:off x="2841109" y="4053600"/>
            <a:ext cx="587891" cy="899402"/>
          </a:xfrm>
          <a:prstGeom prst="straightConnector1">
            <a:avLst/>
          </a:prstGeom>
          <a:ln w="12700">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flipV="1">
            <a:off x="2841109" y="4053600"/>
            <a:ext cx="2111891" cy="899402"/>
          </a:xfrm>
          <a:prstGeom prst="straightConnector1">
            <a:avLst/>
          </a:prstGeom>
          <a:ln w="12700">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sp>
        <p:nvSpPr>
          <p:cNvPr id="19" name="Прямоугольник 18"/>
          <p:cNvSpPr/>
          <p:nvPr/>
        </p:nvSpPr>
        <p:spPr>
          <a:xfrm>
            <a:off x="141326" y="4953001"/>
            <a:ext cx="2699783" cy="802331"/>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200" dirty="0" smtClean="0">
                <a:solidFill>
                  <a:schemeClr val="tx1"/>
                </a:solidFill>
                <a:latin typeface="Georgia" panose="02040502050405020303" pitchFamily="18" charset="0"/>
              </a:rPr>
              <a:t>*</a:t>
            </a:r>
            <a:r>
              <a:rPr lang="ru-RU" sz="1200" dirty="0">
                <a:solidFill>
                  <a:schemeClr val="tx1"/>
                </a:solidFill>
                <a:latin typeface="Georgia" panose="02040502050405020303" pitchFamily="18" charset="0"/>
              </a:rPr>
              <a:t>КОСГУ заполняется по сведениям, полученным от ФОИВ. Корректировке подлежит только в случае согласования с ФОИВ</a:t>
            </a:r>
          </a:p>
        </p:txBody>
      </p:sp>
      <p:sp>
        <p:nvSpPr>
          <p:cNvPr id="36" name="Прямоугольник 35"/>
          <p:cNvSpPr/>
          <p:nvPr/>
        </p:nvSpPr>
        <p:spPr>
          <a:xfrm>
            <a:off x="8229602" y="5033632"/>
            <a:ext cx="3657598" cy="488645"/>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2">
                    <a:lumMod val="50000"/>
                  </a:schemeClr>
                </a:solidFill>
                <a:latin typeface="Georgia" panose="02040502050405020303" pitchFamily="18" charset="0"/>
              </a:rPr>
              <a:t>Необходимо заполнить сумму фактически</a:t>
            </a:r>
            <a:r>
              <a:rPr lang="en-US" sz="1600" dirty="0" smtClean="0">
                <a:solidFill>
                  <a:schemeClr val="tx2">
                    <a:lumMod val="50000"/>
                  </a:schemeClr>
                </a:solidFill>
                <a:latin typeface="Georgia" panose="02040502050405020303" pitchFamily="18" charset="0"/>
              </a:rPr>
              <a:t> </a:t>
            </a:r>
            <a:r>
              <a:rPr lang="ru-RU" sz="1600" dirty="0" smtClean="0">
                <a:solidFill>
                  <a:schemeClr val="tx2">
                    <a:lumMod val="50000"/>
                  </a:schemeClr>
                </a:solidFill>
                <a:latin typeface="Georgia" panose="02040502050405020303" pitchFamily="18" charset="0"/>
              </a:rPr>
              <a:t>начисленных расходов</a:t>
            </a:r>
          </a:p>
        </p:txBody>
      </p:sp>
      <p:cxnSp>
        <p:nvCxnSpPr>
          <p:cNvPr id="37" name="Прямая со стрелкой 36"/>
          <p:cNvCxnSpPr>
            <a:endCxn id="38" idx="6"/>
          </p:cNvCxnSpPr>
          <p:nvPr/>
        </p:nvCxnSpPr>
        <p:spPr>
          <a:xfrm flipH="1" flipV="1">
            <a:off x="6364017" y="3593869"/>
            <a:ext cx="1865586" cy="1415136"/>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71813" y="1150700"/>
            <a:ext cx="9691387" cy="707886"/>
          </a:xfrm>
          <a:prstGeom prst="rect">
            <a:avLst/>
          </a:prstGeom>
          <a:noFill/>
        </p:spPr>
        <p:txBody>
          <a:bodyPr wrap="square" rtlCol="0">
            <a:spAutoFit/>
          </a:bodyPr>
          <a:lstStyle/>
          <a:p>
            <a:r>
              <a:rPr lang="ru-RU" sz="2000" dirty="0">
                <a:latin typeface="Georgia" panose="02040502050405020303" pitchFamily="18" charset="0"/>
              </a:rPr>
              <a:t>На вкладке «Извещение» </a:t>
            </a:r>
            <a:r>
              <a:rPr lang="ru-RU" sz="2000" b="1" dirty="0">
                <a:latin typeface="Georgia" panose="02040502050405020303" pitchFamily="18" charset="0"/>
              </a:rPr>
              <a:t>для редактирования</a:t>
            </a:r>
            <a:r>
              <a:rPr lang="ru-RU" sz="2000" dirty="0">
                <a:latin typeface="Georgia" panose="02040502050405020303" pitchFamily="18" charset="0"/>
              </a:rPr>
              <a:t> доступны </a:t>
            </a:r>
            <a:r>
              <a:rPr lang="ru-RU" sz="2000" dirty="0" smtClean="0">
                <a:latin typeface="Georgia" panose="02040502050405020303" pitchFamily="18" charset="0"/>
              </a:rPr>
              <a:t>КБК </a:t>
            </a:r>
            <a:r>
              <a:rPr lang="ru-RU" sz="2000" dirty="0">
                <a:latin typeface="Georgia" panose="02040502050405020303" pitchFamily="18" charset="0"/>
              </a:rPr>
              <a:t>в графах 2 и 3, </a:t>
            </a:r>
            <a:r>
              <a:rPr lang="ru-RU" sz="2000" b="1" dirty="0">
                <a:latin typeface="Georgia" panose="02040502050405020303" pitchFamily="18" charset="0"/>
              </a:rPr>
              <a:t>также сумма</a:t>
            </a:r>
            <a:r>
              <a:rPr lang="ru-RU" sz="2000" dirty="0">
                <a:latin typeface="Georgia" panose="02040502050405020303" pitchFamily="18" charset="0"/>
              </a:rPr>
              <a:t> в графе 4.</a:t>
            </a:r>
          </a:p>
        </p:txBody>
      </p:sp>
      <p:sp>
        <p:nvSpPr>
          <p:cNvPr id="6" name="Стрелка вниз 5"/>
          <p:cNvSpPr/>
          <p:nvPr/>
        </p:nvSpPr>
        <p:spPr>
          <a:xfrm>
            <a:off x="1905000" y="1817357"/>
            <a:ext cx="381000" cy="686092"/>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38" name="Овал 37"/>
          <p:cNvSpPr/>
          <p:nvPr/>
        </p:nvSpPr>
        <p:spPr>
          <a:xfrm>
            <a:off x="5339034" y="3510603"/>
            <a:ext cx="1024983" cy="16653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39" name="Овал 38"/>
          <p:cNvSpPr/>
          <p:nvPr/>
        </p:nvSpPr>
        <p:spPr>
          <a:xfrm>
            <a:off x="5371069" y="3882229"/>
            <a:ext cx="1062159" cy="16109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40" name="Прямоугольник 39"/>
          <p:cNvSpPr/>
          <p:nvPr/>
        </p:nvSpPr>
        <p:spPr>
          <a:xfrm>
            <a:off x="8135895" y="5842416"/>
            <a:ext cx="2752723" cy="7379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2">
                    <a:lumMod val="50000"/>
                  </a:schemeClr>
                </a:solidFill>
                <a:latin typeface="Georgia" panose="02040502050405020303" pitchFamily="18" charset="0"/>
              </a:rPr>
              <a:t>Необходимо заполнить сумму подлежащую возврату в доход бюджета</a:t>
            </a:r>
          </a:p>
        </p:txBody>
      </p:sp>
      <p:cxnSp>
        <p:nvCxnSpPr>
          <p:cNvPr id="41" name="Прямая со стрелкой 40"/>
          <p:cNvCxnSpPr/>
          <p:nvPr/>
        </p:nvCxnSpPr>
        <p:spPr>
          <a:xfrm flipH="1" flipV="1">
            <a:off x="6433228" y="3782445"/>
            <a:ext cx="1685877" cy="2058091"/>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48" name="Прямоугольник 47"/>
          <p:cNvSpPr/>
          <p:nvPr/>
        </p:nvSpPr>
        <p:spPr>
          <a:xfrm>
            <a:off x="4253458" y="5017385"/>
            <a:ext cx="3196134" cy="737948"/>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2">
                    <a:lumMod val="50000"/>
                  </a:schemeClr>
                </a:solidFill>
                <a:latin typeface="Georgia" panose="02040502050405020303" pitchFamily="18" charset="0"/>
              </a:rPr>
              <a:t>Необходимо заполнить сумму подлежащую разрешению к использованию</a:t>
            </a:r>
          </a:p>
        </p:txBody>
      </p:sp>
      <p:cxnSp>
        <p:nvCxnSpPr>
          <p:cNvPr id="62" name="Прямая со стрелкой 61"/>
          <p:cNvCxnSpPr/>
          <p:nvPr/>
        </p:nvCxnSpPr>
        <p:spPr>
          <a:xfrm flipV="1">
            <a:off x="5069490" y="4043328"/>
            <a:ext cx="397075" cy="985711"/>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63" name="Овал 62"/>
          <p:cNvSpPr/>
          <p:nvPr/>
        </p:nvSpPr>
        <p:spPr>
          <a:xfrm>
            <a:off x="5339034" y="3701895"/>
            <a:ext cx="1062159" cy="161099"/>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cxnSp>
        <p:nvCxnSpPr>
          <p:cNvPr id="43" name="Прямая со стрелкой 42"/>
          <p:cNvCxnSpPr/>
          <p:nvPr/>
        </p:nvCxnSpPr>
        <p:spPr>
          <a:xfrm flipH="1" flipV="1">
            <a:off x="3974062" y="4114801"/>
            <a:ext cx="252396" cy="1905001"/>
          </a:xfrm>
          <a:prstGeom prst="straightConnector1">
            <a:avLst/>
          </a:prstGeom>
          <a:ln>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cxnSp>
        <p:nvCxnSpPr>
          <p:cNvPr id="66" name="Прямая со стрелкой 65"/>
          <p:cNvCxnSpPr/>
          <p:nvPr/>
        </p:nvCxnSpPr>
        <p:spPr>
          <a:xfrm flipH="1" flipV="1">
            <a:off x="2734242" y="4114802"/>
            <a:ext cx="1492216" cy="1896178"/>
          </a:xfrm>
          <a:prstGeom prst="straightConnector1">
            <a:avLst/>
          </a:prstGeom>
          <a:ln>
            <a:solidFill>
              <a:srgbClr val="FF0000"/>
            </a:solidFill>
            <a:prstDash val="lgDash"/>
            <a:tailEnd type="triangle"/>
          </a:ln>
        </p:spPr>
        <p:style>
          <a:lnRef idx="1">
            <a:schemeClr val="accent1"/>
          </a:lnRef>
          <a:fillRef idx="0">
            <a:schemeClr val="accent1"/>
          </a:fillRef>
          <a:effectRef idx="0">
            <a:schemeClr val="accent1"/>
          </a:effectRef>
          <a:fontRef idx="minor">
            <a:schemeClr val="tx1"/>
          </a:fontRef>
        </p:style>
      </p:cxnSp>
      <p:sp>
        <p:nvSpPr>
          <p:cNvPr id="68" name="Прямоугольник 67"/>
          <p:cNvSpPr/>
          <p:nvPr/>
        </p:nvSpPr>
        <p:spPr>
          <a:xfrm>
            <a:off x="838200" y="6010980"/>
            <a:ext cx="7086600" cy="737948"/>
          </a:xfrm>
          <a:prstGeom prst="rect">
            <a:avLst/>
          </a:prstGeom>
          <a:solidFill>
            <a:schemeClr val="bg1"/>
          </a:solid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a:solidFill>
                  <a:schemeClr val="tx2">
                    <a:lumMod val="50000"/>
                  </a:schemeClr>
                </a:solidFill>
                <a:latin typeface="Georgia" panose="02040502050405020303" pitchFamily="18" charset="0"/>
              </a:rPr>
              <a:t>Необходимо заполнить КБК со стороны субъекта</a:t>
            </a:r>
          </a:p>
          <a:p>
            <a:pPr algn="ctr"/>
            <a:r>
              <a:rPr lang="ru-RU" sz="1600" dirty="0" smtClean="0">
                <a:solidFill>
                  <a:srgbClr val="FF0000"/>
                </a:solidFill>
                <a:latin typeface="Georgia" panose="02040502050405020303" pitchFamily="18" charset="0"/>
              </a:rPr>
              <a:t>*прошу обратить внимание, на то что не предусмотрено технически указание целевой статьи для разбивки по национальным проектам</a:t>
            </a:r>
          </a:p>
        </p:txBody>
      </p:sp>
      <p:sp>
        <p:nvSpPr>
          <p:cNvPr id="69" name="Прямоугольник 68"/>
          <p:cNvSpPr/>
          <p:nvPr/>
        </p:nvSpPr>
        <p:spPr>
          <a:xfrm>
            <a:off x="4947630" y="3510603"/>
            <a:ext cx="243720" cy="54299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71" name="Прямоугольник 70"/>
          <p:cNvSpPr/>
          <p:nvPr/>
        </p:nvSpPr>
        <p:spPr>
          <a:xfrm>
            <a:off x="3755866" y="3510603"/>
            <a:ext cx="718342" cy="54299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72" name="Прямоугольник 71"/>
          <p:cNvSpPr/>
          <p:nvPr/>
        </p:nvSpPr>
        <p:spPr>
          <a:xfrm>
            <a:off x="3375421" y="3520128"/>
            <a:ext cx="243720" cy="54299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73" name="Прямоугольник 72"/>
          <p:cNvSpPr/>
          <p:nvPr/>
        </p:nvSpPr>
        <p:spPr>
          <a:xfrm>
            <a:off x="2207562" y="3496027"/>
            <a:ext cx="714283" cy="542997"/>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Tree>
    <p:extLst>
      <p:ext uri="{BB962C8B-B14F-4D97-AF65-F5344CB8AC3E}">
        <p14:creationId xmlns:p14="http://schemas.microsoft.com/office/powerpoint/2010/main" val="360142828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45415" y="2129530"/>
            <a:ext cx="9880213" cy="2366270"/>
          </a:xfrm>
          <a:prstGeom prst="rect">
            <a:avLst/>
          </a:prstGeom>
        </p:spPr>
      </p:pic>
      <p:grpSp>
        <p:nvGrpSpPr>
          <p:cNvPr id="8" name="Группа 7">
            <a:extLst>
              <a:ext uri="{FF2B5EF4-FFF2-40B4-BE49-F238E27FC236}">
                <a16:creationId xmlns:a16="http://schemas.microsoft.com/office/drawing/2014/main" xmlns=""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a16="http://schemas.microsoft.com/office/drawing/2014/main" xmlns=""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latin typeface="Georgia" panose="02040502050405020303" pitchFamily="18" charset="0"/>
              </a:endParaRPr>
            </a:p>
          </p:txBody>
        </p:sp>
        <p:pic>
          <p:nvPicPr>
            <p:cNvPr id="50" name="30688_html_m284ef2b5.png" descr="30688_html_m284ef2b5.png">
              <a:extLst>
                <a:ext uri="{FF2B5EF4-FFF2-40B4-BE49-F238E27FC236}">
                  <a16:creationId xmlns:a16="http://schemas.microsoft.com/office/drawing/2014/main" xmlns="" id="{2D08F08D-F2C3-4A20-911A-839894EED4AF}"/>
                </a:ext>
              </a:extLst>
            </p:cNvPr>
            <p:cNvPicPr>
              <a:picLocks noChangeAspect="1"/>
            </p:cNvPicPr>
            <p:nvPr/>
          </p:nvPicPr>
          <p:blipFill>
            <a:blip r:embed="rId3"/>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a16="http://schemas.microsoft.com/office/drawing/2014/main" xmlns=""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a16="http://schemas.microsoft.com/office/drawing/2014/main" xmlns=""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latin typeface="Georgia" panose="02040502050405020303" pitchFamily="18" charset="0"/>
                </a:endParaRPr>
              </a:p>
            </p:txBody>
          </p:sp>
          <p:sp>
            <p:nvSpPr>
              <p:cNvPr id="60" name="Соединит. линия">
                <a:extLst>
                  <a:ext uri="{FF2B5EF4-FFF2-40B4-BE49-F238E27FC236}">
                    <a16:creationId xmlns:a16="http://schemas.microsoft.com/office/drawing/2014/main" xmlns=""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latin typeface="Georgia" panose="02040502050405020303" pitchFamily="18" charset="0"/>
                </a:endParaRPr>
              </a:p>
            </p:txBody>
          </p:sp>
          <p:sp>
            <p:nvSpPr>
              <p:cNvPr id="61" name="Соединит. линия">
                <a:extLst>
                  <a:ext uri="{FF2B5EF4-FFF2-40B4-BE49-F238E27FC236}">
                    <a16:creationId xmlns:a16="http://schemas.microsoft.com/office/drawing/2014/main" xmlns=""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latin typeface="Georgia" panose="02040502050405020303" pitchFamily="18" charset="0"/>
                </a:endParaRPr>
              </a:p>
            </p:txBody>
          </p:sp>
        </p:grpSp>
        <p:grpSp>
          <p:nvGrpSpPr>
            <p:cNvPr id="52" name="Группа 51">
              <a:extLst>
                <a:ext uri="{FF2B5EF4-FFF2-40B4-BE49-F238E27FC236}">
                  <a16:creationId xmlns:a16="http://schemas.microsoft.com/office/drawing/2014/main" xmlns=""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a16="http://schemas.microsoft.com/office/drawing/2014/main" xmlns=""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57" name="Соединит. линия">
                <a:extLst>
                  <a:ext uri="{FF2B5EF4-FFF2-40B4-BE49-F238E27FC236}">
                    <a16:creationId xmlns:a16="http://schemas.microsoft.com/office/drawing/2014/main" xmlns=""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58" name="Соединит. линия">
                <a:extLst>
                  <a:ext uri="{FF2B5EF4-FFF2-40B4-BE49-F238E27FC236}">
                    <a16:creationId xmlns:a16="http://schemas.microsoft.com/office/drawing/2014/main" xmlns=""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latin typeface="Georgia" panose="02040502050405020303" pitchFamily="18" charset="0"/>
                </a:endParaRPr>
              </a:p>
            </p:txBody>
          </p:sp>
        </p:grpSp>
        <p:sp>
          <p:nvSpPr>
            <p:cNvPr id="53" name="Соединит. линия">
              <a:extLst>
                <a:ext uri="{FF2B5EF4-FFF2-40B4-BE49-F238E27FC236}">
                  <a16:creationId xmlns:a16="http://schemas.microsoft.com/office/drawing/2014/main" xmlns=""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54" name="Соединит. линия">
              <a:extLst>
                <a:ext uri="{FF2B5EF4-FFF2-40B4-BE49-F238E27FC236}">
                  <a16:creationId xmlns:a16="http://schemas.microsoft.com/office/drawing/2014/main" xmlns=""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55" name="Соединит. линия">
              <a:extLst>
                <a:ext uri="{FF2B5EF4-FFF2-40B4-BE49-F238E27FC236}">
                  <a16:creationId xmlns:a16="http://schemas.microsoft.com/office/drawing/2014/main" xmlns=""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latin typeface="Georgia" panose="02040502050405020303" pitchFamily="18" charset="0"/>
              </a:endParaRPr>
            </a:p>
          </p:txBody>
        </p:sp>
      </p:grpSp>
      <p:sp>
        <p:nvSpPr>
          <p:cNvPr id="9" name="TextBox 8">
            <a:extLst>
              <a:ext uri="{FF2B5EF4-FFF2-40B4-BE49-F238E27FC236}">
                <a16:creationId xmlns:a16="http://schemas.microsoft.com/office/drawing/2014/main" xmlns=""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a16="http://schemas.microsoft.com/office/drawing/2014/main" xmlns=""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latin typeface="Georgia" panose="02040502050405020303" pitchFamily="18" charset="0"/>
            </a:endParaRPr>
          </a:p>
        </p:txBody>
      </p:sp>
      <p:sp>
        <p:nvSpPr>
          <p:cNvPr id="16" name="TextBox 15">
            <a:extLst>
              <a:ext uri="{FF2B5EF4-FFF2-40B4-BE49-F238E27FC236}">
                <a16:creationId xmlns:a16="http://schemas.microsoft.com/office/drawing/2014/main" xmlns="" id="{771FFFC7-A89B-4859-A1DC-72A040303377}"/>
              </a:ext>
            </a:extLst>
          </p:cNvPr>
          <p:cNvSpPr txBox="1"/>
          <p:nvPr/>
        </p:nvSpPr>
        <p:spPr>
          <a:xfrm>
            <a:off x="6215168" y="67704"/>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Форма извещения по МБТ</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a16="http://schemas.microsoft.com/office/drawing/2014/main" xmlns=""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Georgia" panose="02040502050405020303" pitchFamily="18" charset="0"/>
              </a:rPr>
              <a:pPr/>
              <a:t>15</a:t>
            </a:fld>
            <a:endParaRPr lang="ru-RU" altLang="ru-RU" sz="1250" dirty="0">
              <a:solidFill>
                <a:schemeClr val="accent1">
                  <a:lumMod val="50000"/>
                </a:schemeClr>
              </a:solidFill>
              <a:latin typeface="Georgia" panose="02040502050405020303" pitchFamily="18" charset="0"/>
            </a:endParaRPr>
          </a:p>
        </p:txBody>
      </p:sp>
      <p:cxnSp>
        <p:nvCxnSpPr>
          <p:cNvPr id="15" name="Прямая со стрелкой 14"/>
          <p:cNvCxnSpPr>
            <a:stCxn id="19" idx="0"/>
          </p:cNvCxnSpPr>
          <p:nvPr/>
        </p:nvCxnSpPr>
        <p:spPr>
          <a:xfrm flipV="1">
            <a:off x="2099012" y="3312665"/>
            <a:ext cx="2015788" cy="1330082"/>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a:stCxn id="19" idx="0"/>
          </p:cNvCxnSpPr>
          <p:nvPr/>
        </p:nvCxnSpPr>
        <p:spPr>
          <a:xfrm flipV="1">
            <a:off x="2099012" y="3312665"/>
            <a:ext cx="3442217" cy="1330082"/>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19" name="Прямоугольник 18"/>
          <p:cNvSpPr/>
          <p:nvPr/>
        </p:nvSpPr>
        <p:spPr>
          <a:xfrm>
            <a:off x="509708" y="4642747"/>
            <a:ext cx="3178608" cy="1614940"/>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2">
                    <a:lumMod val="50000"/>
                  </a:schemeClr>
                </a:solidFill>
                <a:latin typeface="Georgia" panose="02040502050405020303" pitchFamily="18" charset="0"/>
              </a:rPr>
              <a:t>Необходимо заполнить КБК со стороны субъекта и сумму </a:t>
            </a:r>
            <a:r>
              <a:rPr lang="ru-RU" sz="1600" dirty="0">
                <a:solidFill>
                  <a:schemeClr val="tx2">
                    <a:lumMod val="50000"/>
                  </a:schemeClr>
                </a:solidFill>
                <a:latin typeface="Georgia" panose="02040502050405020303" pitchFamily="18" charset="0"/>
              </a:rPr>
              <a:t>фактических </a:t>
            </a:r>
            <a:r>
              <a:rPr lang="ru-RU" sz="1600" dirty="0" smtClean="0">
                <a:solidFill>
                  <a:schemeClr val="tx2">
                    <a:lumMod val="50000"/>
                  </a:schemeClr>
                </a:solidFill>
                <a:latin typeface="Georgia" panose="02040502050405020303" pitchFamily="18" charset="0"/>
              </a:rPr>
              <a:t>расходов</a:t>
            </a:r>
          </a:p>
          <a:p>
            <a:pPr algn="ctr"/>
            <a:endParaRPr lang="en-US" sz="1600" dirty="0" smtClean="0">
              <a:solidFill>
                <a:schemeClr val="tx2">
                  <a:lumMod val="50000"/>
                </a:schemeClr>
              </a:solidFill>
              <a:latin typeface="Georgia" panose="02040502050405020303" pitchFamily="18" charset="0"/>
            </a:endParaRPr>
          </a:p>
          <a:p>
            <a:pPr algn="ctr"/>
            <a:r>
              <a:rPr lang="ru-RU" sz="1000" dirty="0" smtClean="0">
                <a:solidFill>
                  <a:srgbClr val="FF0000"/>
                </a:solidFill>
                <a:latin typeface="Georgia" panose="02040502050405020303" pitchFamily="18" charset="0"/>
              </a:rPr>
              <a:t>КОСГУ сформировано на основании информации от ФОИВ, изменению внутри формуляра не подлежит</a:t>
            </a:r>
            <a:endParaRPr lang="ru-RU" sz="1000" dirty="0">
              <a:solidFill>
                <a:srgbClr val="FF0000"/>
              </a:solidFill>
              <a:latin typeface="Georgia" panose="02040502050405020303" pitchFamily="18" charset="0"/>
            </a:endParaRPr>
          </a:p>
          <a:p>
            <a:pPr algn="ctr"/>
            <a:endParaRPr lang="ru-RU" sz="1200" dirty="0">
              <a:solidFill>
                <a:schemeClr val="tx2">
                  <a:lumMod val="50000"/>
                </a:schemeClr>
              </a:solidFill>
              <a:latin typeface="Georgia" panose="02040502050405020303" pitchFamily="18" charset="0"/>
            </a:endParaRPr>
          </a:p>
        </p:txBody>
      </p:sp>
      <p:cxnSp>
        <p:nvCxnSpPr>
          <p:cNvPr id="37" name="Прямая со стрелкой 36"/>
          <p:cNvCxnSpPr>
            <a:stCxn id="19" idx="0"/>
          </p:cNvCxnSpPr>
          <p:nvPr/>
        </p:nvCxnSpPr>
        <p:spPr>
          <a:xfrm flipV="1">
            <a:off x="2099012" y="3312665"/>
            <a:ext cx="4116156" cy="1330082"/>
          </a:xfrm>
          <a:prstGeom prst="straightConnector1">
            <a:avLst/>
          </a:prstGeom>
          <a:ln w="12700">
            <a:tailEnd type="triangle"/>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695536" y="1004365"/>
            <a:ext cx="10201064" cy="1015663"/>
          </a:xfrm>
          <a:prstGeom prst="rect">
            <a:avLst/>
          </a:prstGeom>
          <a:noFill/>
        </p:spPr>
        <p:txBody>
          <a:bodyPr wrap="square" rtlCol="0">
            <a:spAutoFit/>
          </a:bodyPr>
          <a:lstStyle/>
          <a:p>
            <a:r>
              <a:rPr lang="ru-RU" sz="2000" dirty="0">
                <a:latin typeface="Georgia" panose="02040502050405020303" pitchFamily="18" charset="0"/>
              </a:rPr>
              <a:t>На вкладке «Извещение» </a:t>
            </a:r>
            <a:r>
              <a:rPr lang="ru-RU" sz="2000" b="1" dirty="0">
                <a:latin typeface="Georgia" panose="02040502050405020303" pitchFamily="18" charset="0"/>
              </a:rPr>
              <a:t>для редактирования</a:t>
            </a:r>
            <a:r>
              <a:rPr lang="ru-RU" sz="2000" dirty="0">
                <a:latin typeface="Georgia" panose="02040502050405020303" pitchFamily="18" charset="0"/>
              </a:rPr>
              <a:t> доступны </a:t>
            </a:r>
            <a:r>
              <a:rPr lang="ru-RU" sz="2000" dirty="0" smtClean="0">
                <a:latin typeface="Georgia" panose="02040502050405020303" pitchFamily="18" charset="0"/>
              </a:rPr>
              <a:t>КБК </a:t>
            </a:r>
            <a:r>
              <a:rPr lang="ru-RU" sz="2000" dirty="0">
                <a:latin typeface="Georgia" panose="02040502050405020303" pitchFamily="18" charset="0"/>
              </a:rPr>
              <a:t>в графах 2 и 3, </a:t>
            </a:r>
            <a:r>
              <a:rPr lang="ru-RU" sz="2000" b="1" dirty="0">
                <a:latin typeface="Georgia" panose="02040502050405020303" pitchFamily="18" charset="0"/>
              </a:rPr>
              <a:t>также сумма</a:t>
            </a:r>
            <a:r>
              <a:rPr lang="ru-RU" sz="2000" dirty="0">
                <a:latin typeface="Georgia" panose="02040502050405020303" pitchFamily="18" charset="0"/>
              </a:rPr>
              <a:t> в графе 4</a:t>
            </a:r>
            <a:r>
              <a:rPr lang="ru-RU" sz="2000" dirty="0" smtClean="0">
                <a:latin typeface="Georgia" panose="02040502050405020303" pitchFamily="18" charset="0"/>
              </a:rPr>
              <a:t>. </a:t>
            </a:r>
            <a:br>
              <a:rPr lang="ru-RU" sz="2000" dirty="0" smtClean="0">
                <a:latin typeface="Georgia" panose="02040502050405020303" pitchFamily="18" charset="0"/>
              </a:rPr>
            </a:br>
            <a:r>
              <a:rPr lang="ru-RU" sz="2000" dirty="0" smtClean="0">
                <a:latin typeface="Georgia" panose="02040502050405020303" pitchFamily="18" charset="0"/>
              </a:rPr>
              <a:t>Важно соответствие суммы и характера трансферта в Извещении и в ф. 0503125</a:t>
            </a:r>
            <a:endParaRPr lang="ru-RU" sz="2000" dirty="0">
              <a:latin typeface="Georgia" panose="02040502050405020303" pitchFamily="18" charset="0"/>
            </a:endParaRPr>
          </a:p>
        </p:txBody>
      </p:sp>
      <p:sp>
        <p:nvSpPr>
          <p:cNvPr id="6" name="Стрелка вниз 5"/>
          <p:cNvSpPr/>
          <p:nvPr/>
        </p:nvSpPr>
        <p:spPr>
          <a:xfrm>
            <a:off x="2590800" y="2007316"/>
            <a:ext cx="226279" cy="202484"/>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Tree>
    <p:extLst>
      <p:ext uri="{BB962C8B-B14F-4D97-AF65-F5344CB8AC3E}">
        <p14:creationId xmlns:p14="http://schemas.microsoft.com/office/powerpoint/2010/main" val="176394208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Группа 2">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latin typeface="Georgia" panose="02040502050405020303" pitchFamily="18" charset="0"/>
              </a:endParaRPr>
            </a:p>
          </p:txBody>
        </p:sp>
        <p:pic>
          <p:nvPicPr>
            <p:cNvPr id="5"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6" name="Группа 5">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14"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latin typeface="Georgia" panose="02040502050405020303" pitchFamily="18" charset="0"/>
                </a:endParaRPr>
              </a:p>
            </p:txBody>
          </p:sp>
          <p:sp>
            <p:nvSpPr>
              <p:cNvPr id="15"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latin typeface="Georgia" panose="02040502050405020303" pitchFamily="18" charset="0"/>
                </a:endParaRPr>
              </a:p>
            </p:txBody>
          </p:sp>
          <p:sp>
            <p:nvSpPr>
              <p:cNvPr id="16"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latin typeface="Georgia" panose="02040502050405020303" pitchFamily="18" charset="0"/>
                </a:endParaRPr>
              </a:p>
            </p:txBody>
          </p:sp>
        </p:grpSp>
        <p:grpSp>
          <p:nvGrpSpPr>
            <p:cNvPr id="7" name="Группа 6">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11"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12"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13"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latin typeface="Georgia" panose="02040502050405020303" pitchFamily="18" charset="0"/>
                </a:endParaRPr>
              </a:p>
            </p:txBody>
          </p:sp>
        </p:grpSp>
        <p:sp>
          <p:nvSpPr>
            <p:cNvPr id="8"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9"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10"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latin typeface="Georgia" panose="02040502050405020303" pitchFamily="18" charset="0"/>
              </a:endParaRPr>
            </a:p>
          </p:txBody>
        </p:sp>
      </p:grpSp>
      <p:sp>
        <p:nvSpPr>
          <p:cNvPr id="17" name="TextBox 16">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8"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latin typeface="Georgia" panose="02040502050405020303" pitchFamily="18" charset="0"/>
            </a:endParaRPr>
          </a:p>
        </p:txBody>
      </p:sp>
      <p:sp>
        <p:nvSpPr>
          <p:cNvPr id="19" name="TextBox 18">
            <a:extLst>
              <a:ext uri="{FF2B5EF4-FFF2-40B4-BE49-F238E27FC236}">
                <a16:creationId xmlns="" xmlns:a16="http://schemas.microsoft.com/office/drawing/2014/main" id="{771FFFC7-A89B-4859-A1DC-72A040303377}"/>
              </a:ext>
            </a:extLst>
          </p:cNvPr>
          <p:cNvSpPr txBox="1"/>
          <p:nvPr/>
        </p:nvSpPr>
        <p:spPr>
          <a:xfrm>
            <a:off x="6215168" y="67704"/>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Форма извещения по ОЦДИ</a:t>
            </a:r>
            <a:endParaRPr lang="ru-RU" sz="1800" b="1" dirty="0">
              <a:solidFill>
                <a:schemeClr val="bg1"/>
              </a:solidFill>
              <a:latin typeface="Georgia" panose="02040502050405020303" pitchFamily="18" charset="0"/>
              <a:cs typeface="Arial" panose="020B0604020202020204" pitchFamily="34" charset="0"/>
            </a:endParaRPr>
          </a:p>
        </p:txBody>
      </p:sp>
      <p:sp>
        <p:nvSpPr>
          <p:cNvPr id="20" name="TextBox 19"/>
          <p:cNvSpPr txBox="1"/>
          <p:nvPr/>
        </p:nvSpPr>
        <p:spPr>
          <a:xfrm>
            <a:off x="671813" y="1150700"/>
            <a:ext cx="9691387" cy="707886"/>
          </a:xfrm>
          <a:prstGeom prst="rect">
            <a:avLst/>
          </a:prstGeom>
          <a:noFill/>
        </p:spPr>
        <p:txBody>
          <a:bodyPr wrap="square" rtlCol="0">
            <a:spAutoFit/>
          </a:bodyPr>
          <a:lstStyle/>
          <a:p>
            <a:r>
              <a:rPr lang="ru-RU" sz="2000" dirty="0" smtClean="0">
                <a:latin typeface="Georgia" panose="02040502050405020303" pitchFamily="18" charset="0"/>
              </a:rPr>
              <a:t>Порядок заполнения вкладки </a:t>
            </a:r>
            <a:r>
              <a:rPr lang="ru-RU" sz="2000" dirty="0">
                <a:latin typeface="Georgia" panose="02040502050405020303" pitchFamily="18" charset="0"/>
              </a:rPr>
              <a:t>«Извещение» </a:t>
            </a:r>
            <a:r>
              <a:rPr lang="ru-RU" sz="2000" b="1" dirty="0">
                <a:latin typeface="Georgia" panose="02040502050405020303" pitchFamily="18" charset="0"/>
              </a:rPr>
              <a:t>для редактирования</a:t>
            </a:r>
            <a:r>
              <a:rPr lang="ru-RU" sz="2000" dirty="0">
                <a:latin typeface="Georgia" panose="02040502050405020303" pitchFamily="18" charset="0"/>
              </a:rPr>
              <a:t> </a:t>
            </a:r>
            <a:r>
              <a:rPr lang="ru-RU" sz="2000" dirty="0" smtClean="0">
                <a:latin typeface="Georgia" panose="02040502050405020303" pitchFamily="18" charset="0"/>
              </a:rPr>
              <a:t>доступна </a:t>
            </a:r>
            <a:r>
              <a:rPr lang="ru-RU" sz="2000" b="1" dirty="0" smtClean="0">
                <a:latin typeface="Georgia" panose="02040502050405020303" pitchFamily="18" charset="0"/>
              </a:rPr>
              <a:t>сумма</a:t>
            </a:r>
            <a:r>
              <a:rPr lang="ru-RU" sz="2000" dirty="0" smtClean="0">
                <a:latin typeface="Georgia" panose="02040502050405020303" pitchFamily="18" charset="0"/>
              </a:rPr>
              <a:t> </a:t>
            </a:r>
            <a:r>
              <a:rPr lang="ru-RU" sz="2000" dirty="0">
                <a:latin typeface="Georgia" panose="02040502050405020303" pitchFamily="18" charset="0"/>
              </a:rPr>
              <a:t>в графе 4.</a:t>
            </a:r>
          </a:p>
        </p:txBody>
      </p:sp>
      <p:pic>
        <p:nvPicPr>
          <p:cNvPr id="22" name="Рисунок 21"/>
          <p:cNvPicPr>
            <a:picLocks noChangeAspect="1"/>
          </p:cNvPicPr>
          <p:nvPr/>
        </p:nvPicPr>
        <p:blipFill>
          <a:blip r:embed="rId3"/>
          <a:stretch>
            <a:fillRect/>
          </a:stretch>
        </p:blipFill>
        <p:spPr>
          <a:xfrm>
            <a:off x="152400" y="1889066"/>
            <a:ext cx="11736752" cy="2454334"/>
          </a:xfrm>
          <a:prstGeom prst="rect">
            <a:avLst/>
          </a:prstGeom>
        </p:spPr>
      </p:pic>
      <p:sp>
        <p:nvSpPr>
          <p:cNvPr id="23" name="Прямоугольник 22"/>
          <p:cNvSpPr/>
          <p:nvPr/>
        </p:nvSpPr>
        <p:spPr>
          <a:xfrm>
            <a:off x="4267200" y="4724401"/>
            <a:ext cx="7239000" cy="1984092"/>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2">
                    <a:lumMod val="50000"/>
                  </a:schemeClr>
                </a:solidFill>
                <a:latin typeface="Georgia" panose="02040502050405020303" pitchFamily="18" charset="0"/>
              </a:rPr>
              <a:t>Необходимо заполнить сумму с одновременным отражением данных в форме 0503730 (показатели остатка по счету 21006), а в части земельных участков после осуществления сверки с </a:t>
            </a:r>
            <a:r>
              <a:rPr lang="ru-RU" sz="1600" dirty="0" err="1" smtClean="0">
                <a:solidFill>
                  <a:schemeClr val="tx2">
                    <a:lumMod val="50000"/>
                  </a:schemeClr>
                </a:solidFill>
                <a:latin typeface="Georgia" panose="02040502050405020303" pitchFamily="18" charset="0"/>
              </a:rPr>
              <a:t>Росреестр</a:t>
            </a:r>
            <a:endParaRPr lang="en-US" sz="1600" dirty="0" smtClean="0">
              <a:solidFill>
                <a:schemeClr val="tx2">
                  <a:lumMod val="50000"/>
                </a:schemeClr>
              </a:solidFill>
              <a:latin typeface="Georgia" panose="02040502050405020303" pitchFamily="18" charset="0"/>
            </a:endParaRPr>
          </a:p>
          <a:p>
            <a:pPr algn="ctr"/>
            <a:r>
              <a:rPr lang="en-US" sz="1600" dirty="0" smtClean="0">
                <a:solidFill>
                  <a:schemeClr val="tx2">
                    <a:lumMod val="50000"/>
                  </a:schemeClr>
                </a:solidFill>
                <a:latin typeface="Georgia" panose="02040502050405020303" pitchFamily="18" charset="0"/>
              </a:rPr>
              <a:t>*</a:t>
            </a:r>
            <a:r>
              <a:rPr lang="ru-RU" sz="1600" dirty="0">
                <a:solidFill>
                  <a:srgbClr val="FF0000"/>
                </a:solidFill>
                <a:latin typeface="Georgia" panose="02040502050405020303" pitchFamily="18" charset="0"/>
              </a:rPr>
              <a:t> прошу обратить внимание, на </a:t>
            </a:r>
            <a:r>
              <a:rPr lang="ru-RU" sz="1600" dirty="0" smtClean="0">
                <a:solidFill>
                  <a:srgbClr val="FF0000"/>
                </a:solidFill>
                <a:latin typeface="Georgia" panose="02040502050405020303" pitchFamily="18" charset="0"/>
              </a:rPr>
              <a:t>то</a:t>
            </a:r>
            <a:r>
              <a:rPr lang="en-US" sz="1600" dirty="0" smtClean="0">
                <a:solidFill>
                  <a:srgbClr val="FF0000"/>
                </a:solidFill>
                <a:latin typeface="Georgia" panose="02040502050405020303" pitchFamily="18" charset="0"/>
              </a:rPr>
              <a:t> </a:t>
            </a:r>
            <a:r>
              <a:rPr lang="ru-RU" sz="1600" dirty="0" smtClean="0">
                <a:solidFill>
                  <a:srgbClr val="FF0000"/>
                </a:solidFill>
                <a:latin typeface="Georgia" panose="02040502050405020303" pitchFamily="18" charset="0"/>
              </a:rPr>
              <a:t>в случае отражения в учете подведомственными учреждениями были осуществлены факты хозяйственной жизни связанные с изменением начальных остатков отчетного периода, ФОИВ обязан уведомить об этом МБУ ФК до 20.01.2023 года</a:t>
            </a:r>
            <a:endParaRPr lang="ru-RU" sz="1600" dirty="0" smtClean="0">
              <a:solidFill>
                <a:schemeClr val="tx2">
                  <a:lumMod val="50000"/>
                </a:schemeClr>
              </a:solidFill>
              <a:latin typeface="Georgia" panose="02040502050405020303" pitchFamily="18" charset="0"/>
            </a:endParaRPr>
          </a:p>
        </p:txBody>
      </p:sp>
      <p:cxnSp>
        <p:nvCxnSpPr>
          <p:cNvPr id="24" name="Прямая со стрелкой 23"/>
          <p:cNvCxnSpPr/>
          <p:nvPr/>
        </p:nvCxnSpPr>
        <p:spPr>
          <a:xfrm flipH="1" flipV="1">
            <a:off x="6477001" y="3613527"/>
            <a:ext cx="5029199" cy="1110874"/>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25" name="Прямоугольник 24"/>
          <p:cNvSpPr/>
          <p:nvPr/>
        </p:nvSpPr>
        <p:spPr>
          <a:xfrm>
            <a:off x="5410200" y="3352799"/>
            <a:ext cx="990600" cy="260727"/>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27" name="Прямоугольник 26"/>
          <p:cNvSpPr/>
          <p:nvPr/>
        </p:nvSpPr>
        <p:spPr>
          <a:xfrm>
            <a:off x="2270497" y="3688782"/>
            <a:ext cx="3009900" cy="342902"/>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cxnSp>
        <p:nvCxnSpPr>
          <p:cNvPr id="28" name="Прямая со стрелкой 27"/>
          <p:cNvCxnSpPr/>
          <p:nvPr/>
        </p:nvCxnSpPr>
        <p:spPr>
          <a:xfrm flipH="1" flipV="1">
            <a:off x="2247901" y="4038600"/>
            <a:ext cx="1764175" cy="564429"/>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0" name="Прямоугольник 29"/>
          <p:cNvSpPr/>
          <p:nvPr/>
        </p:nvSpPr>
        <p:spPr>
          <a:xfrm>
            <a:off x="49676" y="4603029"/>
            <a:ext cx="3962400" cy="795292"/>
          </a:xfrm>
          <a:prstGeom prst="rect">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tx2">
                    <a:lumMod val="50000"/>
                  </a:schemeClr>
                </a:solidFill>
                <a:latin typeface="Georgia" panose="02040502050405020303" pitchFamily="18" charset="0"/>
              </a:rPr>
              <a:t>Данную корреспонденцию счетов необходимо применять при выбытии средств относящихся к ОЦДИ</a:t>
            </a:r>
          </a:p>
        </p:txBody>
      </p:sp>
      <p:cxnSp>
        <p:nvCxnSpPr>
          <p:cNvPr id="34" name="Прямая со стрелкой 33"/>
          <p:cNvCxnSpPr/>
          <p:nvPr/>
        </p:nvCxnSpPr>
        <p:spPr>
          <a:xfrm flipV="1">
            <a:off x="4012076" y="3994530"/>
            <a:ext cx="1398124" cy="608499"/>
          </a:xfrm>
          <a:prstGeom prst="straightConnector1">
            <a:avLst/>
          </a:prstGeom>
          <a:ln w="12700">
            <a:solidFill>
              <a:schemeClr val="accent1"/>
            </a:solidFill>
            <a:tailEnd type="triangle"/>
          </a:ln>
        </p:spPr>
        <p:style>
          <a:lnRef idx="1">
            <a:schemeClr val="accent1"/>
          </a:lnRef>
          <a:fillRef idx="0">
            <a:schemeClr val="accent1"/>
          </a:fillRef>
          <a:effectRef idx="0">
            <a:schemeClr val="accent1"/>
          </a:effectRef>
          <a:fontRef idx="minor">
            <a:schemeClr val="tx1"/>
          </a:fontRef>
        </p:style>
      </p:cxnSp>
      <p:sp>
        <p:nvSpPr>
          <p:cNvPr id="37" name="Прямоугольник 36"/>
          <p:cNvSpPr/>
          <p:nvPr/>
        </p:nvSpPr>
        <p:spPr>
          <a:xfrm>
            <a:off x="5410200" y="3693662"/>
            <a:ext cx="990600" cy="304800"/>
          </a:xfrm>
          <a:prstGeom prst="rect">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40" name="Стрелка вниз 39"/>
          <p:cNvSpPr/>
          <p:nvPr/>
        </p:nvSpPr>
        <p:spPr>
          <a:xfrm>
            <a:off x="2085785" y="1934576"/>
            <a:ext cx="184712" cy="387569"/>
          </a:xfrm>
          <a:prstGeom prst="down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Tree>
    <p:extLst>
      <p:ext uri="{BB962C8B-B14F-4D97-AF65-F5344CB8AC3E}">
        <p14:creationId xmlns:p14="http://schemas.microsoft.com/office/powerpoint/2010/main" val="379587799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Рисунок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12198" y="1094786"/>
            <a:ext cx="6970688" cy="2211230"/>
          </a:xfrm>
          <a:prstGeom prst="rect">
            <a:avLst/>
          </a:prstGeom>
        </p:spPr>
      </p:pic>
      <p:grpSp>
        <p:nvGrpSpPr>
          <p:cNvPr id="8" name="Группа 7">
            <a:extLst>
              <a:ext uri="{FF2B5EF4-FFF2-40B4-BE49-F238E27FC236}">
                <a16:creationId xmlns:a16="http://schemas.microsoft.com/office/drawing/2014/main" xmlns=""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a16="http://schemas.microsoft.com/office/drawing/2014/main" xmlns=""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latin typeface="Georgia" panose="02040502050405020303" pitchFamily="18" charset="0"/>
              </a:endParaRPr>
            </a:p>
          </p:txBody>
        </p:sp>
        <p:pic>
          <p:nvPicPr>
            <p:cNvPr id="50" name="30688_html_m284ef2b5.png" descr="30688_html_m284ef2b5.png">
              <a:extLst>
                <a:ext uri="{FF2B5EF4-FFF2-40B4-BE49-F238E27FC236}">
                  <a16:creationId xmlns:a16="http://schemas.microsoft.com/office/drawing/2014/main" xmlns="" id="{2D08F08D-F2C3-4A20-911A-839894EED4AF}"/>
                </a:ext>
              </a:extLst>
            </p:cNvPr>
            <p:cNvPicPr>
              <a:picLocks noChangeAspect="1"/>
            </p:cNvPicPr>
            <p:nvPr/>
          </p:nvPicPr>
          <p:blipFill>
            <a:blip r:embed="rId3"/>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a16="http://schemas.microsoft.com/office/drawing/2014/main" xmlns=""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a16="http://schemas.microsoft.com/office/drawing/2014/main" xmlns=""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latin typeface="Georgia" panose="02040502050405020303" pitchFamily="18" charset="0"/>
                </a:endParaRPr>
              </a:p>
            </p:txBody>
          </p:sp>
          <p:sp>
            <p:nvSpPr>
              <p:cNvPr id="60" name="Соединит. линия">
                <a:extLst>
                  <a:ext uri="{FF2B5EF4-FFF2-40B4-BE49-F238E27FC236}">
                    <a16:creationId xmlns:a16="http://schemas.microsoft.com/office/drawing/2014/main" xmlns=""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latin typeface="Georgia" panose="02040502050405020303" pitchFamily="18" charset="0"/>
                </a:endParaRPr>
              </a:p>
            </p:txBody>
          </p:sp>
          <p:sp>
            <p:nvSpPr>
              <p:cNvPr id="61" name="Соединит. линия">
                <a:extLst>
                  <a:ext uri="{FF2B5EF4-FFF2-40B4-BE49-F238E27FC236}">
                    <a16:creationId xmlns:a16="http://schemas.microsoft.com/office/drawing/2014/main" xmlns=""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latin typeface="Georgia" panose="02040502050405020303" pitchFamily="18" charset="0"/>
                </a:endParaRPr>
              </a:p>
            </p:txBody>
          </p:sp>
        </p:grpSp>
        <p:grpSp>
          <p:nvGrpSpPr>
            <p:cNvPr id="52" name="Группа 51">
              <a:extLst>
                <a:ext uri="{FF2B5EF4-FFF2-40B4-BE49-F238E27FC236}">
                  <a16:creationId xmlns:a16="http://schemas.microsoft.com/office/drawing/2014/main" xmlns=""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a16="http://schemas.microsoft.com/office/drawing/2014/main" xmlns=""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57" name="Соединит. линия">
                <a:extLst>
                  <a:ext uri="{FF2B5EF4-FFF2-40B4-BE49-F238E27FC236}">
                    <a16:creationId xmlns:a16="http://schemas.microsoft.com/office/drawing/2014/main" xmlns=""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58" name="Соединит. линия">
                <a:extLst>
                  <a:ext uri="{FF2B5EF4-FFF2-40B4-BE49-F238E27FC236}">
                    <a16:creationId xmlns:a16="http://schemas.microsoft.com/office/drawing/2014/main" xmlns=""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latin typeface="Georgia" panose="02040502050405020303" pitchFamily="18" charset="0"/>
                </a:endParaRPr>
              </a:p>
            </p:txBody>
          </p:sp>
        </p:grpSp>
        <p:sp>
          <p:nvSpPr>
            <p:cNvPr id="53" name="Соединит. линия">
              <a:extLst>
                <a:ext uri="{FF2B5EF4-FFF2-40B4-BE49-F238E27FC236}">
                  <a16:creationId xmlns:a16="http://schemas.microsoft.com/office/drawing/2014/main" xmlns=""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54" name="Соединит. линия">
              <a:extLst>
                <a:ext uri="{FF2B5EF4-FFF2-40B4-BE49-F238E27FC236}">
                  <a16:creationId xmlns:a16="http://schemas.microsoft.com/office/drawing/2014/main" xmlns=""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55" name="Соединит. линия">
              <a:extLst>
                <a:ext uri="{FF2B5EF4-FFF2-40B4-BE49-F238E27FC236}">
                  <a16:creationId xmlns:a16="http://schemas.microsoft.com/office/drawing/2014/main" xmlns=""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latin typeface="Georgia" panose="02040502050405020303" pitchFamily="18" charset="0"/>
              </a:endParaRPr>
            </a:p>
          </p:txBody>
        </p:sp>
      </p:grpSp>
      <p:sp>
        <p:nvSpPr>
          <p:cNvPr id="9" name="TextBox 8">
            <a:extLst>
              <a:ext uri="{FF2B5EF4-FFF2-40B4-BE49-F238E27FC236}">
                <a16:creationId xmlns:a16="http://schemas.microsoft.com/office/drawing/2014/main" xmlns=""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a16="http://schemas.microsoft.com/office/drawing/2014/main" xmlns=""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latin typeface="Georgia" panose="02040502050405020303" pitchFamily="18" charset="0"/>
            </a:endParaRPr>
          </a:p>
        </p:txBody>
      </p:sp>
      <p:sp>
        <p:nvSpPr>
          <p:cNvPr id="16" name="TextBox 15">
            <a:extLst>
              <a:ext uri="{FF2B5EF4-FFF2-40B4-BE49-F238E27FC236}">
                <a16:creationId xmlns:a16="http://schemas.microsoft.com/office/drawing/2014/main" xmlns="" id="{771FFFC7-A89B-4859-A1DC-72A040303377}"/>
              </a:ext>
            </a:extLst>
          </p:cNvPr>
          <p:cNvSpPr txBox="1"/>
          <p:nvPr/>
        </p:nvSpPr>
        <p:spPr>
          <a:xfrm>
            <a:off x="6231219" y="161572"/>
            <a:ext cx="5960782" cy="646331"/>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Справочная информация в годовом извещении</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a16="http://schemas.microsoft.com/office/drawing/2014/main" xmlns=""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Georgia" panose="02040502050405020303" pitchFamily="18" charset="0"/>
              </a:rPr>
              <a:pPr/>
              <a:t>17</a:t>
            </a:fld>
            <a:endParaRPr lang="ru-RU" altLang="ru-RU" sz="1250" dirty="0">
              <a:solidFill>
                <a:schemeClr val="accent1">
                  <a:lumMod val="50000"/>
                </a:schemeClr>
              </a:solidFill>
              <a:latin typeface="Georgia" panose="02040502050405020303" pitchFamily="18" charset="0"/>
            </a:endParaRPr>
          </a:p>
        </p:txBody>
      </p:sp>
      <p:sp>
        <p:nvSpPr>
          <p:cNvPr id="28" name="Прямоугольник 27"/>
          <p:cNvSpPr/>
          <p:nvPr/>
        </p:nvSpPr>
        <p:spPr>
          <a:xfrm>
            <a:off x="3352800" y="1600200"/>
            <a:ext cx="2133600" cy="228600"/>
          </a:xfrm>
          <a:prstGeom prst="rect">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29" name="Прямоугольник 28"/>
          <p:cNvSpPr/>
          <p:nvPr/>
        </p:nvSpPr>
        <p:spPr>
          <a:xfrm>
            <a:off x="8382000" y="1524000"/>
            <a:ext cx="3429000" cy="3760004"/>
          </a:xfrm>
          <a:prstGeom prst="rect">
            <a:avLst/>
          </a:prstGeom>
        </p:spPr>
        <p:txBody>
          <a:bodyPr wrap="square">
            <a:spAutoFit/>
          </a:bodyPr>
          <a:lstStyle/>
          <a:p>
            <a:pPr>
              <a:lnSpc>
                <a:spcPts val="2000"/>
              </a:lnSpc>
              <a:spcAft>
                <a:spcPts val="600"/>
              </a:spcAft>
            </a:pPr>
            <a:r>
              <a:rPr lang="ru-RU" sz="1400" dirty="0">
                <a:solidFill>
                  <a:srgbClr val="003B59"/>
                </a:solidFill>
                <a:latin typeface="Georgia" panose="02040502050405020303" pitchFamily="18" charset="0"/>
              </a:rPr>
              <a:t>Вкладка «Справочная информация по остаткам и оборотам». На данной вкладке </a:t>
            </a:r>
            <a:r>
              <a:rPr lang="ru-RU" sz="1400" dirty="0" smtClean="0">
                <a:solidFill>
                  <a:srgbClr val="003B59"/>
                </a:solidFill>
                <a:latin typeface="Georgia" panose="02040502050405020303" pitchFamily="18" charset="0"/>
              </a:rPr>
              <a:t>размещена </a:t>
            </a:r>
            <a:r>
              <a:rPr lang="ru-RU" sz="1400" dirty="0">
                <a:solidFill>
                  <a:srgbClr val="003B59"/>
                </a:solidFill>
                <a:latin typeface="Georgia" panose="02040502050405020303" pitchFamily="18" charset="0"/>
              </a:rPr>
              <a:t>информация об остатках и оборотах у получателя извещения (ГРБС), произведенных с начала года до даты составления Извещения.</a:t>
            </a:r>
          </a:p>
          <a:p>
            <a:pPr>
              <a:lnSpc>
                <a:spcPts val="2000"/>
              </a:lnSpc>
              <a:spcAft>
                <a:spcPts val="600"/>
              </a:spcAft>
            </a:pPr>
            <a:r>
              <a:rPr lang="ru-RU" sz="1400" dirty="0">
                <a:solidFill>
                  <a:srgbClr val="003B59"/>
                </a:solidFill>
                <a:latin typeface="Georgia" panose="02040502050405020303" pitchFamily="18" charset="0"/>
              </a:rPr>
              <a:t>В графе «Счета или корреспонденция отправителя» </a:t>
            </a:r>
            <a:r>
              <a:rPr lang="ru-RU" sz="1400" dirty="0" smtClean="0">
                <a:solidFill>
                  <a:srgbClr val="003B59"/>
                </a:solidFill>
                <a:latin typeface="Georgia" panose="02040502050405020303" pitchFamily="18" charset="0"/>
              </a:rPr>
              <a:t>отражен </a:t>
            </a:r>
            <a:r>
              <a:rPr lang="ru-RU" sz="1400" dirty="0">
                <a:solidFill>
                  <a:srgbClr val="003B59"/>
                </a:solidFill>
                <a:latin typeface="Georgia" panose="02040502050405020303" pitchFamily="18" charset="0"/>
              </a:rPr>
              <a:t>счет или корреспонденция счетов отправителя извещения, соответствующая счету или корреспонденции получателя извещения по данной операции, отраженной отправителем извещения</a:t>
            </a:r>
          </a:p>
        </p:txBody>
      </p:sp>
      <p:pic>
        <p:nvPicPr>
          <p:cNvPr id="3" name="Рисунок 2"/>
          <p:cNvPicPr>
            <a:picLocks noChangeAspect="1"/>
          </p:cNvPicPr>
          <p:nvPr/>
        </p:nvPicPr>
        <p:blipFill>
          <a:blip r:embed="rId4"/>
          <a:stretch>
            <a:fillRect/>
          </a:stretch>
        </p:blipFill>
        <p:spPr>
          <a:xfrm>
            <a:off x="812198" y="3441291"/>
            <a:ext cx="6970688" cy="2990159"/>
          </a:xfrm>
          <a:prstGeom prst="rect">
            <a:avLst/>
          </a:prstGeom>
        </p:spPr>
      </p:pic>
    </p:spTree>
    <p:extLst>
      <p:ext uri="{BB962C8B-B14F-4D97-AF65-F5344CB8AC3E}">
        <p14:creationId xmlns:p14="http://schemas.microsoft.com/office/powerpoint/2010/main" val="3440596020"/>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a16="http://schemas.microsoft.com/office/drawing/2014/main" xmlns=""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a16="http://schemas.microsoft.com/office/drawing/2014/main" xmlns=""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50" name="30688_html_m284ef2b5.png" descr="30688_html_m284ef2b5.png">
              <a:extLst>
                <a:ext uri="{FF2B5EF4-FFF2-40B4-BE49-F238E27FC236}">
                  <a16:creationId xmlns:a16="http://schemas.microsoft.com/office/drawing/2014/main" xmlns=""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a16="http://schemas.microsoft.com/office/drawing/2014/main" xmlns=""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a16="http://schemas.microsoft.com/office/drawing/2014/main" xmlns=""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60" name="Соединит. линия">
                <a:extLst>
                  <a:ext uri="{FF2B5EF4-FFF2-40B4-BE49-F238E27FC236}">
                    <a16:creationId xmlns:a16="http://schemas.microsoft.com/office/drawing/2014/main" xmlns=""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61" name="Соединит. линия">
                <a:extLst>
                  <a:ext uri="{FF2B5EF4-FFF2-40B4-BE49-F238E27FC236}">
                    <a16:creationId xmlns:a16="http://schemas.microsoft.com/office/drawing/2014/main" xmlns=""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52" name="Группа 51">
              <a:extLst>
                <a:ext uri="{FF2B5EF4-FFF2-40B4-BE49-F238E27FC236}">
                  <a16:creationId xmlns:a16="http://schemas.microsoft.com/office/drawing/2014/main" xmlns=""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a16="http://schemas.microsoft.com/office/drawing/2014/main" xmlns=""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57" name="Соединит. линия">
                <a:extLst>
                  <a:ext uri="{FF2B5EF4-FFF2-40B4-BE49-F238E27FC236}">
                    <a16:creationId xmlns:a16="http://schemas.microsoft.com/office/drawing/2014/main" xmlns=""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58" name="Соединит. линия">
                <a:extLst>
                  <a:ext uri="{FF2B5EF4-FFF2-40B4-BE49-F238E27FC236}">
                    <a16:creationId xmlns:a16="http://schemas.microsoft.com/office/drawing/2014/main" xmlns=""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53" name="Соединит. линия">
              <a:extLst>
                <a:ext uri="{FF2B5EF4-FFF2-40B4-BE49-F238E27FC236}">
                  <a16:creationId xmlns:a16="http://schemas.microsoft.com/office/drawing/2014/main" xmlns=""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54" name="Соединит. линия">
              <a:extLst>
                <a:ext uri="{FF2B5EF4-FFF2-40B4-BE49-F238E27FC236}">
                  <a16:creationId xmlns:a16="http://schemas.microsoft.com/office/drawing/2014/main" xmlns=""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55" name="Соединит. линия">
              <a:extLst>
                <a:ext uri="{FF2B5EF4-FFF2-40B4-BE49-F238E27FC236}">
                  <a16:creationId xmlns:a16="http://schemas.microsoft.com/office/drawing/2014/main" xmlns=""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9" name="TextBox 8">
            <a:extLst>
              <a:ext uri="{FF2B5EF4-FFF2-40B4-BE49-F238E27FC236}">
                <a16:creationId xmlns:a16="http://schemas.microsoft.com/office/drawing/2014/main" xmlns=""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a16="http://schemas.microsoft.com/office/drawing/2014/main" xmlns=""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6" name="TextBox 15">
            <a:extLst>
              <a:ext uri="{FF2B5EF4-FFF2-40B4-BE49-F238E27FC236}">
                <a16:creationId xmlns:a16="http://schemas.microsoft.com/office/drawing/2014/main" xmlns="" id="{771FFFC7-A89B-4859-A1DC-72A040303377}"/>
              </a:ext>
            </a:extLst>
          </p:cNvPr>
          <p:cNvSpPr txBox="1"/>
          <p:nvPr/>
        </p:nvSpPr>
        <p:spPr>
          <a:xfrm>
            <a:off x="6231219" y="161572"/>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Дополнительная строка в </a:t>
            </a:r>
            <a:r>
              <a:rPr lang="ru-RU" sz="1800" b="1" dirty="0">
                <a:solidFill>
                  <a:schemeClr val="bg1"/>
                </a:solidFill>
                <a:latin typeface="Georgia" panose="02040502050405020303" pitchFamily="18" charset="0"/>
                <a:cs typeface="Arial" panose="020B0604020202020204" pitchFamily="34" charset="0"/>
              </a:rPr>
              <a:t>годовом </a:t>
            </a:r>
            <a:r>
              <a:rPr lang="ru-RU" sz="1800" b="1" dirty="0" smtClean="0">
                <a:solidFill>
                  <a:schemeClr val="bg1"/>
                </a:solidFill>
                <a:latin typeface="Georgia" panose="02040502050405020303" pitchFamily="18" charset="0"/>
                <a:cs typeface="Arial" panose="020B0604020202020204" pitchFamily="34" charset="0"/>
              </a:rPr>
              <a:t>извещении</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a16="http://schemas.microsoft.com/office/drawing/2014/main" xmlns=""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mj-lt"/>
              </a:rPr>
              <a:pPr/>
              <a:t>18</a:t>
            </a:fld>
            <a:endParaRPr lang="ru-RU" altLang="ru-RU" sz="1250" dirty="0">
              <a:solidFill>
                <a:schemeClr val="accent1">
                  <a:lumMod val="50000"/>
                </a:schemeClr>
              </a:solidFill>
              <a:latin typeface="+mj-lt"/>
            </a:endParaRPr>
          </a:p>
        </p:txBody>
      </p:sp>
      <p:sp>
        <p:nvSpPr>
          <p:cNvPr id="23" name="Прямоугольник 22"/>
          <p:cNvSpPr/>
          <p:nvPr/>
        </p:nvSpPr>
        <p:spPr>
          <a:xfrm>
            <a:off x="939416" y="4544248"/>
            <a:ext cx="10519052" cy="1374735"/>
          </a:xfrm>
          <a:prstGeom prst="rect">
            <a:avLst/>
          </a:prstGeom>
        </p:spPr>
        <p:txBody>
          <a:bodyPr wrap="square">
            <a:spAutoFit/>
          </a:bodyPr>
          <a:lstStyle/>
          <a:p>
            <a:pPr>
              <a:lnSpc>
                <a:spcPts val="2000"/>
              </a:lnSpc>
              <a:spcAft>
                <a:spcPts val="600"/>
              </a:spcAft>
            </a:pPr>
            <a:r>
              <a:rPr lang="ru-RU" sz="1600" dirty="0">
                <a:solidFill>
                  <a:srgbClr val="003B59"/>
                </a:solidFill>
                <a:latin typeface="Georgia" panose="02040502050405020303" pitchFamily="18" charset="0"/>
              </a:rPr>
              <a:t>На закладке «Извещение» </a:t>
            </a:r>
            <a:r>
              <a:rPr lang="ru-RU" sz="1600" dirty="0" smtClean="0">
                <a:solidFill>
                  <a:srgbClr val="003B59"/>
                </a:solidFill>
                <a:latin typeface="Georgia" panose="02040502050405020303" pitchFamily="18" charset="0"/>
              </a:rPr>
              <a:t>добавлена </a:t>
            </a:r>
            <a:r>
              <a:rPr lang="ru-RU" sz="1600" dirty="0">
                <a:solidFill>
                  <a:srgbClr val="003B59"/>
                </a:solidFill>
                <a:latin typeface="Georgia" panose="02040502050405020303" pitchFamily="18" charset="0"/>
              </a:rPr>
              <a:t>дополнительная строка, позволяющая отразить операции по сумме зачета ранее выданного аванса. В ней будет отражена проводка получателя извещения по зачету ранее предоставленного аванса по субсидии, межбюджетному трансферту. Сумма зачета аванса будет рассчитана автоматически на основании данных по начислению признанных доходов за счет средств субсидии, межбюджетного трансферта, введенных отправителем извещения.</a:t>
            </a:r>
          </a:p>
        </p:txBody>
      </p:sp>
      <p:pic>
        <p:nvPicPr>
          <p:cNvPr id="2" name="Рисунок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400" y="1895593"/>
            <a:ext cx="11802985" cy="2309951"/>
          </a:xfrm>
          <a:prstGeom prst="rect">
            <a:avLst/>
          </a:prstGeom>
        </p:spPr>
      </p:pic>
      <p:sp>
        <p:nvSpPr>
          <p:cNvPr id="24" name="Прямоугольник 23"/>
          <p:cNvSpPr/>
          <p:nvPr/>
        </p:nvSpPr>
        <p:spPr>
          <a:xfrm>
            <a:off x="6324600" y="3654175"/>
            <a:ext cx="4114800" cy="232025"/>
          </a:xfrm>
          <a:prstGeom prst="rect">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46267825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2842" y="2443259"/>
            <a:ext cx="10038095" cy="3814428"/>
          </a:xfrm>
          <a:prstGeom prst="rect">
            <a:avLst/>
          </a:prstGeom>
        </p:spPr>
      </p:pic>
      <p:grpSp>
        <p:nvGrpSpPr>
          <p:cNvPr id="8" name="Группа 7">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50"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3"/>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60"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61"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52" name="Группа 51">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57"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58"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53"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54"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55"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9" name="TextBox 8">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6" name="TextBox 15">
            <a:extLst>
              <a:ext uri="{FF2B5EF4-FFF2-40B4-BE49-F238E27FC236}">
                <a16:creationId xmlns="" xmlns:a16="http://schemas.microsoft.com/office/drawing/2014/main" id="{771FFFC7-A89B-4859-A1DC-72A040303377}"/>
              </a:ext>
            </a:extLst>
          </p:cNvPr>
          <p:cNvSpPr txBox="1"/>
          <p:nvPr/>
        </p:nvSpPr>
        <p:spPr>
          <a:xfrm>
            <a:off x="6231219" y="161572"/>
            <a:ext cx="5960782" cy="646331"/>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Информация по порядку заполнения в годовом извещении</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 xmlns:a16="http://schemas.microsoft.com/office/drawing/2014/main"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mj-lt"/>
              </a:rPr>
              <a:pPr/>
              <a:t>19</a:t>
            </a:fld>
            <a:endParaRPr lang="ru-RU" altLang="ru-RU" sz="1250" dirty="0">
              <a:solidFill>
                <a:schemeClr val="accent1">
                  <a:lumMod val="50000"/>
                </a:schemeClr>
              </a:solidFill>
              <a:latin typeface="+mj-lt"/>
            </a:endParaRPr>
          </a:p>
        </p:txBody>
      </p:sp>
      <p:sp>
        <p:nvSpPr>
          <p:cNvPr id="23" name="Прямоугольник 22"/>
          <p:cNvSpPr/>
          <p:nvPr/>
        </p:nvSpPr>
        <p:spPr>
          <a:xfrm>
            <a:off x="1828800" y="1607341"/>
            <a:ext cx="8216913" cy="605294"/>
          </a:xfrm>
          <a:prstGeom prst="rect">
            <a:avLst/>
          </a:prstGeom>
        </p:spPr>
        <p:txBody>
          <a:bodyPr wrap="square">
            <a:spAutoFit/>
          </a:bodyPr>
          <a:lstStyle/>
          <a:p>
            <a:pPr algn="just">
              <a:lnSpc>
                <a:spcPts val="2000"/>
              </a:lnSpc>
              <a:spcAft>
                <a:spcPts val="600"/>
              </a:spcAft>
            </a:pPr>
            <a:r>
              <a:rPr lang="ru-RU" sz="1800" dirty="0">
                <a:solidFill>
                  <a:srgbClr val="003B59"/>
                </a:solidFill>
                <a:latin typeface="Georgia" panose="02040502050405020303" pitchFamily="18" charset="0"/>
              </a:rPr>
              <a:t>Вкладка «Порядок заполнения», </a:t>
            </a:r>
            <a:r>
              <a:rPr lang="ru-RU" sz="1800" dirty="0" smtClean="0">
                <a:solidFill>
                  <a:srgbClr val="003B59"/>
                </a:solidFill>
                <a:latin typeface="Georgia" panose="02040502050405020303" pitchFamily="18" charset="0"/>
              </a:rPr>
              <a:t>содержит </a:t>
            </a:r>
            <a:r>
              <a:rPr lang="ru-RU" sz="1800" dirty="0">
                <a:solidFill>
                  <a:srgbClr val="003B59"/>
                </a:solidFill>
                <a:latin typeface="Georgia" panose="02040502050405020303" pitchFamily="18" charset="0"/>
              </a:rPr>
              <a:t>краткую информацию по порядку заполнения формы извещения.</a:t>
            </a:r>
          </a:p>
        </p:txBody>
      </p:sp>
      <p:sp>
        <p:nvSpPr>
          <p:cNvPr id="29" name="Прямоугольник 28"/>
          <p:cNvSpPr/>
          <p:nvPr/>
        </p:nvSpPr>
        <p:spPr>
          <a:xfrm>
            <a:off x="2362200" y="3173059"/>
            <a:ext cx="1447800" cy="232025"/>
          </a:xfrm>
          <a:prstGeom prst="rect">
            <a:avLst/>
          </a:prstGeom>
          <a:noFill/>
          <a:ln w="3175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Rectangle 1"/>
          <p:cNvSpPr>
            <a:spLocks noChangeArrowheads="1"/>
          </p:cNvSpPr>
          <p:nvPr/>
        </p:nvSpPr>
        <p:spPr bwMode="auto">
          <a:xfrm>
            <a:off x="1139906" y="3840477"/>
            <a:ext cx="9144000" cy="12926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49263" algn="l"/>
                <a:tab pos="647700" algn="l"/>
              </a:tabLst>
              <a:defRPr>
                <a:solidFill>
                  <a:schemeClr val="tx1"/>
                </a:solidFill>
                <a:latin typeface="Arial" panose="020B0604020202020204" pitchFamily="34" charset="0"/>
              </a:defRPr>
            </a:lvl1pPr>
            <a:lvl2pPr marL="457200" eaLnBrk="0" fontAlgn="base" hangingPunct="0">
              <a:spcBef>
                <a:spcPct val="0"/>
              </a:spcBef>
              <a:spcAft>
                <a:spcPct val="0"/>
              </a:spcAft>
              <a:tabLst>
                <a:tab pos="449263" algn="l"/>
                <a:tab pos="647700" algn="l"/>
              </a:tabLst>
              <a:defRPr>
                <a:solidFill>
                  <a:schemeClr val="tx1"/>
                </a:solidFill>
                <a:latin typeface="Arial" panose="020B0604020202020204" pitchFamily="34" charset="0"/>
              </a:defRPr>
            </a:lvl2pPr>
            <a:lvl3pPr marL="914400" eaLnBrk="0" fontAlgn="base" hangingPunct="0">
              <a:spcBef>
                <a:spcPct val="0"/>
              </a:spcBef>
              <a:spcAft>
                <a:spcPct val="0"/>
              </a:spcAft>
              <a:tabLst>
                <a:tab pos="449263" algn="l"/>
                <a:tab pos="647700" algn="l"/>
              </a:tabLst>
              <a:defRPr>
                <a:solidFill>
                  <a:schemeClr val="tx1"/>
                </a:solidFill>
                <a:latin typeface="Arial" panose="020B0604020202020204" pitchFamily="34" charset="0"/>
              </a:defRPr>
            </a:lvl3pPr>
            <a:lvl4pPr marL="1371600" eaLnBrk="0" fontAlgn="base" hangingPunct="0">
              <a:spcBef>
                <a:spcPct val="0"/>
              </a:spcBef>
              <a:spcAft>
                <a:spcPct val="0"/>
              </a:spcAft>
              <a:tabLst>
                <a:tab pos="449263" algn="l"/>
                <a:tab pos="647700" algn="l"/>
              </a:tabLst>
              <a:defRPr>
                <a:solidFill>
                  <a:schemeClr val="tx1"/>
                </a:solidFill>
                <a:latin typeface="Arial" panose="020B0604020202020204" pitchFamily="34" charset="0"/>
              </a:defRPr>
            </a:lvl4pPr>
            <a:lvl5pPr marL="1828800" eaLnBrk="0" fontAlgn="base" hangingPunct="0">
              <a:spcBef>
                <a:spcPct val="0"/>
              </a:spcBef>
              <a:spcAft>
                <a:spcPct val="0"/>
              </a:spcAft>
              <a:tabLst>
                <a:tab pos="449263" algn="l"/>
                <a:tab pos="647700" algn="l"/>
              </a:tabLst>
              <a:defRPr>
                <a:solidFill>
                  <a:schemeClr val="tx1"/>
                </a:solidFill>
                <a:latin typeface="Arial" panose="020B0604020202020204" pitchFamily="34" charset="0"/>
              </a:defRPr>
            </a:lvl5pPr>
            <a:lvl6pPr marL="2286000" eaLnBrk="0" fontAlgn="base" hangingPunct="0">
              <a:spcBef>
                <a:spcPct val="0"/>
              </a:spcBef>
              <a:spcAft>
                <a:spcPct val="0"/>
              </a:spcAft>
              <a:tabLst>
                <a:tab pos="449263" algn="l"/>
                <a:tab pos="647700" algn="l"/>
              </a:tabLst>
              <a:defRPr>
                <a:solidFill>
                  <a:schemeClr val="tx1"/>
                </a:solidFill>
                <a:latin typeface="Arial" panose="020B0604020202020204" pitchFamily="34" charset="0"/>
              </a:defRPr>
            </a:lvl6pPr>
            <a:lvl7pPr marL="2743200" eaLnBrk="0" fontAlgn="base" hangingPunct="0">
              <a:spcBef>
                <a:spcPct val="0"/>
              </a:spcBef>
              <a:spcAft>
                <a:spcPct val="0"/>
              </a:spcAft>
              <a:tabLst>
                <a:tab pos="449263" algn="l"/>
                <a:tab pos="647700" algn="l"/>
              </a:tabLst>
              <a:defRPr>
                <a:solidFill>
                  <a:schemeClr val="tx1"/>
                </a:solidFill>
                <a:latin typeface="Arial" panose="020B0604020202020204" pitchFamily="34" charset="0"/>
              </a:defRPr>
            </a:lvl7pPr>
            <a:lvl8pPr marL="3200400" eaLnBrk="0" fontAlgn="base" hangingPunct="0">
              <a:spcBef>
                <a:spcPct val="0"/>
              </a:spcBef>
              <a:spcAft>
                <a:spcPct val="0"/>
              </a:spcAft>
              <a:tabLst>
                <a:tab pos="449263" algn="l"/>
                <a:tab pos="647700" algn="l"/>
              </a:tabLst>
              <a:defRPr>
                <a:solidFill>
                  <a:schemeClr val="tx1"/>
                </a:solidFill>
                <a:latin typeface="Arial" panose="020B0604020202020204" pitchFamily="34" charset="0"/>
              </a:defRPr>
            </a:lvl8pPr>
            <a:lvl9pPr marL="3657600" eaLnBrk="0" fontAlgn="base" hangingPunct="0">
              <a:spcBef>
                <a:spcPct val="0"/>
              </a:spcBef>
              <a:spcAft>
                <a:spcPct val="0"/>
              </a:spcAft>
              <a:tabLst>
                <a:tab pos="449263" algn="l"/>
                <a:tab pos="6477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Char char="•"/>
              <a:tabLst>
                <a:tab pos="449263" algn="l"/>
                <a:tab pos="647700" algn="l"/>
              </a:tabLst>
            </a:pPr>
            <a:r>
              <a:rPr kumimoji="0" lang="ru-RU" altLang="ru-RU" sz="1200" b="0" i="0" u="none" strike="noStrike" cap="none" normalizeH="0" baseline="0" dirty="0" smtClean="0">
                <a:ln>
                  <a:noFill/>
                </a:ln>
                <a:solidFill>
                  <a:schemeClr val="tx1"/>
                </a:solidFill>
                <a:effectLst/>
                <a:latin typeface="Georgia" panose="02040502050405020303" pitchFamily="18" charset="0"/>
                <a:ea typeface="Times New Roman" panose="02020603050405020304" pitchFamily="18" charset="0"/>
              </a:rPr>
              <a:t>На вкладке «Извещение» для редактирования доступны только КБК в графах 2 и 3, а также сумма в графе 4. Редактирование сумм производится в соответствии со сведениями, расположенными</a:t>
            </a:r>
            <a:r>
              <a:rPr kumimoji="0" lang="ru-RU" altLang="ru-RU" sz="1200" b="0" i="0" u="none" strike="noStrike" cap="none" normalizeH="0" dirty="0" smtClean="0">
                <a:ln>
                  <a:noFill/>
                </a:ln>
                <a:solidFill>
                  <a:schemeClr val="tx1"/>
                </a:solidFill>
                <a:effectLst/>
                <a:latin typeface="Georgia" panose="02040502050405020303" pitchFamily="18" charset="0"/>
                <a:ea typeface="Times New Roman" panose="02020603050405020304" pitchFamily="18" charset="0"/>
              </a:rPr>
              <a:t> на вкладке «Справочная информация по остаткам и оборотам»</a:t>
            </a:r>
            <a:r>
              <a:rPr kumimoji="0" lang="ru-RU" altLang="ru-RU" sz="1200" b="0" i="0" u="none" strike="noStrike" cap="none" normalizeH="0" baseline="0" dirty="0" smtClean="0">
                <a:ln>
                  <a:noFill/>
                </a:ln>
                <a:solidFill>
                  <a:schemeClr val="tx1"/>
                </a:solidFill>
                <a:effectLst/>
                <a:latin typeface="Georgia" panose="02040502050405020303" pitchFamily="18" charset="0"/>
                <a:ea typeface="Times New Roman" panose="02020603050405020304" pitchFamily="18" charset="0"/>
              </a:rPr>
              <a:t> </a:t>
            </a:r>
            <a:endParaRPr kumimoji="0" lang="ru-RU" altLang="ru-RU" sz="800" b="0" i="0" u="none" strike="noStrike" cap="none" normalizeH="0" baseline="0" dirty="0" smtClean="0">
              <a:ln>
                <a:noFill/>
              </a:ln>
              <a:solidFill>
                <a:schemeClr val="tx1"/>
              </a:solidFill>
              <a:effectLst/>
              <a:latin typeface="Georgia" panose="02040502050405020303" pitchFamily="18" charset="0"/>
            </a:endParaRPr>
          </a:p>
          <a:p>
            <a:pPr marL="0" marR="0" lvl="0" indent="0" algn="l" defTabSz="914400" rtl="0" eaLnBrk="0" fontAlgn="base" latinLnBrk="0" hangingPunct="0">
              <a:lnSpc>
                <a:spcPct val="100000"/>
              </a:lnSpc>
              <a:spcBef>
                <a:spcPct val="0"/>
              </a:spcBef>
              <a:spcAft>
                <a:spcPct val="0"/>
              </a:spcAft>
              <a:buClrTx/>
              <a:buSzTx/>
              <a:buFontTx/>
              <a:buChar char="•"/>
              <a:tabLst>
                <a:tab pos="449263" algn="l"/>
                <a:tab pos="647700" algn="l"/>
              </a:tabLst>
            </a:pPr>
            <a:r>
              <a:rPr kumimoji="0" lang="ru-RU" altLang="ru-RU" sz="1200" b="0" i="0" u="none" strike="noStrike" cap="none" normalizeH="0" baseline="0" dirty="0" smtClean="0">
                <a:ln>
                  <a:noFill/>
                </a:ln>
                <a:solidFill>
                  <a:schemeClr val="tx1"/>
                </a:solidFill>
                <a:effectLst/>
                <a:latin typeface="Georgia" panose="02040502050405020303" pitchFamily="18" charset="0"/>
                <a:ea typeface="Times New Roman" panose="02020603050405020304" pitchFamily="18" charset="0"/>
              </a:rPr>
              <a:t>После редактирования документа провести контроли, согласование/ утверждение Извещение и представить документ Учреждению-получателю.</a:t>
            </a:r>
            <a:endParaRPr kumimoji="0" lang="ru-RU" altLang="ru-RU" sz="800" b="0" i="0" u="none" strike="noStrike" cap="none" normalizeH="0" baseline="0" dirty="0" smtClean="0">
              <a:ln>
                <a:noFill/>
              </a:ln>
              <a:solidFill>
                <a:schemeClr val="tx1"/>
              </a:solidFill>
              <a:effectLst/>
              <a:latin typeface="Georgia" panose="02040502050405020303"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tab pos="449263" algn="l"/>
                <a:tab pos="647700" algn="l"/>
              </a:tabLst>
            </a:pPr>
            <a:endParaRPr kumimoji="0" lang="ru-RU" altLang="ru-RU" sz="1800" b="0" i="0" u="none" strike="noStrike" cap="none" normalizeH="0" baseline="0" dirty="0" smtClean="0">
              <a:ln>
                <a:noFill/>
              </a:ln>
              <a:solidFill>
                <a:schemeClr val="tx1"/>
              </a:solidFill>
              <a:effectLst/>
              <a:latin typeface="Georgia" panose="02040502050405020303" pitchFamily="18" charset="0"/>
            </a:endParaRPr>
          </a:p>
        </p:txBody>
      </p:sp>
    </p:spTree>
    <p:extLst>
      <p:ext uri="{BB962C8B-B14F-4D97-AF65-F5344CB8AC3E}">
        <p14:creationId xmlns:p14="http://schemas.microsoft.com/office/powerpoint/2010/main" val="6328701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latin typeface="Georgia" panose="02040502050405020303" pitchFamily="18" charset="0"/>
              </a:endParaRPr>
            </a:p>
          </p:txBody>
        </p:sp>
        <p:pic>
          <p:nvPicPr>
            <p:cNvPr id="50"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latin typeface="Georgia" panose="02040502050405020303" pitchFamily="18" charset="0"/>
                </a:endParaRPr>
              </a:p>
            </p:txBody>
          </p:sp>
          <p:sp>
            <p:nvSpPr>
              <p:cNvPr id="60"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latin typeface="Georgia" panose="02040502050405020303" pitchFamily="18" charset="0"/>
                </a:endParaRPr>
              </a:p>
            </p:txBody>
          </p:sp>
          <p:sp>
            <p:nvSpPr>
              <p:cNvPr id="61"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latin typeface="Georgia" panose="02040502050405020303" pitchFamily="18" charset="0"/>
                </a:endParaRPr>
              </a:p>
            </p:txBody>
          </p:sp>
        </p:grpSp>
        <p:grpSp>
          <p:nvGrpSpPr>
            <p:cNvPr id="52" name="Группа 51">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57"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58"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latin typeface="Georgia" panose="02040502050405020303" pitchFamily="18" charset="0"/>
                </a:endParaRPr>
              </a:p>
            </p:txBody>
          </p:sp>
        </p:grpSp>
        <p:sp>
          <p:nvSpPr>
            <p:cNvPr id="53"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54"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55"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latin typeface="Georgia" panose="02040502050405020303" pitchFamily="18" charset="0"/>
              </a:endParaRPr>
            </a:p>
          </p:txBody>
        </p:sp>
      </p:grpSp>
      <p:sp>
        <p:nvSpPr>
          <p:cNvPr id="9" name="TextBox 8">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latin typeface="Georgia" panose="02040502050405020303" pitchFamily="18" charset="0"/>
            </a:endParaRPr>
          </a:p>
        </p:txBody>
      </p:sp>
      <p:sp>
        <p:nvSpPr>
          <p:cNvPr id="16" name="TextBox 15">
            <a:extLst>
              <a:ext uri="{FF2B5EF4-FFF2-40B4-BE49-F238E27FC236}">
                <a16:creationId xmlns="" xmlns:a16="http://schemas.microsoft.com/office/drawing/2014/main" id="{771FFFC7-A89B-4859-A1DC-72A040303377}"/>
              </a:ext>
            </a:extLst>
          </p:cNvPr>
          <p:cNvSpPr txBox="1"/>
          <p:nvPr/>
        </p:nvSpPr>
        <p:spPr>
          <a:xfrm>
            <a:off x="6536371" y="111502"/>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Тип Извещения</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 xmlns:a16="http://schemas.microsoft.com/office/drawing/2014/main" id="{0410FAC5-67EE-4B1D-A764-CF3827B6E672}"/>
              </a:ext>
            </a:extLst>
          </p:cNvPr>
          <p:cNvSpPr>
            <a:spLocks noGrp="1"/>
          </p:cNvSpPr>
          <p:nvPr>
            <p:ph type="sldNum" sz="quarter" idx="12"/>
          </p:nvPr>
        </p:nvSpPr>
        <p:spPr>
          <a:xfrm>
            <a:off x="9220200" y="6324600"/>
            <a:ext cx="2743200" cy="192360"/>
          </a:xfrm>
        </p:spPr>
        <p:txBody>
          <a:bodyPr/>
          <a:lstStyle/>
          <a:p>
            <a:fld id="{EA4019EA-DD80-462F-8F51-E4070C57F146}" type="slidenum">
              <a:rPr lang="ru-RU" altLang="ru-RU" sz="1250" smtClean="0">
                <a:solidFill>
                  <a:schemeClr val="accent1">
                    <a:lumMod val="50000"/>
                  </a:schemeClr>
                </a:solidFill>
                <a:latin typeface="Georgia" panose="02040502050405020303" pitchFamily="18" charset="0"/>
              </a:rPr>
              <a:pPr/>
              <a:t>2</a:t>
            </a:fld>
            <a:endParaRPr lang="ru-RU" altLang="ru-RU" sz="1250" dirty="0">
              <a:solidFill>
                <a:schemeClr val="accent1">
                  <a:lumMod val="50000"/>
                </a:schemeClr>
              </a:solidFill>
              <a:latin typeface="Georgia" panose="02040502050405020303" pitchFamily="18" charset="0"/>
            </a:endParaRPr>
          </a:p>
        </p:txBody>
      </p:sp>
      <p:sp>
        <p:nvSpPr>
          <p:cNvPr id="2" name="TextBox 1"/>
          <p:cNvSpPr txBox="1"/>
          <p:nvPr/>
        </p:nvSpPr>
        <p:spPr>
          <a:xfrm>
            <a:off x="234433" y="1451818"/>
            <a:ext cx="7480113" cy="400110"/>
          </a:xfrm>
          <a:prstGeom prst="rect">
            <a:avLst/>
          </a:prstGeom>
          <a:noFill/>
        </p:spPr>
        <p:txBody>
          <a:bodyPr wrap="square" rtlCol="0">
            <a:spAutoFit/>
          </a:bodyPr>
          <a:lstStyle/>
          <a:p>
            <a:pPr algn="ctr"/>
            <a:r>
              <a:rPr lang="ru-RU" sz="2000" b="1" dirty="0" smtClean="0">
                <a:latin typeface="Georgia" panose="02040502050405020303" pitchFamily="18" charset="0"/>
              </a:rPr>
              <a:t>3 типа Извещений в электронном виде</a:t>
            </a:r>
          </a:p>
        </p:txBody>
      </p:sp>
      <p:sp>
        <p:nvSpPr>
          <p:cNvPr id="4" name="Прямоугольник 3"/>
          <p:cNvSpPr/>
          <p:nvPr/>
        </p:nvSpPr>
        <p:spPr>
          <a:xfrm>
            <a:off x="812198" y="2971800"/>
            <a:ext cx="2921602"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7" name="TextBox 6"/>
          <p:cNvSpPr txBox="1"/>
          <p:nvPr/>
        </p:nvSpPr>
        <p:spPr>
          <a:xfrm>
            <a:off x="1015319" y="3308485"/>
            <a:ext cx="2523555" cy="738664"/>
          </a:xfrm>
          <a:prstGeom prst="rect">
            <a:avLst/>
          </a:prstGeom>
          <a:noFill/>
        </p:spPr>
        <p:txBody>
          <a:bodyPr wrap="square" rtlCol="0">
            <a:spAutoFit/>
          </a:bodyPr>
          <a:lstStyle/>
          <a:p>
            <a:pPr algn="ctr"/>
            <a:r>
              <a:rPr lang="ru-RU" sz="1400" b="1" dirty="0" smtClean="0">
                <a:latin typeface="Georgia" panose="02040502050405020303" pitchFamily="18" charset="0"/>
              </a:rPr>
              <a:t>805а </a:t>
            </a:r>
            <a:r>
              <a:rPr lang="ru-RU" sz="1400" dirty="0" smtClean="0">
                <a:latin typeface="Georgia" panose="02040502050405020303" pitchFamily="18" charset="0"/>
              </a:rPr>
              <a:t/>
            </a:r>
            <a:br>
              <a:rPr lang="ru-RU" sz="1400" dirty="0" smtClean="0">
                <a:latin typeface="Georgia" panose="02040502050405020303" pitchFamily="18" charset="0"/>
              </a:rPr>
            </a:br>
            <a:r>
              <a:rPr lang="ru-RU" sz="1400" dirty="0" smtClean="0">
                <a:latin typeface="Georgia" panose="02040502050405020303" pitchFamily="18" charset="0"/>
              </a:rPr>
              <a:t>Межбюджетные трансферты (14 л/с)</a:t>
            </a:r>
            <a:endParaRPr lang="ru-RU" sz="1400" dirty="0">
              <a:latin typeface="Georgia" panose="02040502050405020303" pitchFamily="18" charset="0"/>
            </a:endParaRPr>
          </a:p>
        </p:txBody>
      </p:sp>
      <p:sp>
        <p:nvSpPr>
          <p:cNvPr id="30" name="Прямоугольник 29"/>
          <p:cNvSpPr/>
          <p:nvPr/>
        </p:nvSpPr>
        <p:spPr>
          <a:xfrm>
            <a:off x="4635199" y="2975811"/>
            <a:ext cx="2921602"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31" name="TextBox 30"/>
          <p:cNvSpPr txBox="1"/>
          <p:nvPr/>
        </p:nvSpPr>
        <p:spPr>
          <a:xfrm>
            <a:off x="4834222" y="3360423"/>
            <a:ext cx="2523555" cy="954107"/>
          </a:xfrm>
          <a:prstGeom prst="rect">
            <a:avLst/>
          </a:prstGeom>
          <a:noFill/>
        </p:spPr>
        <p:txBody>
          <a:bodyPr wrap="square" rtlCol="0">
            <a:spAutoFit/>
          </a:bodyPr>
          <a:lstStyle/>
          <a:p>
            <a:pPr algn="ctr"/>
            <a:r>
              <a:rPr lang="ru-RU" sz="1400" b="1" dirty="0" smtClean="0">
                <a:latin typeface="Georgia" panose="02040502050405020303" pitchFamily="18" charset="0"/>
              </a:rPr>
              <a:t>805е</a:t>
            </a:r>
            <a:r>
              <a:rPr lang="ru-RU" sz="1400" dirty="0" smtClean="0">
                <a:latin typeface="Georgia" panose="02040502050405020303" pitchFamily="18" charset="0"/>
              </a:rPr>
              <a:t/>
            </a:r>
            <a:br>
              <a:rPr lang="ru-RU" sz="1400" dirty="0" smtClean="0">
                <a:latin typeface="Georgia" panose="02040502050405020303" pitchFamily="18" charset="0"/>
              </a:rPr>
            </a:br>
            <a:r>
              <a:rPr lang="ru-RU" sz="1400" dirty="0" smtClean="0">
                <a:latin typeface="Georgia" panose="02040502050405020303" pitchFamily="18" charset="0"/>
              </a:rPr>
              <a:t>Субсидии на выполнени</a:t>
            </a:r>
            <a:r>
              <a:rPr lang="ru-RU" sz="1400" dirty="0">
                <a:latin typeface="Georgia" panose="02040502050405020303" pitchFamily="18" charset="0"/>
              </a:rPr>
              <a:t>е</a:t>
            </a:r>
            <a:r>
              <a:rPr lang="ru-RU" sz="1400" dirty="0" smtClean="0">
                <a:latin typeface="Georgia" panose="02040502050405020303" pitchFamily="18" charset="0"/>
              </a:rPr>
              <a:t> государственного задания, субсидии на иные цели</a:t>
            </a:r>
            <a:endParaRPr lang="ru-RU" sz="1400" dirty="0">
              <a:latin typeface="Georgia" panose="02040502050405020303" pitchFamily="18" charset="0"/>
            </a:endParaRPr>
          </a:p>
        </p:txBody>
      </p:sp>
      <p:sp>
        <p:nvSpPr>
          <p:cNvPr id="32" name="Прямоугольник 31"/>
          <p:cNvSpPr/>
          <p:nvPr/>
        </p:nvSpPr>
        <p:spPr>
          <a:xfrm>
            <a:off x="8458200" y="2971800"/>
            <a:ext cx="2921602" cy="152400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33" name="TextBox 32"/>
          <p:cNvSpPr txBox="1"/>
          <p:nvPr/>
        </p:nvSpPr>
        <p:spPr>
          <a:xfrm>
            <a:off x="8661321" y="3308485"/>
            <a:ext cx="2523555" cy="523220"/>
          </a:xfrm>
          <a:prstGeom prst="rect">
            <a:avLst/>
          </a:prstGeom>
          <a:noFill/>
        </p:spPr>
        <p:txBody>
          <a:bodyPr wrap="square" rtlCol="0">
            <a:spAutoFit/>
          </a:bodyPr>
          <a:lstStyle/>
          <a:p>
            <a:pPr algn="ctr"/>
            <a:r>
              <a:rPr lang="ru-RU" sz="1400" b="1" dirty="0" smtClean="0">
                <a:latin typeface="Georgia" panose="02040502050405020303" pitchFamily="18" charset="0"/>
              </a:rPr>
              <a:t>805</a:t>
            </a:r>
            <a:r>
              <a:rPr lang="en-US" sz="1400" b="1" dirty="0" smtClean="0">
                <a:latin typeface="Georgia" panose="02040502050405020303" pitchFamily="18" charset="0"/>
              </a:rPr>
              <a:t>g</a:t>
            </a:r>
            <a:r>
              <a:rPr lang="ru-RU" sz="1400" b="1" dirty="0" smtClean="0">
                <a:latin typeface="Georgia" panose="02040502050405020303" pitchFamily="18" charset="0"/>
              </a:rPr>
              <a:t> </a:t>
            </a:r>
            <a:r>
              <a:rPr lang="ru-RU" sz="1400" dirty="0" smtClean="0">
                <a:latin typeface="Georgia" panose="02040502050405020303" pitchFamily="18" charset="0"/>
              </a:rPr>
              <a:t/>
            </a:r>
            <a:br>
              <a:rPr lang="ru-RU" sz="1400" dirty="0" smtClean="0">
                <a:latin typeface="Georgia" panose="02040502050405020303" pitchFamily="18" charset="0"/>
              </a:rPr>
            </a:br>
            <a:r>
              <a:rPr lang="ru-RU" sz="1400" dirty="0" smtClean="0">
                <a:latin typeface="Georgia" panose="02040502050405020303" pitchFamily="18" charset="0"/>
              </a:rPr>
              <a:t>ОЦДИ</a:t>
            </a:r>
            <a:endParaRPr lang="ru-RU" sz="1400" dirty="0">
              <a:latin typeface="Georgia" panose="02040502050405020303" pitchFamily="18" charset="0"/>
            </a:endParaRPr>
          </a:p>
        </p:txBody>
      </p:sp>
    </p:spTree>
    <p:extLst>
      <p:ext uri="{BB962C8B-B14F-4D97-AF65-F5344CB8AC3E}">
        <p14:creationId xmlns:p14="http://schemas.microsoft.com/office/powerpoint/2010/main" val="222209365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50"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60"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61"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52" name="Группа 51">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57"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58"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53"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54"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55"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9" name="TextBox 8">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6" name="TextBox 15">
            <a:extLst>
              <a:ext uri="{FF2B5EF4-FFF2-40B4-BE49-F238E27FC236}">
                <a16:creationId xmlns="" xmlns:a16="http://schemas.microsoft.com/office/drawing/2014/main" id="{771FFFC7-A89B-4859-A1DC-72A040303377}"/>
              </a:ext>
            </a:extLst>
          </p:cNvPr>
          <p:cNvSpPr txBox="1"/>
          <p:nvPr/>
        </p:nvSpPr>
        <p:spPr>
          <a:xfrm>
            <a:off x="6231219" y="161572"/>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Методические материалы</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 xmlns:a16="http://schemas.microsoft.com/office/drawing/2014/main"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mj-lt"/>
              </a:rPr>
              <a:pPr/>
              <a:t>20</a:t>
            </a:fld>
            <a:endParaRPr lang="ru-RU" altLang="ru-RU" sz="1250" dirty="0">
              <a:solidFill>
                <a:schemeClr val="accent1">
                  <a:lumMod val="50000"/>
                </a:schemeClr>
              </a:solidFill>
              <a:latin typeface="+mj-lt"/>
            </a:endParaRPr>
          </a:p>
        </p:txBody>
      </p:sp>
      <p:pic>
        <p:nvPicPr>
          <p:cNvPr id="2" name="Рисунок 1"/>
          <p:cNvPicPr>
            <a:picLocks noChangeAspect="1"/>
          </p:cNvPicPr>
          <p:nvPr/>
        </p:nvPicPr>
        <p:blipFill>
          <a:blip r:embed="rId3"/>
          <a:stretch>
            <a:fillRect/>
          </a:stretch>
        </p:blipFill>
        <p:spPr>
          <a:xfrm>
            <a:off x="453834" y="2022656"/>
            <a:ext cx="6961222" cy="4505269"/>
          </a:xfrm>
          <a:prstGeom prst="rect">
            <a:avLst/>
          </a:prstGeom>
          <a:effectLst>
            <a:outerShdw blurRad="50800" dist="50800" algn="ctr" rotWithShape="0">
              <a:srgbClr val="000000">
                <a:alpha val="43137"/>
              </a:srgbClr>
            </a:outerShdw>
          </a:effectLst>
        </p:spPr>
      </p:pic>
      <p:sp>
        <p:nvSpPr>
          <p:cNvPr id="21" name="Прямоугольник 20"/>
          <p:cNvSpPr/>
          <p:nvPr/>
        </p:nvSpPr>
        <p:spPr>
          <a:xfrm>
            <a:off x="1447800" y="1008968"/>
            <a:ext cx="9747892" cy="810478"/>
          </a:xfrm>
          <a:prstGeom prst="rect">
            <a:avLst/>
          </a:prstGeom>
        </p:spPr>
        <p:txBody>
          <a:bodyPr wrap="square">
            <a:spAutoFit/>
          </a:bodyPr>
          <a:lstStyle/>
          <a:p>
            <a:pPr>
              <a:lnSpc>
                <a:spcPts val="2800"/>
              </a:lnSpc>
              <a:spcAft>
                <a:spcPts val="600"/>
              </a:spcAft>
            </a:pPr>
            <a:r>
              <a:rPr lang="ru-RU" sz="2200" dirty="0" smtClean="0">
                <a:solidFill>
                  <a:srgbClr val="002060"/>
                </a:solidFill>
                <a:latin typeface="Georgia" panose="02040502050405020303" pitchFamily="18" charset="0"/>
              </a:rPr>
              <a:t>Размещены на сайте Межрегионального бухгалтерского УФК по адресу: </a:t>
            </a:r>
            <a:r>
              <a:rPr lang="en-US" sz="2600" b="1" dirty="0">
                <a:solidFill>
                  <a:srgbClr val="002060"/>
                </a:solidFill>
                <a:latin typeface="Georgia" panose="02040502050405020303" pitchFamily="18" charset="0"/>
              </a:rPr>
              <a:t>https://mbufk.roskazna.gov.ru</a:t>
            </a:r>
            <a:r>
              <a:rPr lang="ru-RU" sz="2200" dirty="0" smtClean="0">
                <a:solidFill>
                  <a:srgbClr val="002060"/>
                </a:solidFill>
                <a:latin typeface="Georgia" panose="02040502050405020303" pitchFamily="18" charset="0"/>
              </a:rPr>
              <a:t>: </a:t>
            </a:r>
            <a:endParaRPr lang="ru-RU" sz="2200" dirty="0">
              <a:solidFill>
                <a:srgbClr val="002060"/>
              </a:solidFill>
              <a:latin typeface="Georgia" panose="02040502050405020303" pitchFamily="18" charset="0"/>
            </a:endParaRPr>
          </a:p>
        </p:txBody>
      </p:sp>
      <p:sp>
        <p:nvSpPr>
          <p:cNvPr id="4" name="Стрелка вправо 3"/>
          <p:cNvSpPr/>
          <p:nvPr/>
        </p:nvSpPr>
        <p:spPr>
          <a:xfrm>
            <a:off x="7459358" y="3429000"/>
            <a:ext cx="465442" cy="848381"/>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8" name="Прямоугольник 27"/>
          <p:cNvSpPr/>
          <p:nvPr/>
        </p:nvSpPr>
        <p:spPr>
          <a:xfrm>
            <a:off x="8153400" y="2889534"/>
            <a:ext cx="3872845" cy="2298065"/>
          </a:xfrm>
          <a:prstGeom prst="rect">
            <a:avLst/>
          </a:prstGeom>
        </p:spPr>
        <p:txBody>
          <a:bodyPr wrap="square">
            <a:spAutoFit/>
          </a:bodyPr>
          <a:lstStyle/>
          <a:p>
            <a:pPr>
              <a:lnSpc>
                <a:spcPts val="2000"/>
              </a:lnSpc>
              <a:spcAft>
                <a:spcPts val="600"/>
              </a:spcAft>
            </a:pPr>
            <a:r>
              <a:rPr lang="ru-RU" sz="1400" b="1" dirty="0" smtClean="0">
                <a:solidFill>
                  <a:srgbClr val="002060"/>
                </a:solidFill>
                <a:latin typeface="Georgia" panose="02040502050405020303" pitchFamily="18" charset="0"/>
              </a:rPr>
              <a:t>- Памятка по формированию документа «Извещение» (ф. 0504805) по межбюджетным трансфертам Учреждением-отправителем </a:t>
            </a:r>
            <a:r>
              <a:rPr lang="en-US" sz="1400" b="1" dirty="0" smtClean="0">
                <a:solidFill>
                  <a:srgbClr val="002060"/>
                </a:solidFill>
                <a:latin typeface="Georgia" panose="02040502050405020303" pitchFamily="18" charset="0"/>
              </a:rPr>
              <a:t>DOCX</a:t>
            </a:r>
          </a:p>
          <a:p>
            <a:pPr>
              <a:lnSpc>
                <a:spcPts val="2000"/>
              </a:lnSpc>
              <a:spcAft>
                <a:spcPts val="600"/>
              </a:spcAft>
            </a:pPr>
            <a:endParaRPr lang="ru-RU" sz="1000" dirty="0" smtClean="0">
              <a:solidFill>
                <a:srgbClr val="002060"/>
              </a:solidFill>
              <a:latin typeface="Georgia" panose="02040502050405020303" pitchFamily="18" charset="0"/>
            </a:endParaRPr>
          </a:p>
          <a:p>
            <a:pPr>
              <a:lnSpc>
                <a:spcPts val="2000"/>
              </a:lnSpc>
              <a:spcAft>
                <a:spcPts val="600"/>
              </a:spcAft>
            </a:pPr>
            <a:r>
              <a:rPr lang="ru-RU" sz="1400" b="1" dirty="0" smtClean="0">
                <a:solidFill>
                  <a:srgbClr val="002060"/>
                </a:solidFill>
                <a:latin typeface="Georgia" panose="02040502050405020303" pitchFamily="18" charset="0"/>
              </a:rPr>
              <a:t>- Инструкция по формированию документа </a:t>
            </a:r>
            <a:r>
              <a:rPr lang="ru-RU" sz="1400" b="1" dirty="0">
                <a:solidFill>
                  <a:srgbClr val="002060"/>
                </a:solidFill>
                <a:latin typeface="Georgia" panose="02040502050405020303" pitchFamily="18" charset="0"/>
              </a:rPr>
              <a:t>«Извещение» (ф. 0504805</a:t>
            </a:r>
            <a:r>
              <a:rPr lang="ru-RU" sz="1400" b="1" dirty="0" smtClean="0">
                <a:solidFill>
                  <a:srgbClr val="002060"/>
                </a:solidFill>
                <a:latin typeface="Georgia" panose="02040502050405020303" pitchFamily="18" charset="0"/>
              </a:rPr>
              <a:t>) </a:t>
            </a:r>
            <a:r>
              <a:rPr lang="ru-RU" sz="1400" b="1" dirty="0">
                <a:solidFill>
                  <a:srgbClr val="002060"/>
                </a:solidFill>
                <a:latin typeface="Georgia" panose="02040502050405020303" pitchFamily="18" charset="0"/>
              </a:rPr>
              <a:t>Учреждением-отправителем </a:t>
            </a:r>
            <a:r>
              <a:rPr lang="en-US" sz="1400" b="1" dirty="0" smtClean="0">
                <a:solidFill>
                  <a:srgbClr val="002060"/>
                </a:solidFill>
                <a:latin typeface="Georgia" panose="02040502050405020303" pitchFamily="18" charset="0"/>
              </a:rPr>
              <a:t>DOCX</a:t>
            </a:r>
            <a:endParaRPr lang="ru-RU" sz="1400" b="1" dirty="0" smtClean="0">
              <a:solidFill>
                <a:srgbClr val="002060"/>
              </a:solidFill>
              <a:latin typeface="Georgia" panose="02040502050405020303" pitchFamily="18" charset="0"/>
            </a:endParaRPr>
          </a:p>
        </p:txBody>
      </p:sp>
      <p:sp>
        <p:nvSpPr>
          <p:cNvPr id="24" name="Прямоугольник 23"/>
          <p:cNvSpPr/>
          <p:nvPr/>
        </p:nvSpPr>
        <p:spPr>
          <a:xfrm>
            <a:off x="457200" y="6581001"/>
            <a:ext cx="11277785" cy="276999"/>
          </a:xfrm>
          <a:prstGeom prst="rect">
            <a:avLst/>
          </a:prstGeom>
        </p:spPr>
        <p:txBody>
          <a:bodyPr wrap="square">
            <a:spAutoFit/>
          </a:bodyPr>
          <a:lstStyle/>
          <a:p>
            <a:r>
              <a:rPr lang="ru-RU" sz="1200" dirty="0">
                <a:latin typeface="Georgia" panose="02040502050405020303" pitchFamily="18" charset="0"/>
              </a:rPr>
              <a:t>* - информация </a:t>
            </a:r>
            <a:r>
              <a:rPr lang="ru-RU" sz="1200" dirty="0" smtClean="0">
                <a:latin typeface="Georgia" panose="02040502050405020303" pitchFamily="18" charset="0"/>
              </a:rPr>
              <a:t>актуализируется </a:t>
            </a:r>
            <a:r>
              <a:rPr lang="ru-RU" sz="1200" dirty="0">
                <a:latin typeface="Georgia" panose="02040502050405020303" pitchFamily="18" charset="0"/>
              </a:rPr>
              <a:t>на сайте Управления примерно 1 раз в квартал. Необходимо самостоятельно отслеживать её актуальность</a:t>
            </a:r>
          </a:p>
        </p:txBody>
      </p:sp>
    </p:spTree>
    <p:extLst>
      <p:ext uri="{BB962C8B-B14F-4D97-AF65-F5344CB8AC3E}">
        <p14:creationId xmlns:p14="http://schemas.microsoft.com/office/powerpoint/2010/main" val="2909603253"/>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50"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60"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61"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52" name="Группа 51">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57"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58"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53"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54"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55"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9" name="TextBox 8">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6" name="TextBox 15">
            <a:extLst>
              <a:ext uri="{FF2B5EF4-FFF2-40B4-BE49-F238E27FC236}">
                <a16:creationId xmlns="" xmlns:a16="http://schemas.microsoft.com/office/drawing/2014/main" id="{771FFFC7-A89B-4859-A1DC-72A040303377}"/>
              </a:ext>
            </a:extLst>
          </p:cNvPr>
          <p:cNvSpPr txBox="1"/>
          <p:nvPr/>
        </p:nvSpPr>
        <p:spPr>
          <a:xfrm>
            <a:off x="6231219" y="161572"/>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Контактная информация</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 xmlns:a16="http://schemas.microsoft.com/office/drawing/2014/main"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mj-lt"/>
              </a:rPr>
              <a:pPr/>
              <a:t>21</a:t>
            </a:fld>
            <a:endParaRPr lang="ru-RU" altLang="ru-RU" sz="1250" dirty="0">
              <a:solidFill>
                <a:schemeClr val="accent1">
                  <a:lumMod val="50000"/>
                </a:schemeClr>
              </a:solidFill>
              <a:latin typeface="+mj-lt"/>
            </a:endParaRPr>
          </a:p>
        </p:txBody>
      </p:sp>
      <p:sp>
        <p:nvSpPr>
          <p:cNvPr id="24" name="Прямоугольник 23"/>
          <p:cNvSpPr/>
          <p:nvPr/>
        </p:nvSpPr>
        <p:spPr>
          <a:xfrm>
            <a:off x="2908399" y="1905000"/>
            <a:ext cx="6096000" cy="1913344"/>
          </a:xfrm>
          <a:prstGeom prst="rect">
            <a:avLst/>
          </a:prstGeom>
        </p:spPr>
        <p:txBody>
          <a:bodyPr wrap="square">
            <a:spAutoFit/>
          </a:bodyPr>
          <a:lstStyle/>
          <a:p>
            <a:pPr>
              <a:lnSpc>
                <a:spcPts val="2600"/>
              </a:lnSpc>
              <a:spcAft>
                <a:spcPts val="600"/>
              </a:spcAft>
            </a:pPr>
            <a:r>
              <a:rPr lang="ru-RU" sz="2400" b="1" dirty="0" smtClean="0">
                <a:solidFill>
                  <a:srgbClr val="002060"/>
                </a:solidFill>
                <a:latin typeface="Georgia" panose="02040502050405020303" pitchFamily="18" charset="0"/>
              </a:rPr>
              <a:t>Техническая поддержка пользователей:</a:t>
            </a:r>
          </a:p>
          <a:p>
            <a:pPr>
              <a:lnSpc>
                <a:spcPts val="2600"/>
              </a:lnSpc>
            </a:pPr>
            <a:r>
              <a:rPr lang="ru-RU" sz="2000" dirty="0" smtClean="0">
                <a:solidFill>
                  <a:srgbClr val="002060"/>
                </a:solidFill>
                <a:latin typeface="Georgia" panose="02040502050405020303" pitchFamily="18" charset="0"/>
              </a:rPr>
              <a:t>Телефон: 8 </a:t>
            </a:r>
            <a:r>
              <a:rPr lang="ru-RU" sz="2000" dirty="0">
                <a:solidFill>
                  <a:srgbClr val="002060"/>
                </a:solidFill>
                <a:latin typeface="Georgia" panose="02040502050405020303" pitchFamily="18" charset="0"/>
              </a:rPr>
              <a:t>(800) 3010 </a:t>
            </a:r>
            <a:r>
              <a:rPr lang="ru-RU" sz="2000" dirty="0" smtClean="0">
                <a:solidFill>
                  <a:srgbClr val="002060"/>
                </a:solidFill>
                <a:latin typeface="Georgia" panose="02040502050405020303" pitchFamily="18" charset="0"/>
              </a:rPr>
              <a:t>– 777</a:t>
            </a:r>
            <a:endParaRPr lang="en-US" sz="2000" dirty="0" smtClean="0">
              <a:solidFill>
                <a:srgbClr val="002060"/>
              </a:solidFill>
              <a:latin typeface="Georgia" panose="02040502050405020303" pitchFamily="18" charset="0"/>
            </a:endParaRPr>
          </a:p>
          <a:p>
            <a:pPr>
              <a:lnSpc>
                <a:spcPts val="2600"/>
              </a:lnSpc>
            </a:pPr>
            <a:r>
              <a:rPr lang="ru-RU" sz="2000" dirty="0" smtClean="0">
                <a:solidFill>
                  <a:srgbClr val="002060"/>
                </a:solidFill>
                <a:latin typeface="Georgia" panose="02040502050405020303" pitchFamily="18" charset="0"/>
              </a:rPr>
              <a:t>Электронная почта: </a:t>
            </a:r>
            <a:r>
              <a:rPr lang="en-US" sz="1800" dirty="0" smtClean="0">
                <a:solidFill>
                  <a:srgbClr val="002060"/>
                </a:solidFill>
                <a:latin typeface="Georgia" panose="02040502050405020303" pitchFamily="18" charset="0"/>
                <a:hlinkClick r:id="rId3"/>
              </a:rPr>
              <a:t>support_EB@roskazna.ru</a:t>
            </a:r>
            <a:endParaRPr lang="en-US" sz="1800" dirty="0" smtClean="0">
              <a:solidFill>
                <a:srgbClr val="002060"/>
              </a:solidFill>
              <a:latin typeface="Georgia" panose="02040502050405020303" pitchFamily="18" charset="0"/>
            </a:endParaRPr>
          </a:p>
          <a:p>
            <a:pPr>
              <a:lnSpc>
                <a:spcPts val="2600"/>
              </a:lnSpc>
              <a:spcAft>
                <a:spcPts val="600"/>
              </a:spcAft>
            </a:pPr>
            <a:endParaRPr lang="ru-RU" sz="2000" dirty="0" smtClean="0">
              <a:solidFill>
                <a:srgbClr val="002060"/>
              </a:solidFill>
              <a:latin typeface="Georgia" panose="02040502050405020303" pitchFamily="18" charset="0"/>
            </a:endParaRPr>
          </a:p>
        </p:txBody>
      </p:sp>
    </p:spTree>
    <p:extLst>
      <p:ext uri="{BB962C8B-B14F-4D97-AF65-F5344CB8AC3E}">
        <p14:creationId xmlns:p14="http://schemas.microsoft.com/office/powerpoint/2010/main" val="1032287021"/>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flipV="1">
            <a:off x="1245412" y="962215"/>
            <a:ext cx="10489388" cy="45719"/>
          </a:xfrm>
          <a:custGeom>
            <a:avLst/>
            <a:gdLst/>
            <a:ahLst/>
            <a:cxnLst/>
            <a:rect l="l" t="t" r="r" b="b"/>
            <a:pathLst>
              <a:path w="4416425">
                <a:moveTo>
                  <a:pt x="0" y="0"/>
                </a:moveTo>
                <a:lnTo>
                  <a:pt x="4415994" y="0"/>
                </a:lnTo>
              </a:path>
            </a:pathLst>
          </a:custGeom>
          <a:ln w="12700">
            <a:solidFill>
              <a:schemeClr val="bg1">
                <a:lumMod val="85000"/>
              </a:schemeClr>
            </a:solidFill>
          </a:ln>
        </p:spPr>
        <p:txBody>
          <a:bodyPr wrap="square" lIns="0" tIns="0" rIns="0" bIns="0" rtlCol="0"/>
          <a:lstStyle/>
          <a:p>
            <a:endParaRPr sz="1801"/>
          </a:p>
        </p:txBody>
      </p:sp>
      <p:sp>
        <p:nvSpPr>
          <p:cNvPr id="8" name="object 8"/>
          <p:cNvSpPr/>
          <p:nvPr/>
        </p:nvSpPr>
        <p:spPr>
          <a:xfrm flipV="1">
            <a:off x="176041" y="6263237"/>
            <a:ext cx="11854680" cy="161807"/>
          </a:xfrm>
          <a:custGeom>
            <a:avLst/>
            <a:gdLst/>
            <a:ahLst/>
            <a:cxnLst/>
            <a:rect l="l" t="t" r="r" b="b"/>
            <a:pathLst>
              <a:path w="5752465">
                <a:moveTo>
                  <a:pt x="0" y="0"/>
                </a:moveTo>
                <a:lnTo>
                  <a:pt x="5751940" y="0"/>
                </a:lnTo>
              </a:path>
            </a:pathLst>
          </a:custGeom>
          <a:ln w="9525">
            <a:solidFill>
              <a:srgbClr val="003B59"/>
            </a:solidFill>
          </a:ln>
        </p:spPr>
        <p:txBody>
          <a:bodyPr wrap="square" lIns="0" tIns="0" rIns="0" bIns="0" rtlCol="0"/>
          <a:lstStyle/>
          <a:p>
            <a:endParaRPr sz="1801"/>
          </a:p>
        </p:txBody>
      </p:sp>
      <p:sp>
        <p:nvSpPr>
          <p:cNvPr id="9" name="object 9"/>
          <p:cNvSpPr/>
          <p:nvPr/>
        </p:nvSpPr>
        <p:spPr>
          <a:xfrm>
            <a:off x="9601200" y="1012070"/>
            <a:ext cx="2573045" cy="4779130"/>
          </a:xfrm>
          <a:prstGeom prst="rect">
            <a:avLst/>
          </a:prstGeom>
          <a:blipFill>
            <a:blip r:embed="rId2" cstate="print"/>
            <a:stretch>
              <a:fillRect/>
            </a:stretch>
          </a:blipFill>
        </p:spPr>
        <p:txBody>
          <a:bodyPr wrap="square" lIns="0" tIns="0" rIns="0" bIns="0" rtlCol="0"/>
          <a:lstStyle/>
          <a:p>
            <a:endParaRPr sz="1801"/>
          </a:p>
        </p:txBody>
      </p:sp>
      <p:sp>
        <p:nvSpPr>
          <p:cNvPr id="10" name="TextBox 9"/>
          <p:cNvSpPr txBox="1"/>
          <p:nvPr/>
        </p:nvSpPr>
        <p:spPr>
          <a:xfrm>
            <a:off x="3429000" y="2916548"/>
            <a:ext cx="7847884" cy="1077218"/>
          </a:xfrm>
          <a:prstGeom prst="rect">
            <a:avLst/>
          </a:prstGeom>
          <a:noFill/>
        </p:spPr>
        <p:txBody>
          <a:bodyPr wrap="square" rtlCol="0">
            <a:spAutoFit/>
          </a:bodyPr>
          <a:lstStyle/>
          <a:p>
            <a:r>
              <a:rPr lang="ru-RU" sz="3200" b="1" dirty="0" smtClean="0">
                <a:solidFill>
                  <a:srgbClr val="11437F"/>
                </a:solidFill>
                <a:latin typeface="Georgia" panose="02040502050405020303" pitchFamily="18" charset="0"/>
                <a:cs typeface="Arial" panose="020B0604020202020204" pitchFamily="34" charset="0"/>
              </a:rPr>
              <a:t>Спасибо за внимание! </a:t>
            </a:r>
            <a:endParaRPr lang="ru-RU" sz="3200" b="1" dirty="0">
              <a:solidFill>
                <a:srgbClr val="11437F"/>
              </a:solidFill>
              <a:latin typeface="Georgia" panose="02040502050405020303" pitchFamily="18" charset="0"/>
              <a:cs typeface="Arial" panose="020B0604020202020204" pitchFamily="34" charset="0"/>
            </a:endParaRPr>
          </a:p>
          <a:p>
            <a:endParaRPr lang="ru-RU" sz="3200" b="1" dirty="0">
              <a:solidFill>
                <a:srgbClr val="11437F"/>
              </a:solidFill>
              <a:latin typeface="Georgia" panose="02040502050405020303" pitchFamily="18" charset="0"/>
              <a:cs typeface="Arial" panose="020B0604020202020204" pitchFamily="34" charset="0"/>
            </a:endParaRPr>
          </a:p>
        </p:txBody>
      </p:sp>
      <p:sp>
        <p:nvSpPr>
          <p:cNvPr id="11" name="TextBox 10"/>
          <p:cNvSpPr txBox="1"/>
          <p:nvPr/>
        </p:nvSpPr>
        <p:spPr>
          <a:xfrm>
            <a:off x="228601" y="6452477"/>
            <a:ext cx="2294055" cy="276999"/>
          </a:xfrm>
          <a:prstGeom prst="rect">
            <a:avLst/>
          </a:prstGeom>
          <a:noFill/>
        </p:spPr>
        <p:txBody>
          <a:bodyPr wrap="square" rtlCol="0">
            <a:spAutoFit/>
          </a:bodyPr>
          <a:lstStyle>
            <a:defPPr>
              <a:defRPr lang="ru-RU"/>
            </a:defPPr>
            <a:lvl1pPr algn="r">
              <a:defRPr sz="1200">
                <a:solidFill>
                  <a:schemeClr val="bg1">
                    <a:lumMod val="65000"/>
                  </a:schemeClr>
                </a:solidFill>
              </a:defRPr>
            </a:lvl1pPr>
          </a:lstStyle>
          <a:p>
            <a:pPr algn="l"/>
            <a:r>
              <a:rPr lang="en-US" dirty="0">
                <a:latin typeface="Georgia" panose="02040502050405020303" pitchFamily="18" charset="0"/>
              </a:rPr>
              <a:t>https://mbufk.roskazna.gov.ru</a:t>
            </a:r>
            <a:endParaRPr lang="ru-RU" dirty="0">
              <a:latin typeface="Georgia" panose="02040502050405020303" pitchFamily="18" charset="0"/>
            </a:endParaRPr>
          </a:p>
        </p:txBody>
      </p:sp>
      <p:sp>
        <p:nvSpPr>
          <p:cNvPr id="12" name="TextBox 11"/>
          <p:cNvSpPr txBox="1"/>
          <p:nvPr/>
        </p:nvSpPr>
        <p:spPr>
          <a:xfrm>
            <a:off x="9744722" y="6425044"/>
            <a:ext cx="2285999" cy="276999"/>
          </a:xfrm>
          <a:prstGeom prst="rect">
            <a:avLst/>
          </a:prstGeom>
          <a:noFill/>
        </p:spPr>
        <p:txBody>
          <a:bodyPr wrap="square" rtlCol="0">
            <a:spAutoFit/>
          </a:bodyPr>
          <a:lstStyle/>
          <a:p>
            <a:pPr algn="r"/>
            <a:r>
              <a:rPr lang="ru-RU" sz="1200" dirty="0">
                <a:solidFill>
                  <a:schemeClr val="bg1">
                    <a:lumMod val="65000"/>
                  </a:schemeClr>
                </a:solidFill>
                <a:latin typeface="Georgia" panose="02040502050405020303" pitchFamily="18" charset="0"/>
              </a:rPr>
              <a:t> г. Москва, </a:t>
            </a:r>
            <a:r>
              <a:rPr lang="ru-RU" sz="1200" dirty="0" smtClean="0">
                <a:solidFill>
                  <a:schemeClr val="bg1">
                    <a:lumMod val="65000"/>
                  </a:schemeClr>
                </a:solidFill>
                <a:latin typeface="Georgia" panose="02040502050405020303" pitchFamily="18" charset="0"/>
              </a:rPr>
              <a:t>2022 </a:t>
            </a:r>
            <a:r>
              <a:rPr lang="ru-RU" sz="1200" dirty="0">
                <a:solidFill>
                  <a:schemeClr val="bg1">
                    <a:lumMod val="65000"/>
                  </a:schemeClr>
                </a:solidFill>
                <a:latin typeface="Georgia" panose="02040502050405020303" pitchFamily="18" charset="0"/>
              </a:rPr>
              <a:t>год</a:t>
            </a:r>
          </a:p>
        </p:txBody>
      </p:sp>
      <p:grpSp>
        <p:nvGrpSpPr>
          <p:cNvPr id="13" name="Группа 12"/>
          <p:cNvGrpSpPr/>
          <p:nvPr/>
        </p:nvGrpSpPr>
        <p:grpSpPr>
          <a:xfrm>
            <a:off x="228601" y="228600"/>
            <a:ext cx="914400" cy="838200"/>
            <a:chOff x="10200622" y="4176732"/>
            <a:chExt cx="1334257" cy="1309668"/>
          </a:xfrm>
        </p:grpSpPr>
        <p:sp>
          <p:nvSpPr>
            <p:cNvPr id="14" name="Кружок"/>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17" name="30688_html_m284ef2b5.png" descr="30688_html_m284ef2b5.png"/>
            <p:cNvPicPr>
              <a:picLocks noChangeAspect="1"/>
            </p:cNvPicPr>
            <p:nvPr/>
          </p:nvPicPr>
          <p:blipFill>
            <a:blip r:embed="rId3"/>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18" name="Группа 17"/>
            <p:cNvGrpSpPr/>
            <p:nvPr/>
          </p:nvGrpSpPr>
          <p:grpSpPr>
            <a:xfrm>
              <a:off x="10379664" y="4204934"/>
              <a:ext cx="1096726" cy="841853"/>
              <a:chOff x="10379664" y="4204934"/>
              <a:chExt cx="1096726" cy="841853"/>
            </a:xfrm>
          </p:grpSpPr>
          <p:sp>
            <p:nvSpPr>
              <p:cNvPr id="26" name="Соединит. линия"/>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27" name="Соединит. линия"/>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28" name="Соединит. линия"/>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19" name="Группа 18"/>
            <p:cNvGrpSpPr/>
            <p:nvPr/>
          </p:nvGrpSpPr>
          <p:grpSpPr>
            <a:xfrm>
              <a:off x="10200622" y="4176732"/>
              <a:ext cx="765250" cy="1165061"/>
              <a:chOff x="10200622" y="4176732"/>
              <a:chExt cx="765250" cy="1165061"/>
            </a:xfrm>
          </p:grpSpPr>
          <p:sp>
            <p:nvSpPr>
              <p:cNvPr id="23" name="Соединит. линия"/>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24" name="Соединит. линия"/>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25" name="Соединит. линия"/>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20" name="Соединит. линия"/>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21" name="Соединит. линия"/>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22" name="Соединит. линия"/>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5" name="TextBox 4"/>
          <p:cNvSpPr txBox="1"/>
          <p:nvPr/>
        </p:nvSpPr>
        <p:spPr>
          <a:xfrm>
            <a:off x="1216108" y="329937"/>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Tree>
    <p:extLst>
      <p:ext uri="{BB962C8B-B14F-4D97-AF65-F5344CB8AC3E}">
        <p14:creationId xmlns:p14="http://schemas.microsoft.com/office/powerpoint/2010/main" val="239546418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latin typeface="Georgia" panose="02040502050405020303" pitchFamily="18" charset="0"/>
              </a:endParaRPr>
            </a:p>
          </p:txBody>
        </p:sp>
        <p:pic>
          <p:nvPicPr>
            <p:cNvPr id="50"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latin typeface="Georgia" panose="02040502050405020303" pitchFamily="18" charset="0"/>
                </a:endParaRPr>
              </a:p>
            </p:txBody>
          </p:sp>
          <p:sp>
            <p:nvSpPr>
              <p:cNvPr id="60"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latin typeface="Georgia" panose="02040502050405020303" pitchFamily="18" charset="0"/>
                </a:endParaRPr>
              </a:p>
            </p:txBody>
          </p:sp>
          <p:sp>
            <p:nvSpPr>
              <p:cNvPr id="61"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latin typeface="Georgia" panose="02040502050405020303" pitchFamily="18" charset="0"/>
                </a:endParaRPr>
              </a:p>
            </p:txBody>
          </p:sp>
        </p:grpSp>
        <p:grpSp>
          <p:nvGrpSpPr>
            <p:cNvPr id="52" name="Группа 51">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57"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58"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latin typeface="Georgia" panose="02040502050405020303" pitchFamily="18" charset="0"/>
                </a:endParaRPr>
              </a:p>
            </p:txBody>
          </p:sp>
        </p:grpSp>
        <p:sp>
          <p:nvSpPr>
            <p:cNvPr id="53"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54"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55"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latin typeface="Georgia" panose="02040502050405020303" pitchFamily="18" charset="0"/>
              </a:endParaRPr>
            </a:p>
          </p:txBody>
        </p:sp>
      </p:grpSp>
      <p:sp>
        <p:nvSpPr>
          <p:cNvPr id="9" name="TextBox 8">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latin typeface="Georgia" panose="02040502050405020303" pitchFamily="18" charset="0"/>
            </a:endParaRPr>
          </a:p>
        </p:txBody>
      </p:sp>
      <p:sp>
        <p:nvSpPr>
          <p:cNvPr id="16" name="TextBox 15">
            <a:extLst>
              <a:ext uri="{FF2B5EF4-FFF2-40B4-BE49-F238E27FC236}">
                <a16:creationId xmlns="" xmlns:a16="http://schemas.microsoft.com/office/drawing/2014/main" id="{771FFFC7-A89B-4859-A1DC-72A040303377}"/>
              </a:ext>
            </a:extLst>
          </p:cNvPr>
          <p:cNvSpPr txBox="1"/>
          <p:nvPr/>
        </p:nvSpPr>
        <p:spPr>
          <a:xfrm>
            <a:off x="6231218" y="67704"/>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Преимущества электронного вида Извещений</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 xmlns:a16="http://schemas.microsoft.com/office/drawing/2014/main" id="{0410FAC5-67EE-4B1D-A764-CF3827B6E672}"/>
              </a:ext>
            </a:extLst>
          </p:cNvPr>
          <p:cNvSpPr>
            <a:spLocks noGrp="1"/>
          </p:cNvSpPr>
          <p:nvPr>
            <p:ph type="sldNum" sz="quarter" idx="12"/>
          </p:nvPr>
        </p:nvSpPr>
        <p:spPr>
          <a:xfrm>
            <a:off x="9220200" y="6324600"/>
            <a:ext cx="2743200" cy="192360"/>
          </a:xfrm>
        </p:spPr>
        <p:txBody>
          <a:bodyPr/>
          <a:lstStyle/>
          <a:p>
            <a:fld id="{EA4019EA-DD80-462F-8F51-E4070C57F146}" type="slidenum">
              <a:rPr lang="ru-RU" altLang="ru-RU" sz="1250" smtClean="0">
                <a:solidFill>
                  <a:schemeClr val="accent1">
                    <a:lumMod val="50000"/>
                  </a:schemeClr>
                </a:solidFill>
                <a:latin typeface="Georgia" panose="02040502050405020303" pitchFamily="18" charset="0"/>
              </a:rPr>
              <a:pPr/>
              <a:t>3</a:t>
            </a:fld>
            <a:endParaRPr lang="ru-RU" altLang="ru-RU" sz="1250" dirty="0">
              <a:solidFill>
                <a:schemeClr val="accent1">
                  <a:lumMod val="50000"/>
                </a:schemeClr>
              </a:solidFill>
              <a:latin typeface="Georgia" panose="02040502050405020303" pitchFamily="18" charset="0"/>
            </a:endParaRPr>
          </a:p>
        </p:txBody>
      </p:sp>
      <p:sp>
        <p:nvSpPr>
          <p:cNvPr id="2" name="TextBox 1"/>
          <p:cNvSpPr txBox="1"/>
          <p:nvPr/>
        </p:nvSpPr>
        <p:spPr>
          <a:xfrm>
            <a:off x="1428018" y="2033051"/>
            <a:ext cx="3524982" cy="707886"/>
          </a:xfrm>
          <a:prstGeom prst="rect">
            <a:avLst/>
          </a:prstGeom>
          <a:noFill/>
        </p:spPr>
        <p:txBody>
          <a:bodyPr wrap="square" rtlCol="0">
            <a:spAutoFit/>
          </a:bodyPr>
          <a:lstStyle/>
          <a:p>
            <a:pPr algn="ctr"/>
            <a:r>
              <a:rPr lang="ru-RU" sz="2000" b="1" dirty="0" smtClean="0">
                <a:latin typeface="Georgia" panose="02040502050405020303" pitchFamily="18" charset="0"/>
              </a:rPr>
              <a:t>Скорость отработки документов</a:t>
            </a:r>
          </a:p>
        </p:txBody>
      </p:sp>
      <p:sp>
        <p:nvSpPr>
          <p:cNvPr id="4" name="Прямоугольник 3"/>
          <p:cNvSpPr/>
          <p:nvPr/>
        </p:nvSpPr>
        <p:spPr>
          <a:xfrm>
            <a:off x="1368053" y="1981200"/>
            <a:ext cx="3661147" cy="37891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26" name="Прямоугольник 25"/>
          <p:cNvSpPr/>
          <p:nvPr/>
        </p:nvSpPr>
        <p:spPr>
          <a:xfrm>
            <a:off x="6705600" y="1981200"/>
            <a:ext cx="3797313" cy="3789180"/>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latin typeface="Georgia" panose="02040502050405020303" pitchFamily="18" charset="0"/>
            </a:endParaRPr>
          </a:p>
        </p:txBody>
      </p:sp>
      <p:sp>
        <p:nvSpPr>
          <p:cNvPr id="6" name="TextBox 5"/>
          <p:cNvSpPr txBox="1"/>
          <p:nvPr/>
        </p:nvSpPr>
        <p:spPr>
          <a:xfrm>
            <a:off x="6705601" y="2033051"/>
            <a:ext cx="3797312" cy="707886"/>
          </a:xfrm>
          <a:prstGeom prst="rect">
            <a:avLst/>
          </a:prstGeom>
          <a:noFill/>
        </p:spPr>
        <p:txBody>
          <a:bodyPr wrap="square" rtlCol="0">
            <a:spAutoFit/>
          </a:bodyPr>
          <a:lstStyle/>
          <a:p>
            <a:pPr algn="ctr"/>
            <a:r>
              <a:rPr lang="ru-RU" sz="2000" b="1" dirty="0">
                <a:latin typeface="Georgia" panose="02040502050405020303" pitchFamily="18" charset="0"/>
              </a:rPr>
              <a:t>Корректность </a:t>
            </a:r>
            <a:r>
              <a:rPr lang="ru-RU" sz="2000" b="1" dirty="0" smtClean="0">
                <a:latin typeface="Georgia" panose="02040502050405020303" pitchFamily="18" charset="0"/>
              </a:rPr>
              <a:t>заполнения</a:t>
            </a:r>
            <a:endParaRPr lang="ru-RU" sz="2000" b="1" dirty="0">
              <a:latin typeface="Georgia" panose="02040502050405020303" pitchFamily="18" charset="0"/>
            </a:endParaRPr>
          </a:p>
        </p:txBody>
      </p:sp>
      <p:sp>
        <p:nvSpPr>
          <p:cNvPr id="7" name="TextBox 6"/>
          <p:cNvSpPr txBox="1"/>
          <p:nvPr/>
        </p:nvSpPr>
        <p:spPr>
          <a:xfrm>
            <a:off x="1428018" y="3313693"/>
            <a:ext cx="3524981" cy="1600438"/>
          </a:xfrm>
          <a:prstGeom prst="rect">
            <a:avLst/>
          </a:prstGeom>
          <a:noFill/>
        </p:spPr>
        <p:txBody>
          <a:bodyPr wrap="square" rtlCol="0">
            <a:spAutoFit/>
          </a:bodyPr>
          <a:lstStyle/>
          <a:p>
            <a:pPr algn="ctr"/>
            <a:r>
              <a:rPr lang="ru-RU" sz="1400" dirty="0" smtClean="0">
                <a:latin typeface="Georgia" panose="02040502050405020303" pitchFamily="18" charset="0"/>
              </a:rPr>
              <a:t>Отсутствует необходимость направлять бумажный вид на подпись нескольким субъектам</a:t>
            </a:r>
          </a:p>
          <a:p>
            <a:pPr algn="ctr"/>
            <a:endParaRPr lang="ru-RU" sz="1400" dirty="0" smtClean="0">
              <a:latin typeface="Georgia" panose="02040502050405020303" pitchFamily="18" charset="0"/>
            </a:endParaRPr>
          </a:p>
          <a:p>
            <a:pPr algn="ctr"/>
            <a:r>
              <a:rPr lang="ru-RU" sz="1400" dirty="0">
                <a:latin typeface="Georgia" panose="02040502050405020303" pitchFamily="18" charset="0"/>
              </a:rPr>
              <a:t>Отсутствует </a:t>
            </a:r>
            <a:r>
              <a:rPr lang="ru-RU" sz="1400" dirty="0" smtClean="0">
                <a:latin typeface="Georgia" panose="02040502050405020303" pitchFamily="18" charset="0"/>
              </a:rPr>
              <a:t>необходимость отправлять бумажный вариант Извещения отправителю Извещения на доработку</a:t>
            </a:r>
            <a:endParaRPr lang="ru-RU" sz="1400" dirty="0">
              <a:latin typeface="Georgia" panose="02040502050405020303" pitchFamily="18" charset="0"/>
            </a:endParaRPr>
          </a:p>
        </p:txBody>
      </p:sp>
      <p:sp>
        <p:nvSpPr>
          <p:cNvPr id="11" name="TextBox 10"/>
          <p:cNvSpPr txBox="1"/>
          <p:nvPr/>
        </p:nvSpPr>
        <p:spPr>
          <a:xfrm>
            <a:off x="6779591" y="3308485"/>
            <a:ext cx="3585818" cy="2246769"/>
          </a:xfrm>
          <a:prstGeom prst="rect">
            <a:avLst/>
          </a:prstGeom>
          <a:noFill/>
        </p:spPr>
        <p:txBody>
          <a:bodyPr wrap="square" rtlCol="0">
            <a:spAutoFit/>
          </a:bodyPr>
          <a:lstStyle/>
          <a:p>
            <a:pPr algn="ctr"/>
            <a:r>
              <a:rPr lang="ru-RU" sz="1400" dirty="0" smtClean="0">
                <a:latin typeface="Georgia" panose="02040502050405020303" pitchFamily="18" charset="0"/>
              </a:rPr>
              <a:t>Извещение </a:t>
            </a:r>
            <a:r>
              <a:rPr lang="ru-RU" sz="1400" dirty="0" err="1" smtClean="0">
                <a:latin typeface="Georgia" panose="02040502050405020303" pitchFamily="18" charset="0"/>
              </a:rPr>
              <a:t>предзаполнено</a:t>
            </a:r>
            <a:r>
              <a:rPr lang="ru-RU" sz="1400" dirty="0" smtClean="0">
                <a:latin typeface="Georgia" panose="02040502050405020303" pitchFamily="18" charset="0"/>
              </a:rPr>
              <a:t> со стороны Отправителя трансферта (субсидии/ОЦДИ), что уменьшает риск некорректности заполнения в части КБК</a:t>
            </a:r>
          </a:p>
          <a:p>
            <a:pPr algn="ctr"/>
            <a:endParaRPr lang="ru-RU" sz="1400" dirty="0">
              <a:latin typeface="Georgia" panose="02040502050405020303" pitchFamily="18" charset="0"/>
            </a:endParaRPr>
          </a:p>
          <a:p>
            <a:pPr algn="ctr"/>
            <a:r>
              <a:rPr lang="ru-RU" sz="1400" dirty="0" smtClean="0">
                <a:latin typeface="Georgia" panose="02040502050405020303" pitchFamily="18" charset="0"/>
              </a:rPr>
              <a:t>Извещение </a:t>
            </a:r>
            <a:r>
              <a:rPr lang="ru-RU" sz="1400" dirty="0" err="1" smtClean="0">
                <a:latin typeface="Georgia" panose="02040502050405020303" pitchFamily="18" charset="0"/>
              </a:rPr>
              <a:t>предзаполнено</a:t>
            </a:r>
            <a:r>
              <a:rPr lang="ru-RU" sz="1400" dirty="0" smtClean="0">
                <a:latin typeface="Georgia" panose="02040502050405020303" pitchFamily="18" charset="0"/>
              </a:rPr>
              <a:t> в графе «Сумма», что уменьшает риск отражения некорректной суммы расходов</a:t>
            </a:r>
            <a:endParaRPr lang="ru-RU" sz="1400" dirty="0">
              <a:latin typeface="Georgia" panose="02040502050405020303" pitchFamily="18" charset="0"/>
            </a:endParaRPr>
          </a:p>
        </p:txBody>
      </p:sp>
      <p:cxnSp>
        <p:nvCxnSpPr>
          <p:cNvPr id="13" name="Прямая соединительная линия 12"/>
          <p:cNvCxnSpPr/>
          <p:nvPr/>
        </p:nvCxnSpPr>
        <p:spPr>
          <a:xfrm>
            <a:off x="1905000" y="2819400"/>
            <a:ext cx="2514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34" name="Прямая соединительная линия 33"/>
          <p:cNvCxnSpPr/>
          <p:nvPr/>
        </p:nvCxnSpPr>
        <p:spPr>
          <a:xfrm>
            <a:off x="7315200" y="2819400"/>
            <a:ext cx="251460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5" name="Прямая со стрелкой 14"/>
          <p:cNvCxnSpPr/>
          <p:nvPr/>
        </p:nvCxnSpPr>
        <p:spPr>
          <a:xfrm>
            <a:off x="5257800" y="3657600"/>
            <a:ext cx="1219200" cy="0"/>
          </a:xfrm>
          <a:prstGeom prst="straightConnector1">
            <a:avLst/>
          </a:prstGeom>
          <a:ln w="19050">
            <a:solidFill>
              <a:schemeClr val="tx2"/>
            </a:solidFill>
            <a:tailEnd type="triangle"/>
          </a:ln>
          <a:effectLst/>
        </p:spPr>
        <p:style>
          <a:lnRef idx="1">
            <a:schemeClr val="accent1"/>
          </a:lnRef>
          <a:fillRef idx="0">
            <a:schemeClr val="accent1"/>
          </a:fillRef>
          <a:effectRef idx="0">
            <a:schemeClr val="accent1"/>
          </a:effectRef>
          <a:fontRef idx="minor">
            <a:schemeClr val="tx1"/>
          </a:fontRef>
        </p:style>
      </p:cxnSp>
      <p:cxnSp>
        <p:nvCxnSpPr>
          <p:cNvPr id="37" name="Прямая со стрелкой 36"/>
          <p:cNvCxnSpPr/>
          <p:nvPr/>
        </p:nvCxnSpPr>
        <p:spPr>
          <a:xfrm flipH="1">
            <a:off x="5257800" y="4343400"/>
            <a:ext cx="1219200" cy="0"/>
          </a:xfrm>
          <a:prstGeom prst="straightConnector1">
            <a:avLst/>
          </a:prstGeom>
          <a:ln w="19050">
            <a:solidFill>
              <a:schemeClr val="tx2"/>
            </a:solidFill>
            <a:tailEnd type="triangle"/>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757787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50"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60"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61"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52" name="Группа 51">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57"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58"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53"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54"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55"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9" name="TextBox 8">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dirty="0"/>
          </a:p>
        </p:txBody>
      </p:sp>
      <p:sp>
        <p:nvSpPr>
          <p:cNvPr id="16" name="TextBox 15">
            <a:extLst>
              <a:ext uri="{FF2B5EF4-FFF2-40B4-BE49-F238E27FC236}">
                <a16:creationId xmlns="" xmlns:a16="http://schemas.microsoft.com/office/drawing/2014/main" id="{771FFFC7-A89B-4859-A1DC-72A040303377}"/>
              </a:ext>
            </a:extLst>
          </p:cNvPr>
          <p:cNvSpPr txBox="1"/>
          <p:nvPr/>
        </p:nvSpPr>
        <p:spPr>
          <a:xfrm>
            <a:off x="6534816" y="206204"/>
            <a:ext cx="3904584" cy="369332"/>
          </a:xfrm>
          <a:prstGeom prst="rect">
            <a:avLst/>
          </a:prstGeom>
          <a:noFill/>
        </p:spPr>
        <p:txBody>
          <a:bodyPr wrap="square" rtlCol="0">
            <a:spAutoFit/>
          </a:bodyPr>
          <a:lstStyle/>
          <a:p>
            <a:pPr algn="ctr"/>
            <a:r>
              <a:rPr lang="ru-RU" sz="1800" b="1" dirty="0" smtClean="0">
                <a:solidFill>
                  <a:schemeClr val="bg1"/>
                </a:solidFill>
                <a:latin typeface="Georgia" panose="02040502050405020303" pitchFamily="18" charset="0"/>
                <a:cs typeface="Arial" panose="020B0604020202020204" pitchFamily="34" charset="0"/>
              </a:rPr>
              <a:t>Нормативное регулирование </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 xmlns:a16="http://schemas.microsoft.com/office/drawing/2014/main"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mj-lt"/>
              </a:rPr>
              <a:pPr/>
              <a:t>4</a:t>
            </a:fld>
            <a:endParaRPr lang="ru-RU" altLang="ru-RU" sz="1250" dirty="0">
              <a:solidFill>
                <a:schemeClr val="accent1">
                  <a:lumMod val="50000"/>
                </a:schemeClr>
              </a:solidFill>
              <a:latin typeface="+mj-lt"/>
            </a:endParaRPr>
          </a:p>
        </p:txBody>
      </p:sp>
      <p:sp>
        <p:nvSpPr>
          <p:cNvPr id="21" name="Прямоугольник 20"/>
          <p:cNvSpPr/>
          <p:nvPr/>
        </p:nvSpPr>
        <p:spPr>
          <a:xfrm>
            <a:off x="745415" y="1032014"/>
            <a:ext cx="10292539" cy="4914166"/>
          </a:xfrm>
          <a:prstGeom prst="rect">
            <a:avLst/>
          </a:prstGeom>
        </p:spPr>
        <p:txBody>
          <a:bodyPr wrap="square">
            <a:spAutoFit/>
          </a:bodyPr>
          <a:lstStyle/>
          <a:p>
            <a:pPr marL="457200" indent="-457200">
              <a:lnSpc>
                <a:spcPts val="2800"/>
              </a:lnSpc>
              <a:spcAft>
                <a:spcPts val="600"/>
              </a:spcAft>
              <a:buFont typeface="Wingdings" panose="05000000000000000000" pitchFamily="2" charset="2"/>
              <a:buChar char="ü"/>
            </a:pPr>
            <a:r>
              <a:rPr lang="ru-RU" sz="1800" b="1" dirty="0" smtClean="0">
                <a:solidFill>
                  <a:schemeClr val="tx2">
                    <a:lumMod val="50000"/>
                  </a:schemeClr>
                </a:solidFill>
                <a:latin typeface="Georgia" panose="02040502050405020303" pitchFamily="18" charset="0"/>
              </a:rPr>
              <a:t>Приказ Министерства финансов Российской Федерации от 30.03.2015 № 52н </a:t>
            </a:r>
            <a:r>
              <a:rPr lang="ru-RU" sz="1600" b="1" dirty="0" smtClean="0">
                <a:solidFill>
                  <a:schemeClr val="tx2">
                    <a:lumMod val="50000"/>
                  </a:schemeClr>
                </a:solidFill>
                <a:latin typeface="Georgia" panose="02040502050405020303" pitchFamily="18" charset="0"/>
              </a:rPr>
              <a:t/>
            </a:r>
            <a:br>
              <a:rPr lang="ru-RU" sz="1600" b="1" dirty="0" smtClean="0">
                <a:solidFill>
                  <a:schemeClr val="tx2">
                    <a:lumMod val="50000"/>
                  </a:schemeClr>
                </a:solidFill>
                <a:latin typeface="Georgia" panose="02040502050405020303" pitchFamily="18" charset="0"/>
              </a:rPr>
            </a:br>
            <a:r>
              <a:rPr lang="ru-RU" sz="1200" dirty="0" smtClean="0">
                <a:solidFill>
                  <a:schemeClr val="tx2">
                    <a:lumMod val="50000"/>
                  </a:schemeClr>
                </a:solidFill>
                <a:latin typeface="Georgia" panose="02040502050405020303" pitchFamily="18" charset="0"/>
              </a:rPr>
              <a:t>«Об утверждении форм первичных учетных документов и регистров бухгалтерского учета, применяемых органами государственной власти (государственными органами), органами местного самоуправления, органами управления государственными внебюджетными фондами, государственными (муниципальными) учреждениями, и Методических указаний по их применению»</a:t>
            </a:r>
          </a:p>
          <a:p>
            <a:pPr marL="457200" indent="-457200">
              <a:lnSpc>
                <a:spcPts val="2800"/>
              </a:lnSpc>
              <a:spcAft>
                <a:spcPts val="600"/>
              </a:spcAft>
              <a:buFont typeface="Wingdings" panose="05000000000000000000" pitchFamily="2" charset="2"/>
              <a:buChar char="ü"/>
            </a:pPr>
            <a:r>
              <a:rPr lang="ru-RU" sz="1800" b="1" dirty="0" smtClean="0">
                <a:solidFill>
                  <a:schemeClr val="tx2">
                    <a:lumMod val="50000"/>
                  </a:schemeClr>
                </a:solidFill>
                <a:latin typeface="Georgia" panose="02040502050405020303" pitchFamily="18" charset="0"/>
              </a:rPr>
              <a:t>Письмо Министерства финансов Российской Федерации от 04.02.2020 </a:t>
            </a:r>
            <a:br>
              <a:rPr lang="ru-RU" sz="1800" b="1" dirty="0" smtClean="0">
                <a:solidFill>
                  <a:schemeClr val="tx2">
                    <a:lumMod val="50000"/>
                  </a:schemeClr>
                </a:solidFill>
                <a:latin typeface="Georgia" panose="02040502050405020303" pitchFamily="18" charset="0"/>
              </a:rPr>
            </a:br>
            <a:r>
              <a:rPr lang="ru-RU" sz="1800" b="1" dirty="0" smtClean="0">
                <a:solidFill>
                  <a:schemeClr val="tx2">
                    <a:lumMod val="50000"/>
                  </a:schemeClr>
                </a:solidFill>
                <a:latin typeface="Georgia" panose="02040502050405020303" pitchFamily="18" charset="0"/>
              </a:rPr>
              <a:t>№ 02-06-07/6939 </a:t>
            </a:r>
            <a:r>
              <a:rPr lang="ru-RU" sz="1600" b="1" dirty="0" smtClean="0">
                <a:solidFill>
                  <a:schemeClr val="tx2">
                    <a:lumMod val="50000"/>
                  </a:schemeClr>
                </a:solidFill>
                <a:latin typeface="Georgia" panose="02040502050405020303" pitchFamily="18" charset="0"/>
              </a:rPr>
              <a:t/>
            </a:r>
            <a:br>
              <a:rPr lang="ru-RU" sz="1600" b="1" dirty="0" smtClean="0">
                <a:solidFill>
                  <a:schemeClr val="tx2">
                    <a:lumMod val="50000"/>
                  </a:schemeClr>
                </a:solidFill>
                <a:latin typeface="Georgia" panose="02040502050405020303" pitchFamily="18" charset="0"/>
              </a:rPr>
            </a:br>
            <a:r>
              <a:rPr lang="ru-RU" sz="1200" dirty="0" smtClean="0">
                <a:solidFill>
                  <a:schemeClr val="tx2">
                    <a:lumMod val="50000"/>
                  </a:schemeClr>
                </a:solidFill>
                <a:latin typeface="Georgia" panose="02040502050405020303" pitchFamily="18" charset="0"/>
              </a:rPr>
              <a:t>«О признании в бухгалтерском (бюджетном) учете показателей доходов (расходов) отчетного периода по операциям от получения бюджетным и автономным учреждениям субсидий из бюджета»</a:t>
            </a:r>
          </a:p>
          <a:p>
            <a:pPr marL="457200" indent="-457200">
              <a:lnSpc>
                <a:spcPts val="2800"/>
              </a:lnSpc>
              <a:spcAft>
                <a:spcPts val="600"/>
              </a:spcAft>
              <a:buFont typeface="Wingdings" panose="05000000000000000000" pitchFamily="2" charset="2"/>
              <a:buChar char="ü"/>
            </a:pPr>
            <a:r>
              <a:rPr lang="ru-RU" sz="1800" b="1" dirty="0" smtClean="0">
                <a:solidFill>
                  <a:schemeClr val="tx2">
                    <a:lumMod val="50000"/>
                  </a:schemeClr>
                </a:solidFill>
                <a:latin typeface="Georgia" panose="02040502050405020303" pitchFamily="18" charset="0"/>
              </a:rPr>
              <a:t>Письмо </a:t>
            </a:r>
            <a:r>
              <a:rPr lang="ru-RU" sz="1800" b="1" dirty="0">
                <a:solidFill>
                  <a:schemeClr val="tx2">
                    <a:lumMod val="50000"/>
                  </a:schemeClr>
                </a:solidFill>
                <a:latin typeface="Georgia" panose="02040502050405020303" pitchFamily="18" charset="0"/>
              </a:rPr>
              <a:t>Министерства финансов Российской Федерации</a:t>
            </a:r>
            <a:r>
              <a:rPr lang="ru-RU" sz="1800" b="1" dirty="0" smtClean="0">
                <a:solidFill>
                  <a:schemeClr val="tx2">
                    <a:lumMod val="50000"/>
                  </a:schemeClr>
                </a:solidFill>
                <a:latin typeface="Georgia" panose="02040502050405020303" pitchFamily="18" charset="0"/>
              </a:rPr>
              <a:t> от </a:t>
            </a:r>
            <a:r>
              <a:rPr lang="ru-RU" sz="1800" b="1" dirty="0">
                <a:solidFill>
                  <a:schemeClr val="tx2">
                    <a:lumMod val="50000"/>
                  </a:schemeClr>
                </a:solidFill>
                <a:latin typeface="Georgia" panose="02040502050405020303" pitchFamily="18" charset="0"/>
              </a:rPr>
              <a:t>15.01.2020 </a:t>
            </a:r>
            <a:r>
              <a:rPr lang="ru-RU" sz="1800" b="1" dirty="0" smtClean="0">
                <a:solidFill>
                  <a:schemeClr val="tx2">
                    <a:lumMod val="50000"/>
                  </a:schemeClr>
                </a:solidFill>
                <a:latin typeface="Georgia" panose="02040502050405020303" pitchFamily="18" charset="0"/>
              </a:rPr>
              <a:t>№ </a:t>
            </a:r>
            <a:r>
              <a:rPr lang="ru-RU" sz="1800" b="1" dirty="0">
                <a:solidFill>
                  <a:schemeClr val="tx2">
                    <a:lumMod val="50000"/>
                  </a:schemeClr>
                </a:solidFill>
                <a:latin typeface="Georgia" panose="02040502050405020303" pitchFamily="18" charset="0"/>
              </a:rPr>
              <a:t>02-06-07/1666 </a:t>
            </a:r>
            <a:r>
              <a:rPr lang="ru-RU" sz="1800" b="1" dirty="0" smtClean="0">
                <a:solidFill>
                  <a:schemeClr val="tx2">
                    <a:lumMod val="50000"/>
                  </a:schemeClr>
                </a:solidFill>
                <a:latin typeface="Georgia" panose="02040502050405020303" pitchFamily="18" charset="0"/>
              </a:rPr>
              <a:t/>
            </a:r>
            <a:br>
              <a:rPr lang="ru-RU" sz="1800" b="1" dirty="0" smtClean="0">
                <a:solidFill>
                  <a:schemeClr val="tx2">
                    <a:lumMod val="50000"/>
                  </a:schemeClr>
                </a:solidFill>
                <a:latin typeface="Georgia" panose="02040502050405020303" pitchFamily="18" charset="0"/>
              </a:rPr>
            </a:br>
            <a:r>
              <a:rPr lang="ru-RU" sz="1200" dirty="0" smtClean="0">
                <a:solidFill>
                  <a:schemeClr val="tx2">
                    <a:lumMod val="50000"/>
                  </a:schemeClr>
                </a:solidFill>
                <a:latin typeface="Georgia" panose="02040502050405020303" pitchFamily="18" charset="0"/>
              </a:rPr>
              <a:t>«</a:t>
            </a:r>
            <a:r>
              <a:rPr lang="ru-RU" sz="1200" dirty="0">
                <a:solidFill>
                  <a:schemeClr val="tx2">
                    <a:lumMod val="50000"/>
                  </a:schemeClr>
                </a:solidFill>
                <a:latin typeface="Georgia" panose="02040502050405020303" pitchFamily="18" charset="0"/>
              </a:rPr>
              <a:t>Об отражении в бухгалтерском учете операций по перечислению межбюджетных трансфертов» при оформлении бухгалтерского документа в целях обеспечения своевременного отражения в бюджетном (бухгалтерском) учете взаимосвязанных показателей возникающих при предоставлении межбюджетных трансфертов используется </a:t>
            </a:r>
            <a:r>
              <a:rPr lang="ru-RU" sz="1200" dirty="0" smtClean="0">
                <a:solidFill>
                  <a:schemeClr val="tx2">
                    <a:lumMod val="50000"/>
                  </a:schemeClr>
                </a:solidFill>
                <a:latin typeface="Georgia" panose="02040502050405020303" pitchFamily="18" charset="0"/>
              </a:rPr>
              <a:t>Извещение (</a:t>
            </a:r>
            <a:r>
              <a:rPr lang="ru-RU" sz="1200" dirty="0">
                <a:solidFill>
                  <a:schemeClr val="tx2">
                    <a:lumMod val="50000"/>
                  </a:schemeClr>
                </a:solidFill>
                <a:latin typeface="Georgia" panose="02040502050405020303" pitchFamily="18" charset="0"/>
              </a:rPr>
              <a:t>ф. 0504805</a:t>
            </a:r>
            <a:r>
              <a:rPr lang="ru-RU" sz="1200" dirty="0" smtClean="0">
                <a:solidFill>
                  <a:schemeClr val="tx2">
                    <a:lumMod val="50000"/>
                  </a:schemeClr>
                </a:solidFill>
                <a:latin typeface="Georgia" panose="02040502050405020303" pitchFamily="18" charset="0"/>
              </a:rPr>
              <a:t>)</a:t>
            </a:r>
          </a:p>
        </p:txBody>
      </p:sp>
    </p:spTree>
    <p:extLst>
      <p:ext uri="{BB962C8B-B14F-4D97-AF65-F5344CB8AC3E}">
        <p14:creationId xmlns:p14="http://schemas.microsoft.com/office/powerpoint/2010/main" val="112614527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50"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60"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61"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52" name="Группа 51">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57"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58"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53"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54"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55"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9" name="TextBox 8">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6" name="TextBox 15">
            <a:extLst>
              <a:ext uri="{FF2B5EF4-FFF2-40B4-BE49-F238E27FC236}">
                <a16:creationId xmlns="" xmlns:a16="http://schemas.microsoft.com/office/drawing/2014/main" id="{771FFFC7-A89B-4859-A1DC-72A040303377}"/>
              </a:ext>
            </a:extLst>
          </p:cNvPr>
          <p:cNvSpPr txBox="1"/>
          <p:nvPr/>
        </p:nvSpPr>
        <p:spPr>
          <a:xfrm>
            <a:off x="6231218" y="67704"/>
            <a:ext cx="5960782" cy="646331"/>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Программное обеспечение для сбора Извещений</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 xmlns:a16="http://schemas.microsoft.com/office/drawing/2014/main"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mj-lt"/>
              </a:rPr>
              <a:pPr/>
              <a:t>5</a:t>
            </a:fld>
            <a:endParaRPr lang="ru-RU" altLang="ru-RU" sz="1250" dirty="0">
              <a:solidFill>
                <a:schemeClr val="accent1">
                  <a:lumMod val="50000"/>
                </a:schemeClr>
              </a:solidFill>
              <a:latin typeface="+mj-lt"/>
            </a:endParaRPr>
          </a:p>
        </p:txBody>
      </p:sp>
      <p:sp>
        <p:nvSpPr>
          <p:cNvPr id="21" name="Прямоугольник 20"/>
          <p:cNvSpPr/>
          <p:nvPr/>
        </p:nvSpPr>
        <p:spPr>
          <a:xfrm>
            <a:off x="326395" y="1081425"/>
            <a:ext cx="8589005" cy="1015663"/>
          </a:xfrm>
          <a:prstGeom prst="rect">
            <a:avLst/>
          </a:prstGeom>
        </p:spPr>
        <p:txBody>
          <a:bodyPr wrap="square">
            <a:spAutoFit/>
          </a:bodyPr>
          <a:lstStyle/>
          <a:p>
            <a:pPr>
              <a:spcAft>
                <a:spcPts val="600"/>
              </a:spcAft>
            </a:pPr>
            <a:r>
              <a:rPr lang="ru-RU" sz="2000" dirty="0" smtClean="0">
                <a:latin typeface="Georgia" panose="02040502050405020303" pitchFamily="18" charset="0"/>
              </a:rPr>
              <a:t>Сбор Извещений будет осуществляться в модуле формирования бюджетной (бухгалтерской) отчетности подсистемы учета и отчетности ГИИС </a:t>
            </a:r>
            <a:r>
              <a:rPr lang="ru-RU" sz="2000" b="1" dirty="0" smtClean="0">
                <a:latin typeface="Georgia" panose="02040502050405020303" pitchFamily="18" charset="0"/>
              </a:rPr>
              <a:t>«Электронный бюджет»</a:t>
            </a:r>
            <a:endParaRPr lang="ru-RU" sz="2000" b="1" dirty="0">
              <a:latin typeface="Georgia" panose="02040502050405020303" pitchFamily="18" charset="0"/>
            </a:endParaRPr>
          </a:p>
        </p:txBody>
      </p:sp>
      <p:pic>
        <p:nvPicPr>
          <p:cNvPr id="23" name="Рисунок 22"/>
          <p:cNvPicPr>
            <a:picLocks noChangeAspect="1"/>
          </p:cNvPicPr>
          <p:nvPr/>
        </p:nvPicPr>
        <p:blipFill>
          <a:blip r:embed="rId3"/>
          <a:stretch>
            <a:fillRect/>
          </a:stretch>
        </p:blipFill>
        <p:spPr>
          <a:xfrm>
            <a:off x="234433" y="2279411"/>
            <a:ext cx="5509655" cy="4060803"/>
          </a:xfrm>
          <a:prstGeom prst="rect">
            <a:avLst/>
          </a:prstGeom>
          <a:effectLst>
            <a:outerShdw blurRad="50800" dist="50800" algn="ctr" rotWithShape="0">
              <a:srgbClr val="000000">
                <a:alpha val="43137"/>
              </a:srgbClr>
            </a:outerShdw>
          </a:effectLst>
        </p:spPr>
      </p:pic>
      <p:sp>
        <p:nvSpPr>
          <p:cNvPr id="25" name="Прямоугольник 24"/>
          <p:cNvSpPr/>
          <p:nvPr/>
        </p:nvSpPr>
        <p:spPr>
          <a:xfrm>
            <a:off x="5867400" y="2226335"/>
            <a:ext cx="5943600" cy="4324261"/>
          </a:xfrm>
          <a:prstGeom prst="rect">
            <a:avLst/>
          </a:prstGeom>
        </p:spPr>
        <p:txBody>
          <a:bodyPr wrap="square">
            <a:spAutoFit/>
          </a:bodyPr>
          <a:lstStyle/>
          <a:p>
            <a:pPr marL="457200" indent="-457200">
              <a:lnSpc>
                <a:spcPts val="2400"/>
              </a:lnSpc>
              <a:spcAft>
                <a:spcPts val="600"/>
              </a:spcAft>
              <a:buFont typeface="Wingdings" panose="05000000000000000000" pitchFamily="2" charset="2"/>
              <a:buChar char="ü"/>
            </a:pPr>
            <a:r>
              <a:rPr lang="ru-RU" sz="1600" dirty="0">
                <a:solidFill>
                  <a:schemeClr val="tx2">
                    <a:lumMod val="75000"/>
                  </a:schemeClr>
                </a:solidFill>
                <a:latin typeface="Georgia" panose="02040502050405020303" pitchFamily="18" charset="0"/>
              </a:rPr>
              <a:t>Для работы в модуле необходимо получить </a:t>
            </a:r>
            <a:r>
              <a:rPr lang="ru-RU" sz="1600" b="1" dirty="0">
                <a:solidFill>
                  <a:schemeClr val="tx2">
                    <a:lumMod val="75000"/>
                  </a:schemeClr>
                </a:solidFill>
                <a:latin typeface="Georgia" panose="02040502050405020303" pitchFamily="18" charset="0"/>
              </a:rPr>
              <a:t>ключ электронной подписи</a:t>
            </a:r>
            <a:r>
              <a:rPr lang="ru-RU" sz="1600" dirty="0">
                <a:solidFill>
                  <a:schemeClr val="tx2">
                    <a:lumMod val="75000"/>
                  </a:schemeClr>
                </a:solidFill>
                <a:latin typeface="Georgia" panose="02040502050405020303" pitchFamily="18" charset="0"/>
              </a:rPr>
              <a:t> и обеспечить актуальность ранее полученных </a:t>
            </a:r>
            <a:r>
              <a:rPr lang="ru-RU" sz="1600" dirty="0" smtClean="0">
                <a:solidFill>
                  <a:schemeClr val="tx2">
                    <a:lumMod val="75000"/>
                  </a:schemeClr>
                </a:solidFill>
                <a:latin typeface="Georgia" panose="02040502050405020303" pitchFamily="18" charset="0"/>
              </a:rPr>
              <a:t>ключей</a:t>
            </a:r>
            <a:endParaRPr lang="ru-RU" sz="1600" b="1" dirty="0" smtClean="0">
              <a:solidFill>
                <a:schemeClr val="tx2">
                  <a:lumMod val="75000"/>
                </a:schemeClr>
              </a:solidFill>
              <a:latin typeface="Georgia" panose="02040502050405020303" pitchFamily="18" charset="0"/>
            </a:endParaRPr>
          </a:p>
          <a:p>
            <a:pPr marL="457200" indent="-457200">
              <a:lnSpc>
                <a:spcPts val="2400"/>
              </a:lnSpc>
              <a:spcAft>
                <a:spcPts val="600"/>
              </a:spcAft>
              <a:buFont typeface="Wingdings" panose="05000000000000000000" pitchFamily="2" charset="2"/>
              <a:buChar char="ü"/>
            </a:pPr>
            <a:r>
              <a:rPr lang="ru-RU" sz="1600" b="1" dirty="0" smtClean="0">
                <a:solidFill>
                  <a:schemeClr val="tx2">
                    <a:lumMod val="75000"/>
                  </a:schemeClr>
                </a:solidFill>
                <a:latin typeface="Georgia" panose="02040502050405020303" pitchFamily="18" charset="0"/>
              </a:rPr>
              <a:t>Порядок </a:t>
            </a:r>
            <a:r>
              <a:rPr lang="ru-RU" sz="1600" b="1" dirty="0">
                <a:solidFill>
                  <a:schemeClr val="tx2">
                    <a:lumMod val="75000"/>
                  </a:schemeClr>
                </a:solidFill>
                <a:latin typeface="Georgia" panose="02040502050405020303" pitchFamily="18" charset="0"/>
              </a:rPr>
              <a:t>подключения </a:t>
            </a:r>
            <a:r>
              <a:rPr lang="ru-RU" sz="1600" dirty="0">
                <a:solidFill>
                  <a:schemeClr val="tx2">
                    <a:lumMod val="75000"/>
                  </a:schemeClr>
                </a:solidFill>
                <a:latin typeface="Georgia" panose="02040502050405020303" pitchFamily="18" charset="0"/>
              </a:rPr>
              <a:t>к ГИИС «Электронный бюджет» установлен письмом Минфина России от 08.04.2015 № 21-03-04/19786</a:t>
            </a:r>
            <a:r>
              <a:rPr lang="ru-RU" sz="1600" b="1" dirty="0">
                <a:solidFill>
                  <a:schemeClr val="tx2">
                    <a:lumMod val="75000"/>
                  </a:schemeClr>
                </a:solidFill>
                <a:latin typeface="Georgia" panose="02040502050405020303" pitchFamily="18" charset="0"/>
              </a:rPr>
              <a:t> </a:t>
            </a:r>
            <a:endParaRPr lang="ru-RU" sz="1600" b="1" dirty="0" smtClean="0">
              <a:solidFill>
                <a:schemeClr val="tx2">
                  <a:lumMod val="75000"/>
                </a:schemeClr>
              </a:solidFill>
              <a:latin typeface="Georgia" panose="02040502050405020303" pitchFamily="18" charset="0"/>
            </a:endParaRPr>
          </a:p>
          <a:p>
            <a:pPr marL="457200" indent="-457200">
              <a:lnSpc>
                <a:spcPts val="2400"/>
              </a:lnSpc>
              <a:spcAft>
                <a:spcPts val="600"/>
              </a:spcAft>
              <a:buFont typeface="Wingdings" panose="05000000000000000000" pitchFamily="2" charset="2"/>
              <a:buChar char="ü"/>
            </a:pPr>
            <a:r>
              <a:rPr lang="ru-RU" sz="1600" b="1" dirty="0" smtClean="0">
                <a:solidFill>
                  <a:schemeClr val="tx2">
                    <a:lumMod val="75000"/>
                  </a:schemeClr>
                </a:solidFill>
                <a:latin typeface="Georgia" panose="02040502050405020303" pitchFamily="18" charset="0"/>
              </a:rPr>
              <a:t>Форма </a:t>
            </a:r>
            <a:r>
              <a:rPr lang="ru-RU" sz="1600" b="1" dirty="0">
                <a:solidFill>
                  <a:schemeClr val="tx2">
                    <a:lumMod val="75000"/>
                  </a:schemeClr>
                </a:solidFill>
                <a:latin typeface="Georgia" panose="02040502050405020303" pitchFamily="18" charset="0"/>
              </a:rPr>
              <a:t>заявки на подключение </a:t>
            </a:r>
            <a:r>
              <a:rPr lang="ru-RU" sz="1600" dirty="0">
                <a:solidFill>
                  <a:schemeClr val="tx2">
                    <a:lumMod val="75000"/>
                  </a:schemeClr>
                </a:solidFill>
                <a:latin typeface="Georgia" panose="02040502050405020303" pitchFamily="18" charset="0"/>
              </a:rPr>
              <a:t>к ГИИС «Электронный бюджет» размещена на сайте Федерального казначейства в разделе «ГИС/Электронный бюджет/Подключение к системе» (публикация от 16.09.2019</a:t>
            </a:r>
            <a:r>
              <a:rPr lang="ru-RU" sz="1600" dirty="0" smtClean="0">
                <a:solidFill>
                  <a:schemeClr val="tx2">
                    <a:lumMod val="75000"/>
                  </a:schemeClr>
                </a:solidFill>
                <a:latin typeface="Georgia" panose="02040502050405020303" pitchFamily="18" charset="0"/>
              </a:rPr>
              <a:t>)</a:t>
            </a:r>
          </a:p>
          <a:p>
            <a:pPr marL="457200" indent="-457200">
              <a:lnSpc>
                <a:spcPts val="2400"/>
              </a:lnSpc>
              <a:spcAft>
                <a:spcPts val="600"/>
              </a:spcAft>
              <a:buFont typeface="Wingdings" panose="05000000000000000000" pitchFamily="2" charset="2"/>
              <a:buChar char="ü"/>
            </a:pPr>
            <a:r>
              <a:rPr lang="ru-RU" sz="1600" dirty="0" smtClean="0">
                <a:solidFill>
                  <a:schemeClr val="tx2">
                    <a:lumMod val="75000"/>
                  </a:schemeClr>
                </a:solidFill>
                <a:latin typeface="Georgia" panose="02040502050405020303" pitchFamily="18" charset="0"/>
              </a:rPr>
              <a:t>Необходимо направить </a:t>
            </a:r>
            <a:r>
              <a:rPr lang="ru-RU" sz="1600" b="1" dirty="0" smtClean="0">
                <a:solidFill>
                  <a:schemeClr val="tx2">
                    <a:lumMod val="75000"/>
                  </a:schemeClr>
                </a:solidFill>
                <a:latin typeface="Georgia" panose="02040502050405020303" pitchFamily="18" charset="0"/>
              </a:rPr>
              <a:t>актуальные контакты </a:t>
            </a:r>
            <a:r>
              <a:rPr lang="ru-RU" sz="1600" dirty="0" smtClean="0">
                <a:solidFill>
                  <a:schemeClr val="tx2">
                    <a:lumMod val="75000"/>
                  </a:schemeClr>
                </a:solidFill>
                <a:latin typeface="Georgia" panose="02040502050405020303" pitchFamily="18" charset="0"/>
              </a:rPr>
              <a:t>в Управление</a:t>
            </a:r>
            <a:endParaRPr lang="ru-RU" sz="1600" dirty="0">
              <a:solidFill>
                <a:schemeClr val="tx2">
                  <a:lumMod val="75000"/>
                </a:schemeClr>
              </a:solidFill>
              <a:latin typeface="Georgia" panose="02040502050405020303" pitchFamily="18" charset="0"/>
            </a:endParaRPr>
          </a:p>
        </p:txBody>
      </p:sp>
    </p:spTree>
    <p:extLst>
      <p:ext uri="{BB962C8B-B14F-4D97-AF65-F5344CB8AC3E}">
        <p14:creationId xmlns:p14="http://schemas.microsoft.com/office/powerpoint/2010/main" val="220885515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 xmlns:a16="http://schemas.microsoft.com/office/drawing/2014/main"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 xmlns:a16="http://schemas.microsoft.com/office/drawing/2014/main"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50" name="30688_html_m284ef2b5.png" descr="30688_html_m284ef2b5.png">
              <a:extLst>
                <a:ext uri="{FF2B5EF4-FFF2-40B4-BE49-F238E27FC236}">
                  <a16:creationId xmlns="" xmlns:a16="http://schemas.microsoft.com/office/drawing/2014/main"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 xmlns:a16="http://schemas.microsoft.com/office/drawing/2014/main"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 xmlns:a16="http://schemas.microsoft.com/office/drawing/2014/main"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60" name="Соединит. линия">
                <a:extLst>
                  <a:ext uri="{FF2B5EF4-FFF2-40B4-BE49-F238E27FC236}">
                    <a16:creationId xmlns="" xmlns:a16="http://schemas.microsoft.com/office/drawing/2014/main"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61" name="Соединит. линия">
                <a:extLst>
                  <a:ext uri="{FF2B5EF4-FFF2-40B4-BE49-F238E27FC236}">
                    <a16:creationId xmlns="" xmlns:a16="http://schemas.microsoft.com/office/drawing/2014/main"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52" name="Группа 51">
              <a:extLst>
                <a:ext uri="{FF2B5EF4-FFF2-40B4-BE49-F238E27FC236}">
                  <a16:creationId xmlns="" xmlns:a16="http://schemas.microsoft.com/office/drawing/2014/main"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 xmlns:a16="http://schemas.microsoft.com/office/drawing/2014/main"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57" name="Соединит. линия">
                <a:extLst>
                  <a:ext uri="{FF2B5EF4-FFF2-40B4-BE49-F238E27FC236}">
                    <a16:creationId xmlns="" xmlns:a16="http://schemas.microsoft.com/office/drawing/2014/main"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58" name="Соединит. линия">
                <a:extLst>
                  <a:ext uri="{FF2B5EF4-FFF2-40B4-BE49-F238E27FC236}">
                    <a16:creationId xmlns="" xmlns:a16="http://schemas.microsoft.com/office/drawing/2014/main"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53" name="Соединит. линия">
              <a:extLst>
                <a:ext uri="{FF2B5EF4-FFF2-40B4-BE49-F238E27FC236}">
                  <a16:creationId xmlns="" xmlns:a16="http://schemas.microsoft.com/office/drawing/2014/main"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54" name="Соединит. линия">
              <a:extLst>
                <a:ext uri="{FF2B5EF4-FFF2-40B4-BE49-F238E27FC236}">
                  <a16:creationId xmlns="" xmlns:a16="http://schemas.microsoft.com/office/drawing/2014/main"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55" name="Соединит. линия">
              <a:extLst>
                <a:ext uri="{FF2B5EF4-FFF2-40B4-BE49-F238E27FC236}">
                  <a16:creationId xmlns="" xmlns:a16="http://schemas.microsoft.com/office/drawing/2014/main"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9" name="TextBox 8">
            <a:extLst>
              <a:ext uri="{FF2B5EF4-FFF2-40B4-BE49-F238E27FC236}">
                <a16:creationId xmlns="" xmlns:a16="http://schemas.microsoft.com/office/drawing/2014/main"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 xmlns:a16="http://schemas.microsoft.com/office/drawing/2014/main"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6" name="TextBox 15">
            <a:extLst>
              <a:ext uri="{FF2B5EF4-FFF2-40B4-BE49-F238E27FC236}">
                <a16:creationId xmlns="" xmlns:a16="http://schemas.microsoft.com/office/drawing/2014/main" id="{771FFFC7-A89B-4859-A1DC-72A040303377}"/>
              </a:ext>
            </a:extLst>
          </p:cNvPr>
          <p:cNvSpPr txBox="1"/>
          <p:nvPr/>
        </p:nvSpPr>
        <p:spPr>
          <a:xfrm>
            <a:off x="6231218" y="139318"/>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Информирование о сборе Извещений</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 xmlns:a16="http://schemas.microsoft.com/office/drawing/2014/main"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mj-lt"/>
              </a:rPr>
              <a:pPr/>
              <a:t>6</a:t>
            </a:fld>
            <a:endParaRPr lang="ru-RU" altLang="ru-RU" sz="1250" dirty="0">
              <a:solidFill>
                <a:schemeClr val="accent1">
                  <a:lumMod val="50000"/>
                </a:schemeClr>
              </a:solidFill>
              <a:latin typeface="+mj-lt"/>
            </a:endParaRPr>
          </a:p>
        </p:txBody>
      </p:sp>
      <p:sp>
        <p:nvSpPr>
          <p:cNvPr id="2" name="TextBox 1"/>
          <p:cNvSpPr txBox="1"/>
          <p:nvPr/>
        </p:nvSpPr>
        <p:spPr>
          <a:xfrm>
            <a:off x="1139905" y="1395838"/>
            <a:ext cx="9853477" cy="1323439"/>
          </a:xfrm>
          <a:prstGeom prst="rect">
            <a:avLst/>
          </a:prstGeom>
          <a:noFill/>
        </p:spPr>
        <p:txBody>
          <a:bodyPr wrap="square" rtlCol="0">
            <a:spAutoFit/>
          </a:bodyPr>
          <a:lstStyle/>
          <a:p>
            <a:r>
              <a:rPr lang="ru-RU" sz="2000" dirty="0" smtClean="0">
                <a:latin typeface="Georgia" panose="02040502050405020303" pitchFamily="18" charset="0"/>
              </a:rPr>
              <a:t>До начала сбора извещений с целью информирования о порядке работы с извещениями, направляются письма в адрес ФОИВ с одновременным дублированием информации получателям МБТ и субсидии / ОЦДИ об использовании извещении (ф. 0504805)</a:t>
            </a:r>
            <a:endParaRPr lang="ru-RU" sz="2000" dirty="0">
              <a:latin typeface="Georgia" panose="02040502050405020303" pitchFamily="18" charset="0"/>
            </a:endParaRPr>
          </a:p>
        </p:txBody>
      </p:sp>
      <p:sp>
        <p:nvSpPr>
          <p:cNvPr id="3" name="TextBox 2"/>
          <p:cNvSpPr txBox="1"/>
          <p:nvPr/>
        </p:nvSpPr>
        <p:spPr>
          <a:xfrm>
            <a:off x="1096480" y="3773491"/>
            <a:ext cx="1918940" cy="1015663"/>
          </a:xfrm>
          <a:prstGeom prst="rect">
            <a:avLst/>
          </a:prstGeom>
          <a:noFill/>
        </p:spPr>
        <p:txBody>
          <a:bodyPr wrap="square" rtlCol="0">
            <a:spAutoFit/>
          </a:bodyPr>
          <a:lstStyle/>
          <a:p>
            <a:r>
              <a:rPr lang="ru-RU" sz="2000" dirty="0" smtClean="0">
                <a:solidFill>
                  <a:schemeClr val="tx2">
                    <a:lumMod val="50000"/>
                  </a:schemeClr>
                </a:solidFill>
                <a:latin typeface="Georgia" panose="02040502050405020303" pitchFamily="18" charset="0"/>
              </a:rPr>
              <a:t>Порядок сверки показателей</a:t>
            </a:r>
            <a:endParaRPr lang="ru-RU" sz="2000" dirty="0">
              <a:latin typeface="Georgia" panose="02040502050405020303" pitchFamily="18" charset="0"/>
            </a:endParaRPr>
          </a:p>
        </p:txBody>
      </p:sp>
      <p:sp>
        <p:nvSpPr>
          <p:cNvPr id="4" name="Прямоугольник 3"/>
          <p:cNvSpPr/>
          <p:nvPr/>
        </p:nvSpPr>
        <p:spPr>
          <a:xfrm>
            <a:off x="1034935" y="3704648"/>
            <a:ext cx="1980485" cy="231515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3" name="Прямоугольник 22"/>
          <p:cNvSpPr/>
          <p:nvPr/>
        </p:nvSpPr>
        <p:spPr>
          <a:xfrm>
            <a:off x="3519726" y="3714604"/>
            <a:ext cx="2340572" cy="23151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4" name="Прямоугольник 23"/>
          <p:cNvSpPr/>
          <p:nvPr/>
        </p:nvSpPr>
        <p:spPr>
          <a:xfrm>
            <a:off x="6328509" y="3704648"/>
            <a:ext cx="2098934" cy="23151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5" name="TextBox 4"/>
          <p:cNvSpPr txBox="1"/>
          <p:nvPr/>
        </p:nvSpPr>
        <p:spPr>
          <a:xfrm>
            <a:off x="3542916" y="3773490"/>
            <a:ext cx="2317382" cy="2154436"/>
          </a:xfrm>
          <a:prstGeom prst="rect">
            <a:avLst/>
          </a:prstGeom>
          <a:noFill/>
        </p:spPr>
        <p:txBody>
          <a:bodyPr wrap="square" rtlCol="0">
            <a:spAutoFit/>
          </a:bodyPr>
          <a:lstStyle/>
          <a:p>
            <a:r>
              <a:rPr lang="ru-RU" sz="2000" dirty="0" smtClean="0">
                <a:solidFill>
                  <a:schemeClr val="tx2">
                    <a:lumMod val="50000"/>
                  </a:schemeClr>
                </a:solidFill>
                <a:latin typeface="Georgia" panose="02040502050405020303" pitchFamily="18" charset="0"/>
              </a:rPr>
              <a:t>Сроки подключения к ГИИС </a:t>
            </a:r>
            <a:r>
              <a:rPr lang="ru-RU" sz="2000" dirty="0">
                <a:solidFill>
                  <a:schemeClr val="tx2">
                    <a:lumMod val="50000"/>
                  </a:schemeClr>
                </a:solidFill>
                <a:latin typeface="Georgia" panose="02040502050405020303" pitchFamily="18" charset="0"/>
              </a:rPr>
              <a:t>«Электронный </a:t>
            </a:r>
            <a:r>
              <a:rPr lang="ru-RU" sz="2000" dirty="0" smtClean="0">
                <a:solidFill>
                  <a:schemeClr val="tx2">
                    <a:lumMod val="50000"/>
                  </a:schemeClr>
                </a:solidFill>
                <a:latin typeface="Georgia" panose="02040502050405020303" pitchFamily="18" charset="0"/>
              </a:rPr>
              <a:t>бюджет» </a:t>
            </a:r>
          </a:p>
          <a:p>
            <a:endParaRPr lang="ru-RU" sz="2000" dirty="0" smtClean="0">
              <a:solidFill>
                <a:schemeClr val="tx2">
                  <a:lumMod val="50000"/>
                </a:schemeClr>
              </a:solidFill>
              <a:latin typeface="Georgia" panose="02040502050405020303" pitchFamily="18" charset="0"/>
            </a:endParaRPr>
          </a:p>
          <a:p>
            <a:r>
              <a:rPr lang="ru-RU" sz="1200" dirty="0">
                <a:solidFill>
                  <a:schemeClr val="tx2">
                    <a:lumMod val="50000"/>
                  </a:schemeClr>
                </a:solidFill>
                <a:latin typeface="Georgia" panose="02040502050405020303" pitchFamily="18" charset="0"/>
              </a:rPr>
              <a:t>до 31.12.2022</a:t>
            </a:r>
            <a:endParaRPr lang="ru-RU" sz="1200" dirty="0"/>
          </a:p>
        </p:txBody>
      </p:sp>
      <p:sp>
        <p:nvSpPr>
          <p:cNvPr id="6" name="TextBox 5"/>
          <p:cNvSpPr txBox="1"/>
          <p:nvPr/>
        </p:nvSpPr>
        <p:spPr>
          <a:xfrm>
            <a:off x="6327305" y="3773490"/>
            <a:ext cx="2153672" cy="1323439"/>
          </a:xfrm>
          <a:prstGeom prst="rect">
            <a:avLst/>
          </a:prstGeom>
          <a:noFill/>
        </p:spPr>
        <p:txBody>
          <a:bodyPr wrap="square" rtlCol="0">
            <a:spAutoFit/>
          </a:bodyPr>
          <a:lstStyle/>
          <a:p>
            <a:r>
              <a:rPr lang="ru-RU" sz="2000" dirty="0">
                <a:solidFill>
                  <a:schemeClr val="tx2">
                    <a:lumMod val="50000"/>
                  </a:schemeClr>
                </a:solidFill>
                <a:latin typeface="Georgia" panose="02040502050405020303" pitchFamily="18" charset="0"/>
              </a:rPr>
              <a:t>Сроки направления и предоставления </a:t>
            </a:r>
            <a:r>
              <a:rPr lang="ru-RU" sz="2000" dirty="0" smtClean="0">
                <a:solidFill>
                  <a:schemeClr val="tx2">
                    <a:lumMod val="50000"/>
                  </a:schemeClr>
                </a:solidFill>
                <a:latin typeface="Georgia" panose="02040502050405020303" pitchFamily="18" charset="0"/>
              </a:rPr>
              <a:t>Извещений</a:t>
            </a:r>
            <a:endParaRPr lang="ru-RU" sz="2000" dirty="0"/>
          </a:p>
        </p:txBody>
      </p:sp>
      <p:sp>
        <p:nvSpPr>
          <p:cNvPr id="11" name="TextBox 10"/>
          <p:cNvSpPr txBox="1"/>
          <p:nvPr/>
        </p:nvSpPr>
        <p:spPr>
          <a:xfrm>
            <a:off x="1600200" y="4876800"/>
            <a:ext cx="1905000" cy="338554"/>
          </a:xfrm>
          <a:prstGeom prst="rect">
            <a:avLst/>
          </a:prstGeom>
          <a:noFill/>
        </p:spPr>
        <p:txBody>
          <a:bodyPr wrap="square" rtlCol="0">
            <a:spAutoFit/>
          </a:bodyPr>
          <a:lstStyle/>
          <a:p>
            <a:endParaRPr lang="ru-RU" sz="1600" dirty="0"/>
          </a:p>
        </p:txBody>
      </p:sp>
      <p:sp>
        <p:nvSpPr>
          <p:cNvPr id="30" name="Прямоугольник 29"/>
          <p:cNvSpPr/>
          <p:nvPr/>
        </p:nvSpPr>
        <p:spPr>
          <a:xfrm>
            <a:off x="8894450" y="3704647"/>
            <a:ext cx="2230750" cy="2315152"/>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13" name="TextBox 12"/>
          <p:cNvSpPr txBox="1"/>
          <p:nvPr/>
        </p:nvSpPr>
        <p:spPr>
          <a:xfrm>
            <a:off x="8964026" y="3773490"/>
            <a:ext cx="2237374" cy="1015663"/>
          </a:xfrm>
          <a:prstGeom prst="rect">
            <a:avLst/>
          </a:prstGeom>
          <a:noFill/>
        </p:spPr>
        <p:txBody>
          <a:bodyPr wrap="square" rtlCol="0">
            <a:spAutoFit/>
          </a:bodyPr>
          <a:lstStyle/>
          <a:p>
            <a:r>
              <a:rPr lang="ru-RU" sz="2000" dirty="0" smtClean="0">
                <a:solidFill>
                  <a:schemeClr val="tx2">
                    <a:lumMod val="50000"/>
                  </a:schemeClr>
                </a:solidFill>
                <a:latin typeface="Georgia" panose="02040502050405020303" pitchFamily="18" charset="0"/>
              </a:rPr>
              <a:t>Контактная информация</a:t>
            </a:r>
            <a:r>
              <a:rPr lang="ru-RU" sz="2000" dirty="0">
                <a:solidFill>
                  <a:schemeClr val="tx2">
                    <a:lumMod val="50000"/>
                  </a:schemeClr>
                </a:solidFill>
                <a:latin typeface="Georgia" panose="02040502050405020303" pitchFamily="18" charset="0"/>
              </a:rPr>
              <a:t> </a:t>
            </a:r>
            <a:r>
              <a:rPr lang="ru-RU" sz="2000" dirty="0" smtClean="0">
                <a:solidFill>
                  <a:schemeClr val="tx2">
                    <a:lumMod val="50000"/>
                  </a:schemeClr>
                </a:solidFill>
                <a:latin typeface="Georgia" panose="02040502050405020303" pitchFamily="18" charset="0"/>
              </a:rPr>
              <a:t>кураторов</a:t>
            </a:r>
          </a:p>
        </p:txBody>
      </p:sp>
    </p:spTree>
    <p:extLst>
      <p:ext uri="{BB962C8B-B14F-4D97-AF65-F5344CB8AC3E}">
        <p14:creationId xmlns:p14="http://schemas.microsoft.com/office/powerpoint/2010/main" val="209998813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xmlns="" id="{87433215-F7A7-4C42-BB02-27859E047615}"/>
              </a:ext>
            </a:extLst>
          </p:cNvPr>
          <p:cNvGrpSpPr/>
          <p:nvPr/>
        </p:nvGrpSpPr>
        <p:grpSpPr>
          <a:xfrm>
            <a:off x="152400" y="152401"/>
            <a:ext cx="914400" cy="838199"/>
            <a:chOff x="10200622" y="4176732"/>
            <a:chExt cx="1334257" cy="1309668"/>
          </a:xfrm>
        </p:grpSpPr>
        <p:sp>
          <p:nvSpPr>
            <p:cNvPr id="3" name="Кружок">
              <a:extLst>
                <a:ext uri="{FF2B5EF4-FFF2-40B4-BE49-F238E27FC236}">
                  <a16:creationId xmlns:a16="http://schemas.microsoft.com/office/drawing/2014/main" xmlns=""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4" name="30688_html_m284ef2b5.png" descr="30688_html_m284ef2b5.png">
              <a:extLst>
                <a:ext uri="{FF2B5EF4-FFF2-40B4-BE49-F238E27FC236}">
                  <a16:creationId xmlns:a16="http://schemas.microsoft.com/office/drawing/2014/main" xmlns=""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 name="Группа 4">
              <a:extLst>
                <a:ext uri="{FF2B5EF4-FFF2-40B4-BE49-F238E27FC236}">
                  <a16:creationId xmlns:a16="http://schemas.microsoft.com/office/drawing/2014/main" xmlns="" id="{C4B5AAFF-BF75-4AC7-AEC3-033080312EF8}"/>
                </a:ext>
              </a:extLst>
            </p:cNvPr>
            <p:cNvGrpSpPr/>
            <p:nvPr/>
          </p:nvGrpSpPr>
          <p:grpSpPr>
            <a:xfrm>
              <a:off x="10379664" y="4204934"/>
              <a:ext cx="1096726" cy="841853"/>
              <a:chOff x="10379664" y="4204934"/>
              <a:chExt cx="1096726" cy="841853"/>
            </a:xfrm>
          </p:grpSpPr>
          <p:sp>
            <p:nvSpPr>
              <p:cNvPr id="13" name="Соединит. линия">
                <a:extLst>
                  <a:ext uri="{FF2B5EF4-FFF2-40B4-BE49-F238E27FC236}">
                    <a16:creationId xmlns:a16="http://schemas.microsoft.com/office/drawing/2014/main" xmlns=""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14" name="Соединит. линия">
                <a:extLst>
                  <a:ext uri="{FF2B5EF4-FFF2-40B4-BE49-F238E27FC236}">
                    <a16:creationId xmlns:a16="http://schemas.microsoft.com/office/drawing/2014/main" xmlns=""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15" name="Соединит. линия">
                <a:extLst>
                  <a:ext uri="{FF2B5EF4-FFF2-40B4-BE49-F238E27FC236}">
                    <a16:creationId xmlns:a16="http://schemas.microsoft.com/office/drawing/2014/main" xmlns=""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6" name="Группа 5">
              <a:extLst>
                <a:ext uri="{FF2B5EF4-FFF2-40B4-BE49-F238E27FC236}">
                  <a16:creationId xmlns:a16="http://schemas.microsoft.com/office/drawing/2014/main" xmlns="" id="{B20DF12C-5590-4193-8FA3-928198CD292D}"/>
                </a:ext>
              </a:extLst>
            </p:cNvPr>
            <p:cNvGrpSpPr/>
            <p:nvPr/>
          </p:nvGrpSpPr>
          <p:grpSpPr>
            <a:xfrm>
              <a:off x="10200622" y="4176732"/>
              <a:ext cx="765250" cy="1165061"/>
              <a:chOff x="10200622" y="4176732"/>
              <a:chExt cx="765250" cy="1165061"/>
            </a:xfrm>
          </p:grpSpPr>
          <p:sp>
            <p:nvSpPr>
              <p:cNvPr id="10" name="Соединит. линия">
                <a:extLst>
                  <a:ext uri="{FF2B5EF4-FFF2-40B4-BE49-F238E27FC236}">
                    <a16:creationId xmlns:a16="http://schemas.microsoft.com/office/drawing/2014/main" xmlns=""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11" name="Соединит. линия">
                <a:extLst>
                  <a:ext uri="{FF2B5EF4-FFF2-40B4-BE49-F238E27FC236}">
                    <a16:creationId xmlns:a16="http://schemas.microsoft.com/office/drawing/2014/main" xmlns=""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12" name="Соединит. линия">
                <a:extLst>
                  <a:ext uri="{FF2B5EF4-FFF2-40B4-BE49-F238E27FC236}">
                    <a16:creationId xmlns:a16="http://schemas.microsoft.com/office/drawing/2014/main" xmlns=""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7" name="Соединит. линия">
              <a:extLst>
                <a:ext uri="{FF2B5EF4-FFF2-40B4-BE49-F238E27FC236}">
                  <a16:creationId xmlns:a16="http://schemas.microsoft.com/office/drawing/2014/main" xmlns=""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8" name="Соединит. линия">
              <a:extLst>
                <a:ext uri="{FF2B5EF4-FFF2-40B4-BE49-F238E27FC236}">
                  <a16:creationId xmlns:a16="http://schemas.microsoft.com/office/drawing/2014/main" xmlns=""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9" name="Соединит. линия">
              <a:extLst>
                <a:ext uri="{FF2B5EF4-FFF2-40B4-BE49-F238E27FC236}">
                  <a16:creationId xmlns:a16="http://schemas.microsoft.com/office/drawing/2014/main" xmlns=""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16" name="TextBox 15">
            <a:extLst>
              <a:ext uri="{FF2B5EF4-FFF2-40B4-BE49-F238E27FC236}">
                <a16:creationId xmlns:a16="http://schemas.microsoft.com/office/drawing/2014/main" xmlns=""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7" name="Прямоугольник с одним скругленным углом 22">
            <a:extLst>
              <a:ext uri="{FF2B5EF4-FFF2-40B4-BE49-F238E27FC236}">
                <a16:creationId xmlns:a16="http://schemas.microsoft.com/office/drawing/2014/main" xmlns=""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8" name="TextBox 17">
            <a:extLst>
              <a:ext uri="{FF2B5EF4-FFF2-40B4-BE49-F238E27FC236}">
                <a16:creationId xmlns:a16="http://schemas.microsoft.com/office/drawing/2014/main" xmlns="" id="{771FFFC7-A89B-4859-A1DC-72A040303377}"/>
              </a:ext>
            </a:extLst>
          </p:cNvPr>
          <p:cNvSpPr txBox="1"/>
          <p:nvPr/>
        </p:nvSpPr>
        <p:spPr>
          <a:xfrm>
            <a:off x="6231218" y="139318"/>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Подготовка к формированию Извещений</a:t>
            </a:r>
            <a:endParaRPr lang="ru-RU" sz="1800" b="1" dirty="0">
              <a:solidFill>
                <a:schemeClr val="bg1"/>
              </a:solidFill>
              <a:latin typeface="Georgia" panose="02040502050405020303" pitchFamily="18" charset="0"/>
              <a:cs typeface="Arial" panose="020B0604020202020204" pitchFamily="34" charset="0"/>
            </a:endParaRPr>
          </a:p>
        </p:txBody>
      </p:sp>
      <p:sp>
        <p:nvSpPr>
          <p:cNvPr id="19" name="Номер слайда 1">
            <a:extLst>
              <a:ext uri="{FF2B5EF4-FFF2-40B4-BE49-F238E27FC236}">
                <a16:creationId xmlns:a16="http://schemas.microsoft.com/office/drawing/2014/main" xmlns=""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mj-lt"/>
              </a:rPr>
              <a:pPr/>
              <a:t>7</a:t>
            </a:fld>
            <a:endParaRPr lang="ru-RU" altLang="ru-RU" sz="1250" dirty="0">
              <a:solidFill>
                <a:schemeClr val="accent1">
                  <a:lumMod val="50000"/>
                </a:schemeClr>
              </a:solidFill>
              <a:latin typeface="+mj-lt"/>
            </a:endParaRPr>
          </a:p>
        </p:txBody>
      </p:sp>
      <p:sp>
        <p:nvSpPr>
          <p:cNvPr id="20" name="TextBox 19"/>
          <p:cNvSpPr txBox="1"/>
          <p:nvPr/>
        </p:nvSpPr>
        <p:spPr>
          <a:xfrm>
            <a:off x="1066800" y="1020367"/>
            <a:ext cx="9853477" cy="5324535"/>
          </a:xfrm>
          <a:prstGeom prst="rect">
            <a:avLst/>
          </a:prstGeom>
          <a:noFill/>
        </p:spPr>
        <p:txBody>
          <a:bodyPr wrap="square" rtlCol="0">
            <a:spAutoFit/>
          </a:bodyPr>
          <a:lstStyle/>
          <a:p>
            <a:r>
              <a:rPr lang="ru-RU" sz="2000" dirty="0">
                <a:latin typeface="Georgia" panose="02040502050405020303" pitchFamily="18" charset="0"/>
              </a:rPr>
              <a:t>Для качественной выгрузки Извещений </a:t>
            </a:r>
            <a:r>
              <a:rPr lang="ru-RU" sz="2000" dirty="0" smtClean="0">
                <a:latin typeface="Georgia" panose="02040502050405020303" pitchFamily="18" charset="0"/>
              </a:rPr>
              <a:t>необходимо провести следующие подготовительные мероприятия:</a:t>
            </a:r>
          </a:p>
          <a:p>
            <a:endParaRPr lang="ru-RU" sz="2000" dirty="0" smtClean="0">
              <a:latin typeface="Georgia" panose="02040502050405020303" pitchFamily="18" charset="0"/>
            </a:endParaRPr>
          </a:p>
          <a:p>
            <a:pPr marL="342900" indent="-342900">
              <a:buFont typeface="Wingdings" panose="05000000000000000000" pitchFamily="2" charset="2"/>
              <a:buChar char="ü"/>
            </a:pPr>
            <a:r>
              <a:rPr lang="ru-RU" sz="2000" dirty="0">
                <a:latin typeface="Georgia" panose="02040502050405020303" pitchFamily="18" charset="0"/>
              </a:rPr>
              <a:t>Проинформировать получателей трансферта (</a:t>
            </a:r>
            <a:r>
              <a:rPr lang="ru-RU" sz="2000" dirty="0" smtClean="0">
                <a:latin typeface="Georgia" panose="02040502050405020303" pitchFamily="18" charset="0"/>
              </a:rPr>
              <a:t>субсидии/ОЦДИ) </a:t>
            </a:r>
            <a:r>
              <a:rPr lang="ru-RU" sz="2000" dirty="0">
                <a:latin typeface="Georgia" panose="02040502050405020303" pitchFamily="18" charset="0"/>
              </a:rPr>
              <a:t>о заблаговременной проверке работоспособности в ГИИС </a:t>
            </a:r>
            <a:r>
              <a:rPr lang="ru-RU" sz="2000" dirty="0" smtClean="0">
                <a:latin typeface="Georgia" panose="02040502050405020303" pitchFamily="18" charset="0"/>
              </a:rPr>
              <a:t>ЭБ</a:t>
            </a:r>
          </a:p>
          <a:p>
            <a:pPr marL="342900" indent="-342900">
              <a:buFont typeface="Wingdings" panose="05000000000000000000" pitchFamily="2" charset="2"/>
              <a:buChar char="ü"/>
            </a:pPr>
            <a:endParaRPr lang="ru-RU" sz="2000" dirty="0" smtClean="0">
              <a:latin typeface="Georgia" panose="02040502050405020303" pitchFamily="18" charset="0"/>
            </a:endParaRPr>
          </a:p>
          <a:p>
            <a:pPr marL="342900" indent="-342900">
              <a:buFont typeface="Wingdings" panose="05000000000000000000" pitchFamily="2" charset="2"/>
              <a:buChar char="ü"/>
            </a:pPr>
            <a:r>
              <a:rPr lang="ru-RU" sz="2000" dirty="0">
                <a:latin typeface="Georgia" panose="02040502050405020303" pitchFamily="18" charset="0"/>
              </a:rPr>
              <a:t>П</a:t>
            </a:r>
            <a:r>
              <a:rPr lang="ru-RU" sz="2000" dirty="0" smtClean="0">
                <a:latin typeface="Georgia" panose="02040502050405020303" pitchFamily="18" charset="0"/>
              </a:rPr>
              <a:t>роанализировать показатели учета </a:t>
            </a:r>
            <a:r>
              <a:rPr lang="ru-RU" sz="2000" dirty="0">
                <a:latin typeface="Georgia" panose="02040502050405020303" pitchFamily="18" charset="0"/>
              </a:rPr>
              <a:t>на предмет распределению трансфертов </a:t>
            </a:r>
            <a:r>
              <a:rPr lang="ru-RU" sz="2000" dirty="0" smtClean="0">
                <a:latin typeface="Georgia" panose="02040502050405020303" pitchFamily="18" charset="0"/>
              </a:rPr>
              <a:t>(субсидии) относительно </a:t>
            </a:r>
            <a:r>
              <a:rPr lang="ru-RU" sz="2000" dirty="0">
                <a:latin typeface="Georgia" panose="02040502050405020303" pitchFamily="18" charset="0"/>
              </a:rPr>
              <a:t>текущего и капитального </a:t>
            </a:r>
            <a:r>
              <a:rPr lang="ru-RU" sz="2000" dirty="0" smtClean="0">
                <a:latin typeface="Georgia" panose="02040502050405020303" pitchFamily="18" charset="0"/>
              </a:rPr>
              <a:t>характера и при необходимости направить информацию по </a:t>
            </a:r>
            <a:r>
              <a:rPr lang="ru-RU" sz="2000" dirty="0">
                <a:latin typeface="Georgia" panose="02040502050405020303" pitchFamily="18" charset="0"/>
              </a:rPr>
              <a:t>уточнению характера </a:t>
            </a:r>
            <a:r>
              <a:rPr lang="ru-RU" sz="2000" dirty="0" smtClean="0">
                <a:latin typeface="Georgia" panose="02040502050405020303" pitchFamily="18" charset="0"/>
              </a:rPr>
              <a:t>трансферта </a:t>
            </a:r>
            <a:r>
              <a:rPr lang="ru-RU" sz="2000" dirty="0">
                <a:latin typeface="Georgia" panose="02040502050405020303" pitchFamily="18" charset="0"/>
              </a:rPr>
              <a:t>(субсидии</a:t>
            </a:r>
            <a:r>
              <a:rPr lang="ru-RU" sz="2000" dirty="0" smtClean="0">
                <a:latin typeface="Georgia" panose="02040502050405020303" pitchFamily="18" charset="0"/>
              </a:rPr>
              <a:t>);</a:t>
            </a:r>
          </a:p>
          <a:p>
            <a:pPr marL="342900" indent="-342900">
              <a:buFont typeface="Wingdings" panose="05000000000000000000" pitchFamily="2" charset="2"/>
              <a:buChar char="ü"/>
            </a:pPr>
            <a:endParaRPr lang="ru-RU" sz="2000" dirty="0" smtClean="0">
              <a:latin typeface="Georgia" panose="02040502050405020303" pitchFamily="18" charset="0"/>
            </a:endParaRPr>
          </a:p>
          <a:p>
            <a:pPr marL="342900" indent="-342900">
              <a:buFont typeface="Wingdings" panose="05000000000000000000" pitchFamily="2" charset="2"/>
              <a:buChar char="ü"/>
            </a:pPr>
            <a:r>
              <a:rPr lang="ru-RU" sz="2000" dirty="0" err="1" smtClean="0">
                <a:latin typeface="Georgia" panose="02040502050405020303" pitchFamily="18" charset="0"/>
              </a:rPr>
              <a:t>Проинвентаризировать</a:t>
            </a:r>
            <a:r>
              <a:rPr lang="ru-RU" sz="2000" dirty="0" smtClean="0">
                <a:latin typeface="Georgia" panose="02040502050405020303" pitchFamily="18" charset="0"/>
              </a:rPr>
              <a:t> расчеты в части трансфертов </a:t>
            </a:r>
            <a:r>
              <a:rPr lang="ru-RU" sz="2000" dirty="0">
                <a:latin typeface="Georgia" panose="02040502050405020303" pitchFamily="18" charset="0"/>
              </a:rPr>
              <a:t>(</a:t>
            </a:r>
            <a:r>
              <a:rPr lang="ru-RU" sz="2000" dirty="0" smtClean="0">
                <a:latin typeface="Georgia" panose="02040502050405020303" pitchFamily="18" charset="0"/>
              </a:rPr>
              <a:t>субсидий) </a:t>
            </a:r>
            <a:r>
              <a:rPr lang="ru-RU" sz="2000" dirty="0">
                <a:latin typeface="Georgia" panose="02040502050405020303" pitchFamily="18" charset="0"/>
              </a:rPr>
              <a:t>по </a:t>
            </a:r>
            <a:r>
              <a:rPr lang="ru-RU" sz="2000" dirty="0" smtClean="0">
                <a:latin typeface="Georgia" panose="02040502050405020303" pitchFamily="18" charset="0"/>
              </a:rPr>
              <a:t>взаимосвязанным показателям (кредиторская задолженность)</a:t>
            </a:r>
          </a:p>
          <a:p>
            <a:endParaRPr lang="ru-RU" sz="2000" dirty="0" smtClean="0">
              <a:latin typeface="Georgia" panose="02040502050405020303" pitchFamily="18" charset="0"/>
            </a:endParaRPr>
          </a:p>
          <a:p>
            <a:pPr marL="342900" indent="-342900">
              <a:buFont typeface="Wingdings" panose="05000000000000000000" pitchFamily="2" charset="2"/>
              <a:buChar char="ü"/>
            </a:pPr>
            <a:r>
              <a:rPr lang="ru-RU" sz="2000" dirty="0" smtClean="0">
                <a:latin typeface="Georgia" panose="02040502050405020303" pitchFamily="18" charset="0"/>
              </a:rPr>
              <a:t>Проинформировать подведомственные учреждения об обязательном проведении </a:t>
            </a:r>
            <a:r>
              <a:rPr lang="ru-RU" sz="2000" dirty="0">
                <a:latin typeface="Georgia" panose="02040502050405020303" pitchFamily="18" charset="0"/>
              </a:rPr>
              <a:t>сверки с </a:t>
            </a:r>
            <a:r>
              <a:rPr lang="ru-RU" sz="2000" dirty="0" err="1" smtClean="0">
                <a:latin typeface="Georgia" panose="02040502050405020303" pitchFamily="18" charset="0"/>
              </a:rPr>
              <a:t>Росреестром</a:t>
            </a:r>
            <a:r>
              <a:rPr lang="ru-RU" sz="2000" dirty="0" smtClean="0">
                <a:latin typeface="Georgia" panose="02040502050405020303" pitchFamily="18" charset="0"/>
              </a:rPr>
              <a:t> в части изменения кадастровой стоимости земельных участков</a:t>
            </a:r>
          </a:p>
        </p:txBody>
      </p:sp>
    </p:spTree>
    <p:extLst>
      <p:ext uri="{BB962C8B-B14F-4D97-AF65-F5344CB8AC3E}">
        <p14:creationId xmlns:p14="http://schemas.microsoft.com/office/powerpoint/2010/main" val="8840039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Группа 1">
            <a:extLst>
              <a:ext uri="{FF2B5EF4-FFF2-40B4-BE49-F238E27FC236}">
                <a16:creationId xmlns:a16="http://schemas.microsoft.com/office/drawing/2014/main" xmlns="" id="{87433215-F7A7-4C42-BB02-27859E047615}"/>
              </a:ext>
            </a:extLst>
          </p:cNvPr>
          <p:cNvGrpSpPr/>
          <p:nvPr/>
        </p:nvGrpSpPr>
        <p:grpSpPr>
          <a:xfrm>
            <a:off x="152400" y="152401"/>
            <a:ext cx="914400" cy="838199"/>
            <a:chOff x="10200622" y="4176732"/>
            <a:chExt cx="1334257" cy="1309668"/>
          </a:xfrm>
        </p:grpSpPr>
        <p:sp>
          <p:nvSpPr>
            <p:cNvPr id="3" name="Кружок">
              <a:extLst>
                <a:ext uri="{FF2B5EF4-FFF2-40B4-BE49-F238E27FC236}">
                  <a16:creationId xmlns:a16="http://schemas.microsoft.com/office/drawing/2014/main" xmlns=""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latin typeface="Georgia" panose="02040502050405020303" pitchFamily="18" charset="0"/>
              </a:endParaRPr>
            </a:p>
          </p:txBody>
        </p:sp>
        <p:pic>
          <p:nvPicPr>
            <p:cNvPr id="4" name="30688_html_m284ef2b5.png" descr="30688_html_m284ef2b5.png">
              <a:extLst>
                <a:ext uri="{FF2B5EF4-FFF2-40B4-BE49-F238E27FC236}">
                  <a16:creationId xmlns:a16="http://schemas.microsoft.com/office/drawing/2014/main" xmlns="" id="{2D08F08D-F2C3-4A20-911A-839894EED4AF}"/>
                </a:ext>
              </a:extLst>
            </p:cNvPr>
            <p:cNvPicPr>
              <a:picLocks noChangeAspect="1"/>
            </p:cNvPicPr>
            <p:nvPr/>
          </p:nvPicPr>
          <p:blipFill>
            <a:blip r:embed="rId2"/>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 name="Группа 4">
              <a:extLst>
                <a:ext uri="{FF2B5EF4-FFF2-40B4-BE49-F238E27FC236}">
                  <a16:creationId xmlns:a16="http://schemas.microsoft.com/office/drawing/2014/main" xmlns="" id="{C4B5AAFF-BF75-4AC7-AEC3-033080312EF8}"/>
                </a:ext>
              </a:extLst>
            </p:cNvPr>
            <p:cNvGrpSpPr/>
            <p:nvPr/>
          </p:nvGrpSpPr>
          <p:grpSpPr>
            <a:xfrm>
              <a:off x="10379664" y="4204934"/>
              <a:ext cx="1096726" cy="841853"/>
              <a:chOff x="10379664" y="4204934"/>
              <a:chExt cx="1096726" cy="841853"/>
            </a:xfrm>
          </p:grpSpPr>
          <p:sp>
            <p:nvSpPr>
              <p:cNvPr id="13" name="Соединит. линия">
                <a:extLst>
                  <a:ext uri="{FF2B5EF4-FFF2-40B4-BE49-F238E27FC236}">
                    <a16:creationId xmlns:a16="http://schemas.microsoft.com/office/drawing/2014/main" xmlns=""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latin typeface="Georgia" panose="02040502050405020303" pitchFamily="18" charset="0"/>
                </a:endParaRPr>
              </a:p>
            </p:txBody>
          </p:sp>
          <p:sp>
            <p:nvSpPr>
              <p:cNvPr id="14" name="Соединит. линия">
                <a:extLst>
                  <a:ext uri="{FF2B5EF4-FFF2-40B4-BE49-F238E27FC236}">
                    <a16:creationId xmlns:a16="http://schemas.microsoft.com/office/drawing/2014/main" xmlns=""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latin typeface="Georgia" panose="02040502050405020303" pitchFamily="18" charset="0"/>
                </a:endParaRPr>
              </a:p>
            </p:txBody>
          </p:sp>
          <p:sp>
            <p:nvSpPr>
              <p:cNvPr id="15" name="Соединит. линия">
                <a:extLst>
                  <a:ext uri="{FF2B5EF4-FFF2-40B4-BE49-F238E27FC236}">
                    <a16:creationId xmlns:a16="http://schemas.microsoft.com/office/drawing/2014/main" xmlns=""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latin typeface="Georgia" panose="02040502050405020303" pitchFamily="18" charset="0"/>
                </a:endParaRPr>
              </a:p>
            </p:txBody>
          </p:sp>
        </p:grpSp>
        <p:grpSp>
          <p:nvGrpSpPr>
            <p:cNvPr id="6" name="Группа 5">
              <a:extLst>
                <a:ext uri="{FF2B5EF4-FFF2-40B4-BE49-F238E27FC236}">
                  <a16:creationId xmlns:a16="http://schemas.microsoft.com/office/drawing/2014/main" xmlns="" id="{B20DF12C-5590-4193-8FA3-928198CD292D}"/>
                </a:ext>
              </a:extLst>
            </p:cNvPr>
            <p:cNvGrpSpPr/>
            <p:nvPr/>
          </p:nvGrpSpPr>
          <p:grpSpPr>
            <a:xfrm>
              <a:off x="10200622" y="4176732"/>
              <a:ext cx="765250" cy="1165061"/>
              <a:chOff x="10200622" y="4176732"/>
              <a:chExt cx="765250" cy="1165061"/>
            </a:xfrm>
          </p:grpSpPr>
          <p:sp>
            <p:nvSpPr>
              <p:cNvPr id="10" name="Соединит. линия">
                <a:extLst>
                  <a:ext uri="{FF2B5EF4-FFF2-40B4-BE49-F238E27FC236}">
                    <a16:creationId xmlns:a16="http://schemas.microsoft.com/office/drawing/2014/main" xmlns=""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11" name="Соединит. линия">
                <a:extLst>
                  <a:ext uri="{FF2B5EF4-FFF2-40B4-BE49-F238E27FC236}">
                    <a16:creationId xmlns:a16="http://schemas.microsoft.com/office/drawing/2014/main" xmlns=""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latin typeface="Georgia" panose="02040502050405020303" pitchFamily="18" charset="0"/>
                </a:endParaRPr>
              </a:p>
            </p:txBody>
          </p:sp>
          <p:sp>
            <p:nvSpPr>
              <p:cNvPr id="12" name="Соединит. линия">
                <a:extLst>
                  <a:ext uri="{FF2B5EF4-FFF2-40B4-BE49-F238E27FC236}">
                    <a16:creationId xmlns:a16="http://schemas.microsoft.com/office/drawing/2014/main" xmlns=""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latin typeface="Georgia" panose="02040502050405020303" pitchFamily="18" charset="0"/>
                </a:endParaRPr>
              </a:p>
            </p:txBody>
          </p:sp>
        </p:grpSp>
        <p:sp>
          <p:nvSpPr>
            <p:cNvPr id="7" name="Соединит. линия">
              <a:extLst>
                <a:ext uri="{FF2B5EF4-FFF2-40B4-BE49-F238E27FC236}">
                  <a16:creationId xmlns:a16="http://schemas.microsoft.com/office/drawing/2014/main" xmlns=""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8" name="Соединит. линия">
              <a:extLst>
                <a:ext uri="{FF2B5EF4-FFF2-40B4-BE49-F238E27FC236}">
                  <a16:creationId xmlns:a16="http://schemas.microsoft.com/office/drawing/2014/main" xmlns=""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latin typeface="Georgia" panose="02040502050405020303" pitchFamily="18" charset="0"/>
              </a:endParaRPr>
            </a:p>
          </p:txBody>
        </p:sp>
        <p:sp>
          <p:nvSpPr>
            <p:cNvPr id="9" name="Соединит. линия">
              <a:extLst>
                <a:ext uri="{FF2B5EF4-FFF2-40B4-BE49-F238E27FC236}">
                  <a16:creationId xmlns:a16="http://schemas.microsoft.com/office/drawing/2014/main" xmlns=""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latin typeface="Georgia" panose="02040502050405020303" pitchFamily="18" charset="0"/>
              </a:endParaRPr>
            </a:p>
          </p:txBody>
        </p:sp>
      </p:grpSp>
      <p:sp>
        <p:nvSpPr>
          <p:cNvPr id="16" name="TextBox 15">
            <a:extLst>
              <a:ext uri="{FF2B5EF4-FFF2-40B4-BE49-F238E27FC236}">
                <a16:creationId xmlns:a16="http://schemas.microsoft.com/office/drawing/2014/main" xmlns=""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7" name="Прямоугольник с одним скругленным углом 22">
            <a:extLst>
              <a:ext uri="{FF2B5EF4-FFF2-40B4-BE49-F238E27FC236}">
                <a16:creationId xmlns:a16="http://schemas.microsoft.com/office/drawing/2014/main" xmlns=""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latin typeface="Georgia" panose="02040502050405020303" pitchFamily="18" charset="0"/>
            </a:endParaRPr>
          </a:p>
        </p:txBody>
      </p:sp>
      <p:sp>
        <p:nvSpPr>
          <p:cNvPr id="18" name="TextBox 17">
            <a:extLst>
              <a:ext uri="{FF2B5EF4-FFF2-40B4-BE49-F238E27FC236}">
                <a16:creationId xmlns:a16="http://schemas.microsoft.com/office/drawing/2014/main" xmlns="" id="{771FFFC7-A89B-4859-A1DC-72A040303377}"/>
              </a:ext>
            </a:extLst>
          </p:cNvPr>
          <p:cNvSpPr txBox="1"/>
          <p:nvPr/>
        </p:nvSpPr>
        <p:spPr>
          <a:xfrm>
            <a:off x="6231218" y="139318"/>
            <a:ext cx="5960782" cy="646331"/>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Количество сформированных извещений автоматизированным способом </a:t>
            </a:r>
            <a:endParaRPr lang="ru-RU" sz="1800" b="1" dirty="0">
              <a:solidFill>
                <a:schemeClr val="bg1"/>
              </a:solidFill>
              <a:latin typeface="Georgia" panose="02040502050405020303" pitchFamily="18" charset="0"/>
              <a:cs typeface="Arial" panose="020B0604020202020204" pitchFamily="34" charset="0"/>
            </a:endParaRPr>
          </a:p>
        </p:txBody>
      </p:sp>
      <p:sp>
        <p:nvSpPr>
          <p:cNvPr id="19" name="Номер слайда 1">
            <a:extLst>
              <a:ext uri="{FF2B5EF4-FFF2-40B4-BE49-F238E27FC236}">
                <a16:creationId xmlns:a16="http://schemas.microsoft.com/office/drawing/2014/main" xmlns=""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Georgia" panose="02040502050405020303" pitchFamily="18" charset="0"/>
              </a:rPr>
              <a:pPr/>
              <a:t>8</a:t>
            </a:fld>
            <a:endParaRPr lang="ru-RU" altLang="ru-RU" sz="1250" dirty="0">
              <a:solidFill>
                <a:schemeClr val="accent1">
                  <a:lumMod val="50000"/>
                </a:schemeClr>
              </a:solidFill>
              <a:latin typeface="Georgia" panose="02040502050405020303" pitchFamily="18" charset="0"/>
            </a:endParaRPr>
          </a:p>
        </p:txBody>
      </p:sp>
      <p:graphicFrame>
        <p:nvGraphicFramePr>
          <p:cNvPr id="21" name="Таблица 20"/>
          <p:cNvGraphicFramePr>
            <a:graphicFrameLocks noGrp="1"/>
          </p:cNvGraphicFramePr>
          <p:nvPr>
            <p:extLst>
              <p:ext uri="{D42A27DB-BD31-4B8C-83A1-F6EECF244321}">
                <p14:modId xmlns:p14="http://schemas.microsoft.com/office/powerpoint/2010/main" val="3404664844"/>
              </p:ext>
            </p:extLst>
          </p:nvPr>
        </p:nvGraphicFramePr>
        <p:xfrm>
          <a:off x="488976" y="1600200"/>
          <a:ext cx="9340824" cy="2594973"/>
        </p:xfrm>
        <a:graphic>
          <a:graphicData uri="http://schemas.openxmlformats.org/drawingml/2006/table">
            <a:tbl>
              <a:tblPr firstRow="1" bandRow="1">
                <a:tableStyleId>{5C22544A-7EE6-4342-B048-85BDC9FD1C3A}</a:tableStyleId>
              </a:tblPr>
              <a:tblGrid>
                <a:gridCol w="1492224"/>
                <a:gridCol w="1905000"/>
                <a:gridCol w="3048000"/>
                <a:gridCol w="2895600"/>
              </a:tblGrid>
              <a:tr h="1001667">
                <a:tc>
                  <a:txBody>
                    <a:bodyPr/>
                    <a:lstStyle/>
                    <a:p>
                      <a:endParaRPr lang="ru-RU" sz="2000" dirty="0">
                        <a:latin typeface="Georgia" panose="02040502050405020303" pitchFamily="18" charset="0"/>
                      </a:endParaRPr>
                    </a:p>
                  </a:txBody>
                  <a:tcPr/>
                </a:tc>
                <a:tc>
                  <a:txBody>
                    <a:bodyPr/>
                    <a:lstStyle/>
                    <a:p>
                      <a:pPr algn="ctr"/>
                      <a:r>
                        <a:rPr lang="ru-RU" sz="2000" dirty="0" smtClean="0">
                          <a:latin typeface="Georgia" panose="02040502050405020303" pitchFamily="18" charset="0"/>
                        </a:rPr>
                        <a:t>План по выгрузке</a:t>
                      </a:r>
                      <a:endParaRPr lang="ru-RU" sz="2000" dirty="0">
                        <a:latin typeface="Georgia" panose="02040502050405020303" pitchFamily="18" charset="0"/>
                      </a:endParaRPr>
                    </a:p>
                  </a:txBody>
                  <a:tcPr/>
                </a:tc>
                <a:tc>
                  <a:txBody>
                    <a:bodyPr/>
                    <a:lstStyle/>
                    <a:p>
                      <a:pPr algn="ctr"/>
                      <a:r>
                        <a:rPr lang="ru-RU" sz="2000" dirty="0" smtClean="0">
                          <a:latin typeface="Georgia" panose="02040502050405020303" pitchFamily="18" charset="0"/>
                        </a:rPr>
                        <a:t>Дополнительно сформировано по обращениям о корректировке</a:t>
                      </a:r>
                      <a:endParaRPr lang="ru-RU" sz="2000" dirty="0">
                        <a:latin typeface="Georgia" panose="02040502050405020303" pitchFamily="18" charset="0"/>
                      </a:endParaRPr>
                    </a:p>
                  </a:txBody>
                  <a:tcPr/>
                </a:tc>
                <a:tc>
                  <a:txBody>
                    <a:bodyPr/>
                    <a:lstStyle/>
                    <a:p>
                      <a:pPr algn="ctr"/>
                      <a:r>
                        <a:rPr lang="ru-RU" sz="2000" dirty="0" smtClean="0">
                          <a:latin typeface="Georgia" panose="02040502050405020303" pitchFamily="18" charset="0"/>
                        </a:rPr>
                        <a:t>Всего </a:t>
                      </a:r>
                      <a:br>
                        <a:rPr lang="ru-RU" sz="2000" dirty="0" smtClean="0">
                          <a:latin typeface="Georgia" panose="02040502050405020303" pitchFamily="18" charset="0"/>
                        </a:rPr>
                      </a:br>
                      <a:r>
                        <a:rPr lang="ru-RU" sz="2000" dirty="0" smtClean="0">
                          <a:latin typeface="Georgia" panose="02040502050405020303" pitchFamily="18" charset="0"/>
                        </a:rPr>
                        <a:t>с учетом перегрузки</a:t>
                      </a:r>
                      <a:endParaRPr lang="ru-RU" sz="2000" dirty="0">
                        <a:latin typeface="Georgia" panose="02040502050405020303" pitchFamily="18" charset="0"/>
                      </a:endParaRPr>
                    </a:p>
                  </a:txBody>
                  <a:tcPr/>
                </a:tc>
              </a:tr>
              <a:tr h="446133">
                <a:tc>
                  <a:txBody>
                    <a:bodyPr/>
                    <a:lstStyle/>
                    <a:p>
                      <a:r>
                        <a:rPr lang="ru-RU" sz="2000" dirty="0" smtClean="0">
                          <a:latin typeface="Georgia" panose="02040502050405020303" pitchFamily="18" charset="0"/>
                        </a:rPr>
                        <a:t>МБТ</a:t>
                      </a:r>
                      <a:endParaRPr lang="ru-RU" sz="2000" dirty="0">
                        <a:latin typeface="Georgia" panose="02040502050405020303" pitchFamily="18" charset="0"/>
                      </a:endParaRPr>
                    </a:p>
                  </a:txBody>
                  <a:tcPr/>
                </a:tc>
                <a:tc>
                  <a:txBody>
                    <a:bodyPr/>
                    <a:lstStyle/>
                    <a:p>
                      <a:pPr algn="ctr"/>
                      <a:r>
                        <a:rPr lang="ru-RU" sz="2000" dirty="0" smtClean="0">
                          <a:latin typeface="Georgia" panose="02040502050405020303" pitchFamily="18" charset="0"/>
                        </a:rPr>
                        <a:t>9</a:t>
                      </a:r>
                      <a:r>
                        <a:rPr lang="ru-RU" sz="2000" baseline="0" dirty="0" smtClean="0">
                          <a:latin typeface="Georgia" panose="02040502050405020303" pitchFamily="18" charset="0"/>
                        </a:rPr>
                        <a:t> 204</a:t>
                      </a:r>
                      <a:endParaRPr lang="ru-RU" sz="2000" dirty="0">
                        <a:latin typeface="Georgia" panose="02040502050405020303" pitchFamily="18" charset="0"/>
                      </a:endParaRPr>
                    </a:p>
                  </a:txBody>
                  <a:tcPr/>
                </a:tc>
                <a:tc>
                  <a:txBody>
                    <a:bodyPr/>
                    <a:lstStyle/>
                    <a:p>
                      <a:pPr algn="ctr"/>
                      <a:r>
                        <a:rPr lang="ru-RU" sz="2000" dirty="0" smtClean="0">
                          <a:latin typeface="Georgia" panose="02040502050405020303" pitchFamily="18" charset="0"/>
                        </a:rPr>
                        <a:t>14 695</a:t>
                      </a:r>
                      <a:endParaRPr lang="ru-RU" sz="2000" dirty="0">
                        <a:latin typeface="Georgia" panose="02040502050405020303" pitchFamily="18" charset="0"/>
                      </a:endParaRPr>
                    </a:p>
                  </a:txBody>
                  <a:tcPr/>
                </a:tc>
                <a:tc>
                  <a:txBody>
                    <a:bodyPr/>
                    <a:lstStyle/>
                    <a:p>
                      <a:pPr algn="ctr"/>
                      <a:r>
                        <a:rPr lang="ru-RU" sz="2000" dirty="0" smtClean="0">
                          <a:latin typeface="Georgia" panose="02040502050405020303" pitchFamily="18" charset="0"/>
                        </a:rPr>
                        <a:t>23 899</a:t>
                      </a:r>
                      <a:endParaRPr lang="ru-RU" sz="2000" dirty="0">
                        <a:latin typeface="Georgia" panose="02040502050405020303" pitchFamily="18" charset="0"/>
                      </a:endParaRPr>
                    </a:p>
                  </a:txBody>
                  <a:tcPr/>
                </a:tc>
              </a:tr>
              <a:tr h="399037">
                <a:tc>
                  <a:txBody>
                    <a:bodyPr/>
                    <a:lstStyle/>
                    <a:p>
                      <a:r>
                        <a:rPr lang="ru-RU" sz="2000" dirty="0" smtClean="0">
                          <a:latin typeface="Georgia" panose="02040502050405020303" pitchFamily="18" charset="0"/>
                        </a:rPr>
                        <a:t>Субсидии</a:t>
                      </a:r>
                      <a:endParaRPr lang="ru-RU" sz="2000" dirty="0">
                        <a:latin typeface="Georgia" panose="02040502050405020303" pitchFamily="18" charset="0"/>
                      </a:endParaRPr>
                    </a:p>
                  </a:txBody>
                  <a:tcPr/>
                </a:tc>
                <a:tc>
                  <a:txBody>
                    <a:bodyPr/>
                    <a:lstStyle/>
                    <a:p>
                      <a:pPr algn="ctr"/>
                      <a:r>
                        <a:rPr lang="ru-RU" sz="2000" dirty="0" smtClean="0">
                          <a:latin typeface="Georgia" panose="02040502050405020303" pitchFamily="18" charset="0"/>
                        </a:rPr>
                        <a:t>12 954</a:t>
                      </a:r>
                      <a:endParaRPr lang="ru-RU" sz="2000" dirty="0">
                        <a:latin typeface="Georgia" panose="02040502050405020303" pitchFamily="18" charset="0"/>
                      </a:endParaRPr>
                    </a:p>
                  </a:txBody>
                  <a:tcPr/>
                </a:tc>
                <a:tc>
                  <a:txBody>
                    <a:bodyPr/>
                    <a:lstStyle/>
                    <a:p>
                      <a:pPr algn="ctr"/>
                      <a:r>
                        <a:rPr lang="ru-RU" sz="2000" dirty="0" smtClean="0">
                          <a:latin typeface="Georgia" panose="02040502050405020303" pitchFamily="18" charset="0"/>
                        </a:rPr>
                        <a:t>4 524</a:t>
                      </a:r>
                      <a:endParaRPr lang="ru-RU" sz="2000" dirty="0">
                        <a:latin typeface="Georgia" panose="02040502050405020303" pitchFamily="18" charset="0"/>
                      </a:endParaRPr>
                    </a:p>
                  </a:txBody>
                  <a:tcPr/>
                </a:tc>
                <a:tc>
                  <a:txBody>
                    <a:bodyPr/>
                    <a:lstStyle/>
                    <a:p>
                      <a:pPr algn="ctr"/>
                      <a:r>
                        <a:rPr lang="ru-RU" sz="2000" dirty="0" smtClean="0">
                          <a:latin typeface="Georgia" panose="02040502050405020303" pitchFamily="18" charset="0"/>
                        </a:rPr>
                        <a:t>17 478</a:t>
                      </a:r>
                      <a:endParaRPr lang="ru-RU" sz="2000" dirty="0">
                        <a:latin typeface="Georgia" panose="02040502050405020303" pitchFamily="18" charset="0"/>
                      </a:endParaRPr>
                    </a:p>
                  </a:txBody>
                  <a:tcPr/>
                </a:tc>
              </a:tr>
              <a:tr h="439163">
                <a:tc>
                  <a:txBody>
                    <a:bodyPr/>
                    <a:lstStyle/>
                    <a:p>
                      <a:r>
                        <a:rPr lang="ru-RU" sz="2000" dirty="0" smtClean="0">
                          <a:latin typeface="Georgia" panose="02040502050405020303" pitchFamily="18" charset="0"/>
                        </a:rPr>
                        <a:t>ОЦДИ</a:t>
                      </a:r>
                      <a:endParaRPr lang="ru-RU" sz="2000" dirty="0">
                        <a:latin typeface="Georgia" panose="02040502050405020303" pitchFamily="18" charset="0"/>
                      </a:endParaRPr>
                    </a:p>
                  </a:txBody>
                  <a:tcPr/>
                </a:tc>
                <a:tc>
                  <a:txBody>
                    <a:bodyPr/>
                    <a:lstStyle/>
                    <a:p>
                      <a:pPr algn="ctr"/>
                      <a:r>
                        <a:rPr lang="en-US" sz="2000" dirty="0" smtClean="0">
                          <a:latin typeface="Georgia" panose="02040502050405020303" pitchFamily="18" charset="0"/>
                        </a:rPr>
                        <a:t>2 300</a:t>
                      </a:r>
                      <a:endParaRPr lang="ru-RU" sz="2000" dirty="0">
                        <a:latin typeface="Georgia" panose="02040502050405020303" pitchFamily="18" charset="0"/>
                      </a:endParaRPr>
                    </a:p>
                  </a:txBody>
                  <a:tcPr/>
                </a:tc>
                <a:tc>
                  <a:txBody>
                    <a:bodyPr/>
                    <a:lstStyle/>
                    <a:p>
                      <a:pPr algn="ctr"/>
                      <a:r>
                        <a:rPr lang="en-US" sz="2000" dirty="0" smtClean="0">
                          <a:latin typeface="Georgia" panose="02040502050405020303" pitchFamily="18" charset="0"/>
                        </a:rPr>
                        <a:t>2 068</a:t>
                      </a:r>
                      <a:endParaRPr lang="ru-RU" sz="2000" dirty="0">
                        <a:latin typeface="Georgia" panose="02040502050405020303" pitchFamily="18" charset="0"/>
                      </a:endParaRPr>
                    </a:p>
                  </a:txBody>
                  <a:tcPr/>
                </a:tc>
                <a:tc>
                  <a:txBody>
                    <a:bodyPr/>
                    <a:lstStyle/>
                    <a:p>
                      <a:pPr algn="ctr"/>
                      <a:r>
                        <a:rPr lang="en-US" sz="2000" dirty="0" smtClean="0">
                          <a:latin typeface="Georgia" panose="02040502050405020303" pitchFamily="18" charset="0"/>
                        </a:rPr>
                        <a:t>4 368</a:t>
                      </a:r>
                      <a:endParaRPr lang="ru-RU" sz="2000" dirty="0">
                        <a:latin typeface="Georgia" panose="02040502050405020303" pitchFamily="18" charset="0"/>
                      </a:endParaRPr>
                    </a:p>
                  </a:txBody>
                  <a:tcPr/>
                </a:tc>
              </a:tr>
            </a:tbl>
          </a:graphicData>
        </a:graphic>
      </p:graphicFrame>
    </p:spTree>
    <p:extLst>
      <p:ext uri="{BB962C8B-B14F-4D97-AF65-F5344CB8AC3E}">
        <p14:creationId xmlns:p14="http://schemas.microsoft.com/office/powerpoint/2010/main" val="120324682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Группа 7">
            <a:extLst>
              <a:ext uri="{FF2B5EF4-FFF2-40B4-BE49-F238E27FC236}">
                <a16:creationId xmlns:a16="http://schemas.microsoft.com/office/drawing/2014/main" xmlns="" id="{87433215-F7A7-4C42-BB02-27859E047615}"/>
              </a:ext>
            </a:extLst>
          </p:cNvPr>
          <p:cNvGrpSpPr/>
          <p:nvPr/>
        </p:nvGrpSpPr>
        <p:grpSpPr>
          <a:xfrm>
            <a:off x="152400" y="152401"/>
            <a:ext cx="914400" cy="838199"/>
            <a:chOff x="10200622" y="4176732"/>
            <a:chExt cx="1334257" cy="1309668"/>
          </a:xfrm>
        </p:grpSpPr>
        <p:sp>
          <p:nvSpPr>
            <p:cNvPr id="49" name="Кружок">
              <a:extLst>
                <a:ext uri="{FF2B5EF4-FFF2-40B4-BE49-F238E27FC236}">
                  <a16:creationId xmlns:a16="http://schemas.microsoft.com/office/drawing/2014/main" xmlns="" id="{F1DB13AC-9F49-430B-8A3D-ED2B94C5BEE7}"/>
                </a:ext>
              </a:extLst>
            </p:cNvPr>
            <p:cNvSpPr/>
            <p:nvPr/>
          </p:nvSpPr>
          <p:spPr>
            <a:xfrm>
              <a:off x="10640463" y="4705221"/>
              <a:ext cx="425464" cy="425463"/>
            </a:xfrm>
            <a:prstGeom prst="ellipse">
              <a:avLst/>
            </a:prstGeom>
            <a:solidFill>
              <a:srgbClr val="013B5E"/>
            </a:solidFill>
            <a:ln w="12700">
              <a:miter lim="400000"/>
            </a:ln>
          </p:spPr>
          <p:txBody>
            <a:bodyPr lIns="0" tIns="0" rIns="0" bIns="0" anchor="ctr"/>
            <a:lstStyle/>
            <a:p>
              <a:pPr>
                <a:defRPr sz="3200" b="0">
                  <a:solidFill>
                    <a:srgbClr val="FFFFFF"/>
                  </a:solidFill>
                  <a:latin typeface="+mn-lt"/>
                  <a:ea typeface="+mn-ea"/>
                  <a:cs typeface="+mn-cs"/>
                  <a:sym typeface="Helvetica Neue Medium"/>
                </a:defRPr>
              </a:pPr>
              <a:endParaRPr sz="3200"/>
            </a:p>
          </p:txBody>
        </p:sp>
        <p:pic>
          <p:nvPicPr>
            <p:cNvPr id="50" name="30688_html_m284ef2b5.png" descr="30688_html_m284ef2b5.png">
              <a:extLst>
                <a:ext uri="{FF2B5EF4-FFF2-40B4-BE49-F238E27FC236}">
                  <a16:creationId xmlns:a16="http://schemas.microsoft.com/office/drawing/2014/main" xmlns="" id="{2D08F08D-F2C3-4A20-911A-839894EED4AF}"/>
                </a:ext>
              </a:extLst>
            </p:cNvPr>
            <p:cNvPicPr>
              <a:picLocks noChangeAspect="1"/>
            </p:cNvPicPr>
            <p:nvPr/>
          </p:nvPicPr>
          <p:blipFill>
            <a:blip r:embed="rId3"/>
            <a:srcRect l="834" t="717" r="570" b="416"/>
            <a:stretch>
              <a:fillRect/>
            </a:stretch>
          </p:blipFill>
          <p:spPr>
            <a:xfrm>
              <a:off x="10320321" y="4236767"/>
              <a:ext cx="1065747" cy="1189599"/>
            </a:xfrm>
            <a:custGeom>
              <a:avLst/>
              <a:gdLst/>
              <a:ahLst/>
              <a:cxnLst>
                <a:cxn ang="0">
                  <a:pos x="wd2" y="hd2"/>
                </a:cxn>
                <a:cxn ang="5400000">
                  <a:pos x="wd2" y="hd2"/>
                </a:cxn>
                <a:cxn ang="10800000">
                  <a:pos x="wd2" y="hd2"/>
                </a:cxn>
                <a:cxn ang="16200000">
                  <a:pos x="wd2" y="hd2"/>
                </a:cxn>
              </a:cxnLst>
              <a:rect l="0" t="0" r="r" b="b"/>
              <a:pathLst>
                <a:path w="21535" h="21581" extrusionOk="0">
                  <a:moveTo>
                    <a:pt x="10790" y="0"/>
                  </a:moveTo>
                  <a:cubicBezTo>
                    <a:pt x="10762" y="0"/>
                    <a:pt x="10739" y="36"/>
                    <a:pt x="10739" y="80"/>
                  </a:cubicBezTo>
                  <a:cubicBezTo>
                    <a:pt x="10739" y="124"/>
                    <a:pt x="10679" y="181"/>
                    <a:pt x="10607" y="207"/>
                  </a:cubicBezTo>
                  <a:cubicBezTo>
                    <a:pt x="10504" y="245"/>
                    <a:pt x="10499" y="255"/>
                    <a:pt x="10580" y="258"/>
                  </a:cubicBezTo>
                  <a:cubicBezTo>
                    <a:pt x="10730" y="263"/>
                    <a:pt x="10761" y="389"/>
                    <a:pt x="10650" y="540"/>
                  </a:cubicBezTo>
                  <a:cubicBezTo>
                    <a:pt x="10572" y="647"/>
                    <a:pt x="10569" y="693"/>
                    <a:pt x="10626" y="789"/>
                  </a:cubicBezTo>
                  <a:cubicBezTo>
                    <a:pt x="10685" y="888"/>
                    <a:pt x="10678" y="915"/>
                    <a:pt x="10586" y="972"/>
                  </a:cubicBezTo>
                  <a:cubicBezTo>
                    <a:pt x="10526" y="1009"/>
                    <a:pt x="10433" y="1078"/>
                    <a:pt x="10379" y="1126"/>
                  </a:cubicBezTo>
                  <a:cubicBezTo>
                    <a:pt x="10308" y="1189"/>
                    <a:pt x="10232" y="1204"/>
                    <a:pt x="10116" y="1177"/>
                  </a:cubicBezTo>
                  <a:cubicBezTo>
                    <a:pt x="9831" y="1112"/>
                    <a:pt x="9309" y="1136"/>
                    <a:pt x="9122" y="1223"/>
                  </a:cubicBezTo>
                  <a:cubicBezTo>
                    <a:pt x="8901" y="1325"/>
                    <a:pt x="8821" y="1450"/>
                    <a:pt x="8821" y="1696"/>
                  </a:cubicBezTo>
                  <a:cubicBezTo>
                    <a:pt x="8821" y="1966"/>
                    <a:pt x="8951" y="2209"/>
                    <a:pt x="9253" y="2499"/>
                  </a:cubicBezTo>
                  <a:cubicBezTo>
                    <a:pt x="9481" y="2718"/>
                    <a:pt x="9515" y="2778"/>
                    <a:pt x="9495" y="2931"/>
                  </a:cubicBezTo>
                  <a:cubicBezTo>
                    <a:pt x="9449" y="3274"/>
                    <a:pt x="9506" y="3385"/>
                    <a:pt x="9756" y="3423"/>
                  </a:cubicBezTo>
                  <a:cubicBezTo>
                    <a:pt x="9880" y="3442"/>
                    <a:pt x="9994" y="3472"/>
                    <a:pt x="10008" y="3493"/>
                  </a:cubicBezTo>
                  <a:cubicBezTo>
                    <a:pt x="10064" y="3573"/>
                    <a:pt x="9813" y="3954"/>
                    <a:pt x="9581" y="4141"/>
                  </a:cubicBezTo>
                  <a:cubicBezTo>
                    <a:pt x="9313" y="4359"/>
                    <a:pt x="9211" y="4367"/>
                    <a:pt x="9181" y="4173"/>
                  </a:cubicBezTo>
                  <a:cubicBezTo>
                    <a:pt x="9152" y="3992"/>
                    <a:pt x="9010" y="3871"/>
                    <a:pt x="8783" y="3833"/>
                  </a:cubicBezTo>
                  <a:cubicBezTo>
                    <a:pt x="8675" y="3814"/>
                    <a:pt x="8563" y="3761"/>
                    <a:pt x="8536" y="3715"/>
                  </a:cubicBezTo>
                  <a:cubicBezTo>
                    <a:pt x="8481" y="3619"/>
                    <a:pt x="8489" y="3414"/>
                    <a:pt x="8549" y="3360"/>
                  </a:cubicBezTo>
                  <a:cubicBezTo>
                    <a:pt x="8608" y="3307"/>
                    <a:pt x="8597" y="3237"/>
                    <a:pt x="8530" y="3237"/>
                  </a:cubicBezTo>
                  <a:cubicBezTo>
                    <a:pt x="8499" y="3237"/>
                    <a:pt x="8477" y="3256"/>
                    <a:pt x="8482" y="3278"/>
                  </a:cubicBezTo>
                  <a:cubicBezTo>
                    <a:pt x="8487" y="3299"/>
                    <a:pt x="8464" y="3377"/>
                    <a:pt x="8428" y="3454"/>
                  </a:cubicBezTo>
                  <a:cubicBezTo>
                    <a:pt x="8358" y="3607"/>
                    <a:pt x="8159" y="3693"/>
                    <a:pt x="8050" y="3616"/>
                  </a:cubicBezTo>
                  <a:cubicBezTo>
                    <a:pt x="7926" y="3529"/>
                    <a:pt x="7660" y="3494"/>
                    <a:pt x="7542" y="3551"/>
                  </a:cubicBezTo>
                  <a:cubicBezTo>
                    <a:pt x="7457" y="3591"/>
                    <a:pt x="7426" y="3661"/>
                    <a:pt x="7426" y="3811"/>
                  </a:cubicBezTo>
                  <a:cubicBezTo>
                    <a:pt x="7426" y="3923"/>
                    <a:pt x="7401" y="4030"/>
                    <a:pt x="7370" y="4047"/>
                  </a:cubicBezTo>
                  <a:cubicBezTo>
                    <a:pt x="7265" y="4106"/>
                    <a:pt x="6970" y="3599"/>
                    <a:pt x="6870" y="3191"/>
                  </a:cubicBezTo>
                  <a:cubicBezTo>
                    <a:pt x="6754" y="2716"/>
                    <a:pt x="6661" y="2537"/>
                    <a:pt x="6470" y="2424"/>
                  </a:cubicBezTo>
                  <a:cubicBezTo>
                    <a:pt x="5947" y="2116"/>
                    <a:pt x="5144" y="2339"/>
                    <a:pt x="5247" y="2764"/>
                  </a:cubicBezTo>
                  <a:cubicBezTo>
                    <a:pt x="5282" y="2908"/>
                    <a:pt x="5266" y="2934"/>
                    <a:pt x="5100" y="3015"/>
                  </a:cubicBezTo>
                  <a:cubicBezTo>
                    <a:pt x="4997" y="3065"/>
                    <a:pt x="4848" y="3157"/>
                    <a:pt x="4767" y="3218"/>
                  </a:cubicBezTo>
                  <a:lnTo>
                    <a:pt x="4619" y="3326"/>
                  </a:lnTo>
                  <a:lnTo>
                    <a:pt x="4758" y="3321"/>
                  </a:lnTo>
                  <a:cubicBezTo>
                    <a:pt x="4906" y="3316"/>
                    <a:pt x="4911" y="3332"/>
                    <a:pt x="4836" y="3630"/>
                  </a:cubicBezTo>
                  <a:cubicBezTo>
                    <a:pt x="4798" y="3783"/>
                    <a:pt x="4800" y="3784"/>
                    <a:pt x="4912" y="3695"/>
                  </a:cubicBezTo>
                  <a:cubicBezTo>
                    <a:pt x="4980" y="3641"/>
                    <a:pt x="5118" y="3604"/>
                    <a:pt x="5256" y="3604"/>
                  </a:cubicBezTo>
                  <a:cubicBezTo>
                    <a:pt x="5591" y="3604"/>
                    <a:pt x="5676" y="3524"/>
                    <a:pt x="5696" y="3186"/>
                  </a:cubicBezTo>
                  <a:cubicBezTo>
                    <a:pt x="5711" y="2940"/>
                    <a:pt x="5730" y="2896"/>
                    <a:pt x="5836" y="2882"/>
                  </a:cubicBezTo>
                  <a:cubicBezTo>
                    <a:pt x="5903" y="2874"/>
                    <a:pt x="6038" y="2926"/>
                    <a:pt x="6134" y="2998"/>
                  </a:cubicBezTo>
                  <a:cubicBezTo>
                    <a:pt x="6282" y="3110"/>
                    <a:pt x="6311" y="3178"/>
                    <a:pt x="6338" y="3449"/>
                  </a:cubicBezTo>
                  <a:cubicBezTo>
                    <a:pt x="6381" y="3873"/>
                    <a:pt x="6546" y="4102"/>
                    <a:pt x="7077" y="4482"/>
                  </a:cubicBezTo>
                  <a:lnTo>
                    <a:pt x="7217" y="4583"/>
                  </a:lnTo>
                  <a:lnTo>
                    <a:pt x="7037" y="4667"/>
                  </a:lnTo>
                  <a:cubicBezTo>
                    <a:pt x="6937" y="4714"/>
                    <a:pt x="6812" y="4736"/>
                    <a:pt x="6760" y="4718"/>
                  </a:cubicBezTo>
                  <a:cubicBezTo>
                    <a:pt x="6708" y="4700"/>
                    <a:pt x="6607" y="4710"/>
                    <a:pt x="6537" y="4740"/>
                  </a:cubicBezTo>
                  <a:cubicBezTo>
                    <a:pt x="6467" y="4769"/>
                    <a:pt x="6325" y="4822"/>
                    <a:pt x="6220" y="4858"/>
                  </a:cubicBezTo>
                  <a:cubicBezTo>
                    <a:pt x="6015" y="4927"/>
                    <a:pt x="5860" y="5087"/>
                    <a:pt x="5860" y="5227"/>
                  </a:cubicBezTo>
                  <a:cubicBezTo>
                    <a:pt x="5860" y="5293"/>
                    <a:pt x="5911" y="5311"/>
                    <a:pt x="6088" y="5306"/>
                  </a:cubicBezTo>
                  <a:cubicBezTo>
                    <a:pt x="6274" y="5302"/>
                    <a:pt x="6357" y="5335"/>
                    <a:pt x="6513" y="5470"/>
                  </a:cubicBezTo>
                  <a:cubicBezTo>
                    <a:pt x="6619" y="5563"/>
                    <a:pt x="6759" y="5639"/>
                    <a:pt x="6822" y="5639"/>
                  </a:cubicBezTo>
                  <a:cubicBezTo>
                    <a:pt x="6973" y="5639"/>
                    <a:pt x="7206" y="5790"/>
                    <a:pt x="7160" y="5856"/>
                  </a:cubicBezTo>
                  <a:cubicBezTo>
                    <a:pt x="7141" y="5885"/>
                    <a:pt x="7081" y="5893"/>
                    <a:pt x="7029" y="5873"/>
                  </a:cubicBezTo>
                  <a:cubicBezTo>
                    <a:pt x="6976" y="5853"/>
                    <a:pt x="6703" y="5819"/>
                    <a:pt x="6421" y="5796"/>
                  </a:cubicBezTo>
                  <a:cubicBezTo>
                    <a:pt x="6016" y="5764"/>
                    <a:pt x="5862" y="5726"/>
                    <a:pt x="5680" y="5618"/>
                  </a:cubicBezTo>
                  <a:cubicBezTo>
                    <a:pt x="5532" y="5530"/>
                    <a:pt x="5452" y="5507"/>
                    <a:pt x="5452" y="5550"/>
                  </a:cubicBezTo>
                  <a:cubicBezTo>
                    <a:pt x="5452" y="5735"/>
                    <a:pt x="5830" y="6006"/>
                    <a:pt x="6088" y="6006"/>
                  </a:cubicBezTo>
                  <a:cubicBezTo>
                    <a:pt x="6154" y="6006"/>
                    <a:pt x="6255" y="6049"/>
                    <a:pt x="6314" y="6102"/>
                  </a:cubicBezTo>
                  <a:cubicBezTo>
                    <a:pt x="6373" y="6156"/>
                    <a:pt x="6533" y="6211"/>
                    <a:pt x="6669" y="6228"/>
                  </a:cubicBezTo>
                  <a:cubicBezTo>
                    <a:pt x="6821" y="6246"/>
                    <a:pt x="7001" y="6319"/>
                    <a:pt x="7139" y="6418"/>
                  </a:cubicBezTo>
                  <a:cubicBezTo>
                    <a:pt x="7261" y="6507"/>
                    <a:pt x="7387" y="6580"/>
                    <a:pt x="7418" y="6580"/>
                  </a:cubicBezTo>
                  <a:cubicBezTo>
                    <a:pt x="7449" y="6580"/>
                    <a:pt x="7606" y="6641"/>
                    <a:pt x="7765" y="6715"/>
                  </a:cubicBezTo>
                  <a:cubicBezTo>
                    <a:pt x="7986" y="6818"/>
                    <a:pt x="8092" y="6912"/>
                    <a:pt x="8213" y="7113"/>
                  </a:cubicBezTo>
                  <a:cubicBezTo>
                    <a:pt x="8398" y="7419"/>
                    <a:pt x="8473" y="7951"/>
                    <a:pt x="8359" y="8143"/>
                  </a:cubicBezTo>
                  <a:cubicBezTo>
                    <a:pt x="8310" y="8225"/>
                    <a:pt x="8306" y="8279"/>
                    <a:pt x="8348" y="8317"/>
                  </a:cubicBezTo>
                  <a:cubicBezTo>
                    <a:pt x="8441" y="8400"/>
                    <a:pt x="8214" y="8753"/>
                    <a:pt x="7907" y="9002"/>
                  </a:cubicBezTo>
                  <a:cubicBezTo>
                    <a:pt x="7761" y="9120"/>
                    <a:pt x="7518" y="9325"/>
                    <a:pt x="7367" y="9458"/>
                  </a:cubicBezTo>
                  <a:lnTo>
                    <a:pt x="7093" y="9699"/>
                  </a:lnTo>
                  <a:lnTo>
                    <a:pt x="6867" y="9631"/>
                  </a:lnTo>
                  <a:cubicBezTo>
                    <a:pt x="6730" y="9589"/>
                    <a:pt x="6541" y="9459"/>
                    <a:pt x="6381" y="9298"/>
                  </a:cubicBezTo>
                  <a:cubicBezTo>
                    <a:pt x="6217" y="9133"/>
                    <a:pt x="6035" y="9007"/>
                    <a:pt x="5890" y="8963"/>
                  </a:cubicBezTo>
                  <a:cubicBezTo>
                    <a:pt x="5666" y="8895"/>
                    <a:pt x="5654" y="8882"/>
                    <a:pt x="5597" y="8584"/>
                  </a:cubicBezTo>
                  <a:lnTo>
                    <a:pt x="5540" y="8278"/>
                  </a:lnTo>
                  <a:lnTo>
                    <a:pt x="5758" y="8090"/>
                  </a:lnTo>
                  <a:cubicBezTo>
                    <a:pt x="5946" y="7928"/>
                    <a:pt x="5974" y="7871"/>
                    <a:pt x="5973" y="7673"/>
                  </a:cubicBezTo>
                  <a:cubicBezTo>
                    <a:pt x="5971" y="7381"/>
                    <a:pt x="5839" y="7138"/>
                    <a:pt x="5371" y="6568"/>
                  </a:cubicBezTo>
                  <a:cubicBezTo>
                    <a:pt x="5165" y="6318"/>
                    <a:pt x="4987" y="6084"/>
                    <a:pt x="4973" y="6047"/>
                  </a:cubicBezTo>
                  <a:cubicBezTo>
                    <a:pt x="4953" y="5992"/>
                    <a:pt x="4932" y="5992"/>
                    <a:pt x="4858" y="6047"/>
                  </a:cubicBezTo>
                  <a:cubicBezTo>
                    <a:pt x="4779" y="6106"/>
                    <a:pt x="4721" y="6037"/>
                    <a:pt x="4417" y="5524"/>
                  </a:cubicBezTo>
                  <a:cubicBezTo>
                    <a:pt x="4054" y="4910"/>
                    <a:pt x="3942" y="4633"/>
                    <a:pt x="3942" y="4351"/>
                  </a:cubicBezTo>
                  <a:cubicBezTo>
                    <a:pt x="3942" y="4260"/>
                    <a:pt x="3921" y="4171"/>
                    <a:pt x="3893" y="4156"/>
                  </a:cubicBezTo>
                  <a:cubicBezTo>
                    <a:pt x="3866" y="4141"/>
                    <a:pt x="3827" y="3977"/>
                    <a:pt x="3807" y="3792"/>
                  </a:cubicBezTo>
                  <a:cubicBezTo>
                    <a:pt x="3788" y="3606"/>
                    <a:pt x="3718" y="3189"/>
                    <a:pt x="3649" y="2865"/>
                  </a:cubicBezTo>
                  <a:cubicBezTo>
                    <a:pt x="3572" y="2503"/>
                    <a:pt x="3536" y="2192"/>
                    <a:pt x="3558" y="2053"/>
                  </a:cubicBezTo>
                  <a:cubicBezTo>
                    <a:pt x="3599" y="1783"/>
                    <a:pt x="3540" y="1770"/>
                    <a:pt x="3327" y="1997"/>
                  </a:cubicBezTo>
                  <a:cubicBezTo>
                    <a:pt x="3042" y="2299"/>
                    <a:pt x="2781" y="2972"/>
                    <a:pt x="2781" y="3394"/>
                  </a:cubicBezTo>
                  <a:cubicBezTo>
                    <a:pt x="2781" y="3477"/>
                    <a:pt x="2758" y="3557"/>
                    <a:pt x="2730" y="3572"/>
                  </a:cubicBezTo>
                  <a:cubicBezTo>
                    <a:pt x="2678" y="3601"/>
                    <a:pt x="2198" y="3062"/>
                    <a:pt x="2198" y="2974"/>
                  </a:cubicBezTo>
                  <a:cubicBezTo>
                    <a:pt x="2198" y="2946"/>
                    <a:pt x="2177" y="2923"/>
                    <a:pt x="2150" y="2923"/>
                  </a:cubicBezTo>
                  <a:cubicBezTo>
                    <a:pt x="2061" y="2923"/>
                    <a:pt x="1967" y="3501"/>
                    <a:pt x="1967" y="4052"/>
                  </a:cubicBezTo>
                  <a:cubicBezTo>
                    <a:pt x="1967" y="4347"/>
                    <a:pt x="1946" y="4601"/>
                    <a:pt x="1921" y="4614"/>
                  </a:cubicBezTo>
                  <a:cubicBezTo>
                    <a:pt x="1897" y="4628"/>
                    <a:pt x="1722" y="4499"/>
                    <a:pt x="1532" y="4330"/>
                  </a:cubicBezTo>
                  <a:cubicBezTo>
                    <a:pt x="1341" y="4160"/>
                    <a:pt x="1161" y="4021"/>
                    <a:pt x="1132" y="4021"/>
                  </a:cubicBezTo>
                  <a:cubicBezTo>
                    <a:pt x="1053" y="4021"/>
                    <a:pt x="1131" y="5252"/>
                    <a:pt x="1231" y="5586"/>
                  </a:cubicBezTo>
                  <a:cubicBezTo>
                    <a:pt x="1278" y="5744"/>
                    <a:pt x="1306" y="5891"/>
                    <a:pt x="1290" y="5914"/>
                  </a:cubicBezTo>
                  <a:cubicBezTo>
                    <a:pt x="1274" y="5937"/>
                    <a:pt x="1173" y="5891"/>
                    <a:pt x="1067" y="5811"/>
                  </a:cubicBezTo>
                  <a:cubicBezTo>
                    <a:pt x="414" y="5318"/>
                    <a:pt x="398" y="5311"/>
                    <a:pt x="398" y="5442"/>
                  </a:cubicBezTo>
                  <a:cubicBezTo>
                    <a:pt x="400" y="5900"/>
                    <a:pt x="654" y="6710"/>
                    <a:pt x="906" y="7067"/>
                  </a:cubicBezTo>
                  <a:cubicBezTo>
                    <a:pt x="997" y="7197"/>
                    <a:pt x="1066" y="7375"/>
                    <a:pt x="1075" y="7509"/>
                  </a:cubicBezTo>
                  <a:cubicBezTo>
                    <a:pt x="1084" y="7632"/>
                    <a:pt x="1143" y="7812"/>
                    <a:pt x="1209" y="7909"/>
                  </a:cubicBezTo>
                  <a:cubicBezTo>
                    <a:pt x="1343" y="8103"/>
                    <a:pt x="1290" y="8189"/>
                    <a:pt x="1094" y="8095"/>
                  </a:cubicBezTo>
                  <a:cubicBezTo>
                    <a:pt x="1028" y="8063"/>
                    <a:pt x="801" y="7982"/>
                    <a:pt x="586" y="7916"/>
                  </a:cubicBezTo>
                  <a:cubicBezTo>
                    <a:pt x="372" y="7851"/>
                    <a:pt x="146" y="7778"/>
                    <a:pt x="86" y="7755"/>
                  </a:cubicBezTo>
                  <a:cubicBezTo>
                    <a:pt x="-7" y="7718"/>
                    <a:pt x="-17" y="7731"/>
                    <a:pt x="19" y="7839"/>
                  </a:cubicBezTo>
                  <a:cubicBezTo>
                    <a:pt x="106" y="8099"/>
                    <a:pt x="410" y="8600"/>
                    <a:pt x="629" y="8850"/>
                  </a:cubicBezTo>
                  <a:cubicBezTo>
                    <a:pt x="754" y="8992"/>
                    <a:pt x="844" y="9126"/>
                    <a:pt x="828" y="9149"/>
                  </a:cubicBezTo>
                  <a:cubicBezTo>
                    <a:pt x="812" y="9172"/>
                    <a:pt x="673" y="9190"/>
                    <a:pt x="522" y="9190"/>
                  </a:cubicBezTo>
                  <a:cubicBezTo>
                    <a:pt x="370" y="9190"/>
                    <a:pt x="199" y="9220"/>
                    <a:pt x="143" y="9257"/>
                  </a:cubicBezTo>
                  <a:cubicBezTo>
                    <a:pt x="50" y="9319"/>
                    <a:pt x="72" y="9355"/>
                    <a:pt x="398" y="9675"/>
                  </a:cubicBezTo>
                  <a:cubicBezTo>
                    <a:pt x="594" y="9867"/>
                    <a:pt x="924" y="10122"/>
                    <a:pt x="1129" y="10241"/>
                  </a:cubicBezTo>
                  <a:cubicBezTo>
                    <a:pt x="1334" y="10361"/>
                    <a:pt x="1484" y="10480"/>
                    <a:pt x="1465" y="10509"/>
                  </a:cubicBezTo>
                  <a:cubicBezTo>
                    <a:pt x="1444" y="10539"/>
                    <a:pt x="1287" y="10552"/>
                    <a:pt x="1102" y="10538"/>
                  </a:cubicBezTo>
                  <a:cubicBezTo>
                    <a:pt x="923" y="10525"/>
                    <a:pt x="716" y="10526"/>
                    <a:pt x="643" y="10543"/>
                  </a:cubicBezTo>
                  <a:lnTo>
                    <a:pt x="522" y="10572"/>
                  </a:lnTo>
                  <a:cubicBezTo>
                    <a:pt x="521" y="10574"/>
                    <a:pt x="519" y="10575"/>
                    <a:pt x="519" y="10577"/>
                  </a:cubicBezTo>
                  <a:cubicBezTo>
                    <a:pt x="519" y="10579"/>
                    <a:pt x="519" y="10582"/>
                    <a:pt x="519" y="10584"/>
                  </a:cubicBezTo>
                  <a:lnTo>
                    <a:pt x="659" y="10758"/>
                  </a:lnTo>
                  <a:cubicBezTo>
                    <a:pt x="980" y="11149"/>
                    <a:pt x="1616" y="11409"/>
                    <a:pt x="2488" y="11508"/>
                  </a:cubicBezTo>
                  <a:cubicBezTo>
                    <a:pt x="2792" y="11542"/>
                    <a:pt x="3040" y="11594"/>
                    <a:pt x="3039" y="11621"/>
                  </a:cubicBezTo>
                  <a:cubicBezTo>
                    <a:pt x="3038" y="11649"/>
                    <a:pt x="2976" y="11843"/>
                    <a:pt x="2902" y="12053"/>
                  </a:cubicBezTo>
                  <a:cubicBezTo>
                    <a:pt x="2774" y="12416"/>
                    <a:pt x="2747" y="12939"/>
                    <a:pt x="2854" y="13035"/>
                  </a:cubicBezTo>
                  <a:cubicBezTo>
                    <a:pt x="2874" y="13052"/>
                    <a:pt x="3060" y="12960"/>
                    <a:pt x="3267" y="12827"/>
                  </a:cubicBezTo>
                  <a:cubicBezTo>
                    <a:pt x="3475" y="12694"/>
                    <a:pt x="3660" y="12605"/>
                    <a:pt x="3678" y="12632"/>
                  </a:cubicBezTo>
                  <a:cubicBezTo>
                    <a:pt x="3697" y="12658"/>
                    <a:pt x="3685" y="12842"/>
                    <a:pt x="3654" y="13037"/>
                  </a:cubicBezTo>
                  <a:cubicBezTo>
                    <a:pt x="3624" y="13232"/>
                    <a:pt x="3608" y="13398"/>
                    <a:pt x="3619" y="13408"/>
                  </a:cubicBezTo>
                  <a:cubicBezTo>
                    <a:pt x="3649" y="13435"/>
                    <a:pt x="3936" y="13294"/>
                    <a:pt x="4167" y="13138"/>
                  </a:cubicBezTo>
                  <a:cubicBezTo>
                    <a:pt x="4276" y="13065"/>
                    <a:pt x="4387" y="13020"/>
                    <a:pt x="4415" y="13035"/>
                  </a:cubicBezTo>
                  <a:cubicBezTo>
                    <a:pt x="4442" y="13050"/>
                    <a:pt x="4466" y="13202"/>
                    <a:pt x="4466" y="13372"/>
                  </a:cubicBezTo>
                  <a:cubicBezTo>
                    <a:pt x="4466" y="13540"/>
                    <a:pt x="4474" y="13676"/>
                    <a:pt x="4484" y="13681"/>
                  </a:cubicBezTo>
                  <a:cubicBezTo>
                    <a:pt x="4486" y="13682"/>
                    <a:pt x="4486" y="13680"/>
                    <a:pt x="4487" y="13681"/>
                  </a:cubicBezTo>
                  <a:cubicBezTo>
                    <a:pt x="4574" y="13679"/>
                    <a:pt x="4930" y="13543"/>
                    <a:pt x="5059" y="13462"/>
                  </a:cubicBezTo>
                  <a:cubicBezTo>
                    <a:pt x="5147" y="13407"/>
                    <a:pt x="5224" y="13380"/>
                    <a:pt x="5229" y="13404"/>
                  </a:cubicBezTo>
                  <a:cubicBezTo>
                    <a:pt x="5234" y="13427"/>
                    <a:pt x="5243" y="13471"/>
                    <a:pt x="5250" y="13500"/>
                  </a:cubicBezTo>
                  <a:cubicBezTo>
                    <a:pt x="5258" y="13529"/>
                    <a:pt x="5267" y="13599"/>
                    <a:pt x="5272" y="13657"/>
                  </a:cubicBezTo>
                  <a:cubicBezTo>
                    <a:pt x="5289" y="13893"/>
                    <a:pt x="5366" y="13915"/>
                    <a:pt x="5640" y="13770"/>
                  </a:cubicBezTo>
                  <a:cubicBezTo>
                    <a:pt x="5781" y="13696"/>
                    <a:pt x="5932" y="13600"/>
                    <a:pt x="5973" y="13556"/>
                  </a:cubicBezTo>
                  <a:cubicBezTo>
                    <a:pt x="6074" y="13446"/>
                    <a:pt x="6150" y="13500"/>
                    <a:pt x="6150" y="13681"/>
                  </a:cubicBezTo>
                  <a:cubicBezTo>
                    <a:pt x="6150" y="14039"/>
                    <a:pt x="6333" y="14090"/>
                    <a:pt x="6720" y="13838"/>
                  </a:cubicBezTo>
                  <a:cubicBezTo>
                    <a:pt x="6852" y="13752"/>
                    <a:pt x="6973" y="13681"/>
                    <a:pt x="6986" y="13681"/>
                  </a:cubicBezTo>
                  <a:cubicBezTo>
                    <a:pt x="6994" y="13681"/>
                    <a:pt x="7026" y="13722"/>
                    <a:pt x="7064" y="13773"/>
                  </a:cubicBezTo>
                  <a:cubicBezTo>
                    <a:pt x="6827" y="13321"/>
                    <a:pt x="6736" y="12850"/>
                    <a:pt x="6736" y="12193"/>
                  </a:cubicBezTo>
                  <a:cubicBezTo>
                    <a:pt x="6736" y="11461"/>
                    <a:pt x="6790" y="11171"/>
                    <a:pt x="6988" y="10784"/>
                  </a:cubicBezTo>
                  <a:cubicBezTo>
                    <a:pt x="7338" y="10105"/>
                    <a:pt x="8301" y="9226"/>
                    <a:pt x="9068" y="8888"/>
                  </a:cubicBezTo>
                  <a:cubicBezTo>
                    <a:pt x="9618" y="8646"/>
                    <a:pt x="9849" y="8606"/>
                    <a:pt x="10682" y="8609"/>
                  </a:cubicBezTo>
                  <a:cubicBezTo>
                    <a:pt x="11799" y="8612"/>
                    <a:pt x="11961" y="8644"/>
                    <a:pt x="12754" y="9031"/>
                  </a:cubicBezTo>
                  <a:cubicBezTo>
                    <a:pt x="14552" y="9908"/>
                    <a:pt x="15351" y="11994"/>
                    <a:pt x="14522" y="13645"/>
                  </a:cubicBezTo>
                  <a:cubicBezTo>
                    <a:pt x="14170" y="14344"/>
                    <a:pt x="13755" y="14761"/>
                    <a:pt x="13498" y="14672"/>
                  </a:cubicBezTo>
                  <a:cubicBezTo>
                    <a:pt x="13405" y="14640"/>
                    <a:pt x="13299" y="14684"/>
                    <a:pt x="13262" y="14771"/>
                  </a:cubicBezTo>
                  <a:cubicBezTo>
                    <a:pt x="13224" y="14858"/>
                    <a:pt x="13124" y="14905"/>
                    <a:pt x="13036" y="14875"/>
                  </a:cubicBezTo>
                  <a:cubicBezTo>
                    <a:pt x="12940" y="14842"/>
                    <a:pt x="12853" y="14904"/>
                    <a:pt x="12816" y="15032"/>
                  </a:cubicBezTo>
                  <a:cubicBezTo>
                    <a:pt x="12771" y="15183"/>
                    <a:pt x="12687" y="15227"/>
                    <a:pt x="12523" y="15189"/>
                  </a:cubicBezTo>
                  <a:cubicBezTo>
                    <a:pt x="12352" y="15149"/>
                    <a:pt x="12286" y="15192"/>
                    <a:pt x="12260" y="15355"/>
                  </a:cubicBezTo>
                  <a:cubicBezTo>
                    <a:pt x="12240" y="15475"/>
                    <a:pt x="12097" y="15628"/>
                    <a:pt x="11940" y="15695"/>
                  </a:cubicBezTo>
                  <a:cubicBezTo>
                    <a:pt x="11490" y="15888"/>
                    <a:pt x="10568" y="15933"/>
                    <a:pt x="9882" y="15799"/>
                  </a:cubicBezTo>
                  <a:cubicBezTo>
                    <a:pt x="9314" y="15688"/>
                    <a:pt x="9248" y="15647"/>
                    <a:pt x="9194" y="15369"/>
                  </a:cubicBezTo>
                  <a:cubicBezTo>
                    <a:pt x="9154" y="15164"/>
                    <a:pt x="9102" y="15104"/>
                    <a:pt x="9041" y="15191"/>
                  </a:cubicBezTo>
                  <a:cubicBezTo>
                    <a:pt x="8917" y="15367"/>
                    <a:pt x="8737" y="15250"/>
                    <a:pt x="8737" y="14993"/>
                  </a:cubicBezTo>
                  <a:cubicBezTo>
                    <a:pt x="8737" y="14843"/>
                    <a:pt x="8685" y="14801"/>
                    <a:pt x="8555" y="14846"/>
                  </a:cubicBezTo>
                  <a:cubicBezTo>
                    <a:pt x="8433" y="14888"/>
                    <a:pt x="8354" y="14839"/>
                    <a:pt x="8313" y="14699"/>
                  </a:cubicBezTo>
                  <a:cubicBezTo>
                    <a:pt x="8256" y="14505"/>
                    <a:pt x="8234" y="14503"/>
                    <a:pt x="8047" y="14655"/>
                  </a:cubicBezTo>
                  <a:cubicBezTo>
                    <a:pt x="7858" y="14808"/>
                    <a:pt x="7826" y="14796"/>
                    <a:pt x="7553" y="14475"/>
                  </a:cubicBezTo>
                  <a:cubicBezTo>
                    <a:pt x="7422" y="14321"/>
                    <a:pt x="7309" y="14174"/>
                    <a:pt x="7214" y="14028"/>
                  </a:cubicBezTo>
                  <a:cubicBezTo>
                    <a:pt x="7215" y="14057"/>
                    <a:pt x="7194" y="14073"/>
                    <a:pt x="7150" y="14093"/>
                  </a:cubicBezTo>
                  <a:cubicBezTo>
                    <a:pt x="7095" y="14119"/>
                    <a:pt x="6963" y="14157"/>
                    <a:pt x="6857" y="14178"/>
                  </a:cubicBezTo>
                  <a:cubicBezTo>
                    <a:pt x="6603" y="14227"/>
                    <a:pt x="6274" y="14491"/>
                    <a:pt x="6142" y="14752"/>
                  </a:cubicBezTo>
                  <a:cubicBezTo>
                    <a:pt x="5974" y="15084"/>
                    <a:pt x="5999" y="15571"/>
                    <a:pt x="6204" y="15941"/>
                  </a:cubicBezTo>
                  <a:lnTo>
                    <a:pt x="6370" y="16243"/>
                  </a:lnTo>
                  <a:lnTo>
                    <a:pt x="6542" y="16112"/>
                  </a:lnTo>
                  <a:cubicBezTo>
                    <a:pt x="6730" y="15971"/>
                    <a:pt x="6791" y="15993"/>
                    <a:pt x="6873" y="16233"/>
                  </a:cubicBezTo>
                  <a:cubicBezTo>
                    <a:pt x="6896" y="16300"/>
                    <a:pt x="7040" y="16479"/>
                    <a:pt x="7193" y="16631"/>
                  </a:cubicBezTo>
                  <a:cubicBezTo>
                    <a:pt x="7345" y="16782"/>
                    <a:pt x="7482" y="16936"/>
                    <a:pt x="7496" y="16973"/>
                  </a:cubicBezTo>
                  <a:cubicBezTo>
                    <a:pt x="7533" y="17073"/>
                    <a:pt x="7633" y="17000"/>
                    <a:pt x="7743" y="16790"/>
                  </a:cubicBezTo>
                  <a:cubicBezTo>
                    <a:pt x="7797" y="16689"/>
                    <a:pt x="7861" y="16607"/>
                    <a:pt x="7888" y="16607"/>
                  </a:cubicBezTo>
                  <a:cubicBezTo>
                    <a:pt x="7916" y="16607"/>
                    <a:pt x="7992" y="16690"/>
                    <a:pt x="8058" y="16790"/>
                  </a:cubicBezTo>
                  <a:cubicBezTo>
                    <a:pt x="8186" y="16986"/>
                    <a:pt x="8300" y="17018"/>
                    <a:pt x="8415" y="16894"/>
                  </a:cubicBezTo>
                  <a:cubicBezTo>
                    <a:pt x="8616" y="16676"/>
                    <a:pt x="8646" y="17070"/>
                    <a:pt x="8474" y="17673"/>
                  </a:cubicBezTo>
                  <a:cubicBezTo>
                    <a:pt x="8259" y="18429"/>
                    <a:pt x="7780" y="19223"/>
                    <a:pt x="7123" y="19909"/>
                  </a:cubicBezTo>
                  <a:lnTo>
                    <a:pt x="6835" y="20210"/>
                  </a:lnTo>
                  <a:lnTo>
                    <a:pt x="7123" y="20210"/>
                  </a:lnTo>
                  <a:cubicBezTo>
                    <a:pt x="7309" y="20210"/>
                    <a:pt x="7502" y="20166"/>
                    <a:pt x="7679" y="20085"/>
                  </a:cubicBezTo>
                  <a:cubicBezTo>
                    <a:pt x="7829" y="20017"/>
                    <a:pt x="7964" y="19980"/>
                    <a:pt x="7980" y="20003"/>
                  </a:cubicBezTo>
                  <a:cubicBezTo>
                    <a:pt x="7995" y="20025"/>
                    <a:pt x="7977" y="20163"/>
                    <a:pt x="7939" y="20309"/>
                  </a:cubicBezTo>
                  <a:cubicBezTo>
                    <a:pt x="7902" y="20455"/>
                    <a:pt x="7889" y="20590"/>
                    <a:pt x="7910" y="20608"/>
                  </a:cubicBezTo>
                  <a:cubicBezTo>
                    <a:pt x="7931" y="20627"/>
                    <a:pt x="8111" y="20572"/>
                    <a:pt x="8310" y="20483"/>
                  </a:cubicBezTo>
                  <a:cubicBezTo>
                    <a:pt x="8509" y="20394"/>
                    <a:pt x="8690" y="20333"/>
                    <a:pt x="8713" y="20345"/>
                  </a:cubicBezTo>
                  <a:cubicBezTo>
                    <a:pt x="8736" y="20358"/>
                    <a:pt x="8739" y="20497"/>
                    <a:pt x="8721" y="20654"/>
                  </a:cubicBezTo>
                  <a:cubicBezTo>
                    <a:pt x="8692" y="20911"/>
                    <a:pt x="8701" y="20941"/>
                    <a:pt x="8799" y="20941"/>
                  </a:cubicBezTo>
                  <a:cubicBezTo>
                    <a:pt x="9005" y="20941"/>
                    <a:pt x="9319" y="20838"/>
                    <a:pt x="9592" y="20683"/>
                  </a:cubicBezTo>
                  <a:cubicBezTo>
                    <a:pt x="9741" y="20598"/>
                    <a:pt x="9872" y="20545"/>
                    <a:pt x="9885" y="20565"/>
                  </a:cubicBezTo>
                  <a:cubicBezTo>
                    <a:pt x="9897" y="20585"/>
                    <a:pt x="9941" y="20711"/>
                    <a:pt x="9981" y="20845"/>
                  </a:cubicBezTo>
                  <a:cubicBezTo>
                    <a:pt x="10068" y="21134"/>
                    <a:pt x="10343" y="21449"/>
                    <a:pt x="10588" y="21542"/>
                  </a:cubicBezTo>
                  <a:cubicBezTo>
                    <a:pt x="10742" y="21600"/>
                    <a:pt x="10793" y="21596"/>
                    <a:pt x="10981" y="21510"/>
                  </a:cubicBezTo>
                  <a:cubicBezTo>
                    <a:pt x="11239" y="21392"/>
                    <a:pt x="11453" y="21146"/>
                    <a:pt x="11548" y="20862"/>
                  </a:cubicBezTo>
                  <a:cubicBezTo>
                    <a:pt x="11586" y="20747"/>
                    <a:pt x="11628" y="20622"/>
                    <a:pt x="11642" y="20584"/>
                  </a:cubicBezTo>
                  <a:cubicBezTo>
                    <a:pt x="11659" y="20535"/>
                    <a:pt x="11720" y="20554"/>
                    <a:pt x="11859" y="20649"/>
                  </a:cubicBezTo>
                  <a:cubicBezTo>
                    <a:pt x="12076" y="20798"/>
                    <a:pt x="12484" y="20941"/>
                    <a:pt x="12692" y="20941"/>
                  </a:cubicBezTo>
                  <a:cubicBezTo>
                    <a:pt x="12806" y="20941"/>
                    <a:pt x="12829" y="20913"/>
                    <a:pt x="12829" y="20787"/>
                  </a:cubicBezTo>
                  <a:cubicBezTo>
                    <a:pt x="12829" y="20703"/>
                    <a:pt x="12802" y="20571"/>
                    <a:pt x="12770" y="20495"/>
                  </a:cubicBezTo>
                  <a:cubicBezTo>
                    <a:pt x="12738" y="20419"/>
                    <a:pt x="12727" y="20338"/>
                    <a:pt x="12743" y="20314"/>
                  </a:cubicBezTo>
                  <a:cubicBezTo>
                    <a:pt x="12760" y="20290"/>
                    <a:pt x="12947" y="20352"/>
                    <a:pt x="13160" y="20452"/>
                  </a:cubicBezTo>
                  <a:cubicBezTo>
                    <a:pt x="13383" y="20556"/>
                    <a:pt x="13568" y="20613"/>
                    <a:pt x="13597" y="20587"/>
                  </a:cubicBezTo>
                  <a:cubicBezTo>
                    <a:pt x="13627" y="20560"/>
                    <a:pt x="13623" y="20443"/>
                    <a:pt x="13589" y="20309"/>
                  </a:cubicBezTo>
                  <a:cubicBezTo>
                    <a:pt x="13558" y="20183"/>
                    <a:pt x="13554" y="20061"/>
                    <a:pt x="13579" y="20039"/>
                  </a:cubicBezTo>
                  <a:cubicBezTo>
                    <a:pt x="13604" y="20017"/>
                    <a:pt x="13738" y="20044"/>
                    <a:pt x="13880" y="20102"/>
                  </a:cubicBezTo>
                  <a:cubicBezTo>
                    <a:pt x="14021" y="20160"/>
                    <a:pt x="14262" y="20207"/>
                    <a:pt x="14417" y="20208"/>
                  </a:cubicBezTo>
                  <a:lnTo>
                    <a:pt x="14696" y="20210"/>
                  </a:lnTo>
                  <a:cubicBezTo>
                    <a:pt x="14696" y="20210"/>
                    <a:pt x="14696" y="20209"/>
                    <a:pt x="14696" y="20208"/>
                  </a:cubicBezTo>
                  <a:lnTo>
                    <a:pt x="14425" y="19935"/>
                  </a:lnTo>
                  <a:cubicBezTo>
                    <a:pt x="13686" y="19197"/>
                    <a:pt x="13091" y="18115"/>
                    <a:pt x="12969" y="17287"/>
                  </a:cubicBezTo>
                  <a:cubicBezTo>
                    <a:pt x="12938" y="17077"/>
                    <a:pt x="12940" y="16965"/>
                    <a:pt x="12985" y="16923"/>
                  </a:cubicBezTo>
                  <a:cubicBezTo>
                    <a:pt x="12986" y="16921"/>
                    <a:pt x="12987" y="16917"/>
                    <a:pt x="12988" y="16916"/>
                  </a:cubicBezTo>
                  <a:cubicBezTo>
                    <a:pt x="12991" y="16908"/>
                    <a:pt x="12992" y="16904"/>
                    <a:pt x="12996" y="16899"/>
                  </a:cubicBezTo>
                  <a:cubicBezTo>
                    <a:pt x="13007" y="16884"/>
                    <a:pt x="13024" y="16879"/>
                    <a:pt x="13044" y="16887"/>
                  </a:cubicBezTo>
                  <a:cubicBezTo>
                    <a:pt x="13051" y="16889"/>
                    <a:pt x="13058" y="16893"/>
                    <a:pt x="13066" y="16899"/>
                  </a:cubicBezTo>
                  <a:cubicBezTo>
                    <a:pt x="13068" y="16901"/>
                    <a:pt x="13073" y="16906"/>
                    <a:pt x="13076" y="16908"/>
                  </a:cubicBezTo>
                  <a:cubicBezTo>
                    <a:pt x="13099" y="16913"/>
                    <a:pt x="13125" y="16920"/>
                    <a:pt x="13154" y="16932"/>
                  </a:cubicBezTo>
                  <a:cubicBezTo>
                    <a:pt x="13315" y="16999"/>
                    <a:pt x="13378" y="16960"/>
                    <a:pt x="13563" y="16679"/>
                  </a:cubicBezTo>
                  <a:cubicBezTo>
                    <a:pt x="13620" y="16592"/>
                    <a:pt x="13639" y="16604"/>
                    <a:pt x="13780" y="16805"/>
                  </a:cubicBezTo>
                  <a:lnTo>
                    <a:pt x="13936" y="17027"/>
                  </a:lnTo>
                  <a:lnTo>
                    <a:pt x="14229" y="16752"/>
                  </a:lnTo>
                  <a:cubicBezTo>
                    <a:pt x="14389" y="16600"/>
                    <a:pt x="14574" y="16377"/>
                    <a:pt x="14637" y="16255"/>
                  </a:cubicBezTo>
                  <a:cubicBezTo>
                    <a:pt x="14701" y="16133"/>
                    <a:pt x="14763" y="16033"/>
                    <a:pt x="14777" y="16033"/>
                  </a:cubicBezTo>
                  <a:cubicBezTo>
                    <a:pt x="14791" y="16033"/>
                    <a:pt x="14885" y="16076"/>
                    <a:pt x="14986" y="16132"/>
                  </a:cubicBezTo>
                  <a:lnTo>
                    <a:pt x="15172" y="16233"/>
                  </a:lnTo>
                  <a:lnTo>
                    <a:pt x="15336" y="15919"/>
                  </a:lnTo>
                  <a:cubicBezTo>
                    <a:pt x="15595" y="15427"/>
                    <a:pt x="15535" y="14802"/>
                    <a:pt x="15196" y="14475"/>
                  </a:cubicBezTo>
                  <a:cubicBezTo>
                    <a:pt x="15044" y="14328"/>
                    <a:pt x="14678" y="14151"/>
                    <a:pt x="14527" y="14151"/>
                  </a:cubicBezTo>
                  <a:cubicBezTo>
                    <a:pt x="14324" y="14151"/>
                    <a:pt x="14283" y="14051"/>
                    <a:pt x="14409" y="13860"/>
                  </a:cubicBezTo>
                  <a:cubicBezTo>
                    <a:pt x="14545" y="13652"/>
                    <a:pt x="14576" y="13646"/>
                    <a:pt x="14723" y="13794"/>
                  </a:cubicBezTo>
                  <a:cubicBezTo>
                    <a:pt x="14834" y="13906"/>
                    <a:pt x="15032" y="13998"/>
                    <a:pt x="15166" y="14016"/>
                  </a:cubicBezTo>
                  <a:cubicBezTo>
                    <a:pt x="15201" y="14017"/>
                    <a:pt x="15232" y="14016"/>
                    <a:pt x="15255" y="14014"/>
                  </a:cubicBezTo>
                  <a:cubicBezTo>
                    <a:pt x="15268" y="14010"/>
                    <a:pt x="15282" y="14007"/>
                    <a:pt x="15290" y="13999"/>
                  </a:cubicBezTo>
                  <a:cubicBezTo>
                    <a:pt x="15324" y="13969"/>
                    <a:pt x="15355" y="13844"/>
                    <a:pt x="15360" y="13722"/>
                  </a:cubicBezTo>
                  <a:cubicBezTo>
                    <a:pt x="15364" y="13600"/>
                    <a:pt x="15371" y="13479"/>
                    <a:pt x="15376" y="13454"/>
                  </a:cubicBezTo>
                  <a:cubicBezTo>
                    <a:pt x="15381" y="13429"/>
                    <a:pt x="15491" y="13494"/>
                    <a:pt x="15620" y="13599"/>
                  </a:cubicBezTo>
                  <a:cubicBezTo>
                    <a:pt x="15937" y="13856"/>
                    <a:pt x="16130" y="13935"/>
                    <a:pt x="16201" y="13835"/>
                  </a:cubicBezTo>
                  <a:cubicBezTo>
                    <a:pt x="16230" y="13794"/>
                    <a:pt x="16257" y="13686"/>
                    <a:pt x="16257" y="13594"/>
                  </a:cubicBezTo>
                  <a:cubicBezTo>
                    <a:pt x="16258" y="13418"/>
                    <a:pt x="16337" y="13327"/>
                    <a:pt x="16405" y="13425"/>
                  </a:cubicBezTo>
                  <a:cubicBezTo>
                    <a:pt x="16450" y="13491"/>
                    <a:pt x="16887" y="13679"/>
                    <a:pt x="16999" y="13681"/>
                  </a:cubicBezTo>
                  <a:cubicBezTo>
                    <a:pt x="17049" y="13682"/>
                    <a:pt x="17071" y="13587"/>
                    <a:pt x="17071" y="13377"/>
                  </a:cubicBezTo>
                  <a:cubicBezTo>
                    <a:pt x="17071" y="13210"/>
                    <a:pt x="17086" y="13057"/>
                    <a:pt x="17106" y="13039"/>
                  </a:cubicBezTo>
                  <a:cubicBezTo>
                    <a:pt x="17126" y="13022"/>
                    <a:pt x="17224" y="13062"/>
                    <a:pt x="17324" y="13129"/>
                  </a:cubicBezTo>
                  <a:cubicBezTo>
                    <a:pt x="17424" y="13196"/>
                    <a:pt x="17591" y="13291"/>
                    <a:pt x="17695" y="13339"/>
                  </a:cubicBezTo>
                  <a:lnTo>
                    <a:pt x="17883" y="13423"/>
                  </a:lnTo>
                  <a:lnTo>
                    <a:pt x="17883" y="13201"/>
                  </a:lnTo>
                  <a:cubicBezTo>
                    <a:pt x="17883" y="13078"/>
                    <a:pt x="17858" y="12901"/>
                    <a:pt x="17829" y="12808"/>
                  </a:cubicBezTo>
                  <a:cubicBezTo>
                    <a:pt x="17798" y="12711"/>
                    <a:pt x="17797" y="12626"/>
                    <a:pt x="17826" y="12610"/>
                  </a:cubicBezTo>
                  <a:cubicBezTo>
                    <a:pt x="17854" y="12594"/>
                    <a:pt x="18038" y="12687"/>
                    <a:pt x="18235" y="12818"/>
                  </a:cubicBezTo>
                  <a:cubicBezTo>
                    <a:pt x="18431" y="12948"/>
                    <a:pt x="18615" y="13056"/>
                    <a:pt x="18640" y="13056"/>
                  </a:cubicBezTo>
                  <a:cubicBezTo>
                    <a:pt x="18717" y="13056"/>
                    <a:pt x="18769" y="12646"/>
                    <a:pt x="18726" y="12388"/>
                  </a:cubicBezTo>
                  <a:cubicBezTo>
                    <a:pt x="18704" y="12256"/>
                    <a:pt x="18637" y="12034"/>
                    <a:pt x="18576" y="11894"/>
                  </a:cubicBezTo>
                  <a:cubicBezTo>
                    <a:pt x="18514" y="11754"/>
                    <a:pt x="18477" y="11616"/>
                    <a:pt x="18495" y="11590"/>
                  </a:cubicBezTo>
                  <a:cubicBezTo>
                    <a:pt x="18513" y="11563"/>
                    <a:pt x="18634" y="11542"/>
                    <a:pt x="18761" y="11542"/>
                  </a:cubicBezTo>
                  <a:cubicBezTo>
                    <a:pt x="19144" y="11542"/>
                    <a:pt x="19858" y="11385"/>
                    <a:pt x="20209" y="11226"/>
                  </a:cubicBezTo>
                  <a:cubicBezTo>
                    <a:pt x="20486" y="11100"/>
                    <a:pt x="20987" y="10684"/>
                    <a:pt x="20999" y="10579"/>
                  </a:cubicBezTo>
                  <a:cubicBezTo>
                    <a:pt x="20994" y="10572"/>
                    <a:pt x="20985" y="10564"/>
                    <a:pt x="20970" y="10557"/>
                  </a:cubicBezTo>
                  <a:cubicBezTo>
                    <a:pt x="20964" y="10555"/>
                    <a:pt x="20955" y="10555"/>
                    <a:pt x="20948" y="10553"/>
                  </a:cubicBezTo>
                  <a:cubicBezTo>
                    <a:pt x="20871" y="10545"/>
                    <a:pt x="20712" y="10541"/>
                    <a:pt x="20534" y="10543"/>
                  </a:cubicBezTo>
                  <a:cubicBezTo>
                    <a:pt x="20295" y="10546"/>
                    <a:pt x="20084" y="10530"/>
                    <a:pt x="20067" y="10504"/>
                  </a:cubicBezTo>
                  <a:cubicBezTo>
                    <a:pt x="20050" y="10479"/>
                    <a:pt x="20202" y="10360"/>
                    <a:pt x="20405" y="10241"/>
                  </a:cubicBezTo>
                  <a:cubicBezTo>
                    <a:pt x="20788" y="10019"/>
                    <a:pt x="21426" y="9446"/>
                    <a:pt x="21426" y="9325"/>
                  </a:cubicBezTo>
                  <a:cubicBezTo>
                    <a:pt x="21426" y="9243"/>
                    <a:pt x="21248" y="9193"/>
                    <a:pt x="20951" y="9192"/>
                  </a:cubicBezTo>
                  <a:cubicBezTo>
                    <a:pt x="20834" y="9192"/>
                    <a:pt x="20726" y="9170"/>
                    <a:pt x="20706" y="9144"/>
                  </a:cubicBezTo>
                  <a:cubicBezTo>
                    <a:pt x="20704" y="9144"/>
                    <a:pt x="20683" y="9144"/>
                    <a:pt x="20682" y="9144"/>
                  </a:cubicBezTo>
                  <a:cubicBezTo>
                    <a:pt x="20678" y="9143"/>
                    <a:pt x="20694" y="9121"/>
                    <a:pt x="20717" y="9093"/>
                  </a:cubicBezTo>
                  <a:cubicBezTo>
                    <a:pt x="20742" y="9040"/>
                    <a:pt x="20802" y="8956"/>
                    <a:pt x="20884" y="8869"/>
                  </a:cubicBezTo>
                  <a:cubicBezTo>
                    <a:pt x="21093" y="8645"/>
                    <a:pt x="21583" y="7801"/>
                    <a:pt x="21531" y="7755"/>
                  </a:cubicBezTo>
                  <a:cubicBezTo>
                    <a:pt x="21516" y="7741"/>
                    <a:pt x="21371" y="7777"/>
                    <a:pt x="21206" y="7834"/>
                  </a:cubicBezTo>
                  <a:cubicBezTo>
                    <a:pt x="21041" y="7891"/>
                    <a:pt x="20771" y="7985"/>
                    <a:pt x="20607" y="8042"/>
                  </a:cubicBezTo>
                  <a:cubicBezTo>
                    <a:pt x="20443" y="8098"/>
                    <a:pt x="20285" y="8132"/>
                    <a:pt x="20258" y="8116"/>
                  </a:cubicBezTo>
                  <a:cubicBezTo>
                    <a:pt x="20230" y="8101"/>
                    <a:pt x="20261" y="7997"/>
                    <a:pt x="20325" y="7885"/>
                  </a:cubicBezTo>
                  <a:cubicBezTo>
                    <a:pt x="20388" y="7773"/>
                    <a:pt x="20440" y="7615"/>
                    <a:pt x="20440" y="7535"/>
                  </a:cubicBezTo>
                  <a:cubicBezTo>
                    <a:pt x="20440" y="7455"/>
                    <a:pt x="20543" y="7201"/>
                    <a:pt x="20671" y="6971"/>
                  </a:cubicBezTo>
                  <a:cubicBezTo>
                    <a:pt x="20914" y="6534"/>
                    <a:pt x="21044" y="6139"/>
                    <a:pt x="21109" y="5620"/>
                  </a:cubicBezTo>
                  <a:lnTo>
                    <a:pt x="21147" y="5311"/>
                  </a:lnTo>
                  <a:lnTo>
                    <a:pt x="20865" y="5511"/>
                  </a:lnTo>
                  <a:cubicBezTo>
                    <a:pt x="20710" y="5622"/>
                    <a:pt x="20517" y="5769"/>
                    <a:pt x="20432" y="5837"/>
                  </a:cubicBezTo>
                  <a:cubicBezTo>
                    <a:pt x="20228" y="6003"/>
                    <a:pt x="20187" y="5923"/>
                    <a:pt x="20293" y="5560"/>
                  </a:cubicBezTo>
                  <a:cubicBezTo>
                    <a:pt x="20358" y="5335"/>
                    <a:pt x="20409" y="4952"/>
                    <a:pt x="20427" y="4634"/>
                  </a:cubicBezTo>
                  <a:lnTo>
                    <a:pt x="20435" y="4431"/>
                  </a:lnTo>
                  <a:cubicBezTo>
                    <a:pt x="20436" y="4320"/>
                    <a:pt x="20429" y="4226"/>
                    <a:pt x="20416" y="4166"/>
                  </a:cubicBezTo>
                  <a:lnTo>
                    <a:pt x="20378" y="3985"/>
                  </a:lnTo>
                  <a:lnTo>
                    <a:pt x="20008" y="4313"/>
                  </a:lnTo>
                  <a:cubicBezTo>
                    <a:pt x="19804" y="4493"/>
                    <a:pt x="19624" y="4627"/>
                    <a:pt x="19605" y="4609"/>
                  </a:cubicBezTo>
                  <a:cubicBezTo>
                    <a:pt x="19585" y="4592"/>
                    <a:pt x="19567" y="4363"/>
                    <a:pt x="19567" y="4100"/>
                  </a:cubicBezTo>
                  <a:cubicBezTo>
                    <a:pt x="19567" y="3666"/>
                    <a:pt x="19486" y="3069"/>
                    <a:pt x="19411" y="2960"/>
                  </a:cubicBezTo>
                  <a:cubicBezTo>
                    <a:pt x="19395" y="2936"/>
                    <a:pt x="19337" y="2974"/>
                    <a:pt x="19285" y="3044"/>
                  </a:cubicBezTo>
                  <a:cubicBezTo>
                    <a:pt x="19233" y="3114"/>
                    <a:pt x="19118" y="3272"/>
                    <a:pt x="19027" y="3394"/>
                  </a:cubicBezTo>
                  <a:cubicBezTo>
                    <a:pt x="18937" y="3516"/>
                    <a:pt x="18840" y="3595"/>
                    <a:pt x="18815" y="3570"/>
                  </a:cubicBezTo>
                  <a:cubicBezTo>
                    <a:pt x="18807" y="3562"/>
                    <a:pt x="18797" y="3532"/>
                    <a:pt x="18785" y="3495"/>
                  </a:cubicBezTo>
                  <a:cubicBezTo>
                    <a:pt x="18785" y="3493"/>
                    <a:pt x="18783" y="3492"/>
                    <a:pt x="18783" y="3490"/>
                  </a:cubicBezTo>
                  <a:cubicBezTo>
                    <a:pt x="18780" y="3484"/>
                    <a:pt x="18779" y="3476"/>
                    <a:pt x="18777" y="3468"/>
                  </a:cubicBezTo>
                  <a:cubicBezTo>
                    <a:pt x="18753" y="3386"/>
                    <a:pt x="18725" y="3265"/>
                    <a:pt x="18702" y="3133"/>
                  </a:cubicBezTo>
                  <a:cubicBezTo>
                    <a:pt x="18609" y="2599"/>
                    <a:pt x="18350" y="2115"/>
                    <a:pt x="18020" y="1862"/>
                  </a:cubicBezTo>
                  <a:lnTo>
                    <a:pt x="17893" y="1768"/>
                  </a:lnTo>
                  <a:lnTo>
                    <a:pt x="17950" y="1985"/>
                  </a:lnTo>
                  <a:cubicBezTo>
                    <a:pt x="18007" y="2213"/>
                    <a:pt x="18002" y="2250"/>
                    <a:pt x="17821" y="3124"/>
                  </a:cubicBezTo>
                  <a:cubicBezTo>
                    <a:pt x="17760" y="3419"/>
                    <a:pt x="17711" y="3755"/>
                    <a:pt x="17711" y="3869"/>
                  </a:cubicBezTo>
                  <a:cubicBezTo>
                    <a:pt x="17711" y="3983"/>
                    <a:pt x="17685" y="4116"/>
                    <a:pt x="17657" y="4166"/>
                  </a:cubicBezTo>
                  <a:cubicBezTo>
                    <a:pt x="17629" y="4215"/>
                    <a:pt x="17577" y="4396"/>
                    <a:pt x="17541" y="4568"/>
                  </a:cubicBezTo>
                  <a:cubicBezTo>
                    <a:pt x="17506" y="4741"/>
                    <a:pt x="17415" y="4989"/>
                    <a:pt x="17340" y="5118"/>
                  </a:cubicBezTo>
                  <a:cubicBezTo>
                    <a:pt x="17265" y="5248"/>
                    <a:pt x="17105" y="5523"/>
                    <a:pt x="16985" y="5731"/>
                  </a:cubicBezTo>
                  <a:cubicBezTo>
                    <a:pt x="16771" y="6104"/>
                    <a:pt x="16708" y="6162"/>
                    <a:pt x="16633" y="6054"/>
                  </a:cubicBezTo>
                  <a:cubicBezTo>
                    <a:pt x="16613" y="6024"/>
                    <a:pt x="16477" y="6160"/>
                    <a:pt x="16332" y="6356"/>
                  </a:cubicBezTo>
                  <a:cubicBezTo>
                    <a:pt x="16188" y="6551"/>
                    <a:pt x="15981" y="6808"/>
                    <a:pt x="15873" y="6927"/>
                  </a:cubicBezTo>
                  <a:cubicBezTo>
                    <a:pt x="15634" y="7193"/>
                    <a:pt x="15559" y="7359"/>
                    <a:pt x="15559" y="7632"/>
                  </a:cubicBezTo>
                  <a:cubicBezTo>
                    <a:pt x="15559" y="7876"/>
                    <a:pt x="15635" y="8027"/>
                    <a:pt x="15830" y="8172"/>
                  </a:cubicBezTo>
                  <a:cubicBezTo>
                    <a:pt x="15959" y="8268"/>
                    <a:pt x="15969" y="8301"/>
                    <a:pt x="15932" y="8582"/>
                  </a:cubicBezTo>
                  <a:cubicBezTo>
                    <a:pt x="15904" y="8795"/>
                    <a:pt x="15863" y="8893"/>
                    <a:pt x="15798" y="8910"/>
                  </a:cubicBezTo>
                  <a:cubicBezTo>
                    <a:pt x="15536" y="8978"/>
                    <a:pt x="15227" y="9162"/>
                    <a:pt x="15123" y="9310"/>
                  </a:cubicBezTo>
                  <a:cubicBezTo>
                    <a:pt x="15059" y="9404"/>
                    <a:pt x="14883" y="9535"/>
                    <a:pt x="14726" y="9605"/>
                  </a:cubicBezTo>
                  <a:lnTo>
                    <a:pt x="14446" y="9730"/>
                  </a:lnTo>
                  <a:lnTo>
                    <a:pt x="14234" y="9520"/>
                  </a:lnTo>
                  <a:cubicBezTo>
                    <a:pt x="14117" y="9405"/>
                    <a:pt x="13901" y="9226"/>
                    <a:pt x="13753" y="9122"/>
                  </a:cubicBezTo>
                  <a:cubicBezTo>
                    <a:pt x="13425" y="8892"/>
                    <a:pt x="13081" y="8435"/>
                    <a:pt x="13165" y="8341"/>
                  </a:cubicBezTo>
                  <a:cubicBezTo>
                    <a:pt x="13197" y="8304"/>
                    <a:pt x="13202" y="8231"/>
                    <a:pt x="13176" y="8172"/>
                  </a:cubicBezTo>
                  <a:cubicBezTo>
                    <a:pt x="13069" y="7933"/>
                    <a:pt x="13116" y="7500"/>
                    <a:pt x="13286" y="7178"/>
                  </a:cubicBezTo>
                  <a:cubicBezTo>
                    <a:pt x="13429" y="6907"/>
                    <a:pt x="13494" y="6845"/>
                    <a:pt x="13756" y="6722"/>
                  </a:cubicBezTo>
                  <a:cubicBezTo>
                    <a:pt x="13923" y="6644"/>
                    <a:pt x="14085" y="6580"/>
                    <a:pt x="14116" y="6580"/>
                  </a:cubicBezTo>
                  <a:cubicBezTo>
                    <a:pt x="14147" y="6580"/>
                    <a:pt x="14274" y="6505"/>
                    <a:pt x="14398" y="6416"/>
                  </a:cubicBezTo>
                  <a:cubicBezTo>
                    <a:pt x="14549" y="6307"/>
                    <a:pt x="14708" y="6246"/>
                    <a:pt x="14884" y="6228"/>
                  </a:cubicBezTo>
                  <a:cubicBezTo>
                    <a:pt x="15029" y="6213"/>
                    <a:pt x="15144" y="6177"/>
                    <a:pt x="15137" y="6146"/>
                  </a:cubicBezTo>
                  <a:cubicBezTo>
                    <a:pt x="15130" y="6115"/>
                    <a:pt x="15251" y="6058"/>
                    <a:pt x="15406" y="6023"/>
                  </a:cubicBezTo>
                  <a:cubicBezTo>
                    <a:pt x="15760" y="5941"/>
                    <a:pt x="15955" y="5826"/>
                    <a:pt x="16026" y="5659"/>
                  </a:cubicBezTo>
                  <a:cubicBezTo>
                    <a:pt x="16107" y="5468"/>
                    <a:pt x="16105" y="5468"/>
                    <a:pt x="15846" y="5622"/>
                  </a:cubicBezTo>
                  <a:cubicBezTo>
                    <a:pt x="15654" y="5737"/>
                    <a:pt x="15514" y="5769"/>
                    <a:pt x="15105" y="5799"/>
                  </a:cubicBezTo>
                  <a:cubicBezTo>
                    <a:pt x="14827" y="5818"/>
                    <a:pt x="14558" y="5851"/>
                    <a:pt x="14506" y="5871"/>
                  </a:cubicBezTo>
                  <a:cubicBezTo>
                    <a:pt x="14453" y="5891"/>
                    <a:pt x="14394" y="5885"/>
                    <a:pt x="14374" y="5856"/>
                  </a:cubicBezTo>
                  <a:cubicBezTo>
                    <a:pt x="14327" y="5788"/>
                    <a:pt x="14565" y="5639"/>
                    <a:pt x="14720" y="5639"/>
                  </a:cubicBezTo>
                  <a:cubicBezTo>
                    <a:pt x="14787" y="5639"/>
                    <a:pt x="14913" y="5571"/>
                    <a:pt x="15003" y="5487"/>
                  </a:cubicBezTo>
                  <a:cubicBezTo>
                    <a:pt x="15193" y="5309"/>
                    <a:pt x="15400" y="5251"/>
                    <a:pt x="15561" y="5328"/>
                  </a:cubicBezTo>
                  <a:cubicBezTo>
                    <a:pt x="15652" y="5372"/>
                    <a:pt x="15677" y="5367"/>
                    <a:pt x="15677" y="5306"/>
                  </a:cubicBezTo>
                  <a:cubicBezTo>
                    <a:pt x="15677" y="5114"/>
                    <a:pt x="15549" y="4952"/>
                    <a:pt x="15341" y="4877"/>
                  </a:cubicBezTo>
                  <a:cubicBezTo>
                    <a:pt x="15221" y="4834"/>
                    <a:pt x="15068" y="4775"/>
                    <a:pt x="15000" y="4744"/>
                  </a:cubicBezTo>
                  <a:cubicBezTo>
                    <a:pt x="14932" y="4714"/>
                    <a:pt x="14829" y="4699"/>
                    <a:pt x="14769" y="4711"/>
                  </a:cubicBezTo>
                  <a:cubicBezTo>
                    <a:pt x="14709" y="4723"/>
                    <a:pt x="14584" y="4701"/>
                    <a:pt x="14492" y="4660"/>
                  </a:cubicBezTo>
                  <a:lnTo>
                    <a:pt x="14326" y="4585"/>
                  </a:lnTo>
                  <a:lnTo>
                    <a:pt x="14624" y="4349"/>
                  </a:lnTo>
                  <a:cubicBezTo>
                    <a:pt x="14984" y="4066"/>
                    <a:pt x="15139" y="3815"/>
                    <a:pt x="15191" y="3423"/>
                  </a:cubicBezTo>
                  <a:cubicBezTo>
                    <a:pt x="15222" y="3184"/>
                    <a:pt x="15261" y="3105"/>
                    <a:pt x="15403" y="2998"/>
                  </a:cubicBezTo>
                  <a:cubicBezTo>
                    <a:pt x="15407" y="2995"/>
                    <a:pt x="15412" y="2994"/>
                    <a:pt x="15416" y="2991"/>
                  </a:cubicBezTo>
                  <a:cubicBezTo>
                    <a:pt x="15428" y="2982"/>
                    <a:pt x="15439" y="2973"/>
                    <a:pt x="15451" y="2967"/>
                  </a:cubicBezTo>
                  <a:cubicBezTo>
                    <a:pt x="15452" y="2966"/>
                    <a:pt x="15453" y="2965"/>
                    <a:pt x="15454" y="2964"/>
                  </a:cubicBezTo>
                  <a:cubicBezTo>
                    <a:pt x="15542" y="2911"/>
                    <a:pt x="15642" y="2875"/>
                    <a:pt x="15698" y="2882"/>
                  </a:cubicBezTo>
                  <a:cubicBezTo>
                    <a:pt x="15805" y="2896"/>
                    <a:pt x="15823" y="2939"/>
                    <a:pt x="15838" y="3210"/>
                  </a:cubicBezTo>
                  <a:cubicBezTo>
                    <a:pt x="15848" y="3382"/>
                    <a:pt x="15889" y="3541"/>
                    <a:pt x="15927" y="3563"/>
                  </a:cubicBezTo>
                  <a:cubicBezTo>
                    <a:pt x="15965" y="3584"/>
                    <a:pt x="16111" y="3603"/>
                    <a:pt x="16252" y="3604"/>
                  </a:cubicBezTo>
                  <a:cubicBezTo>
                    <a:pt x="16413" y="3604"/>
                    <a:pt x="16553" y="3638"/>
                    <a:pt x="16625" y="3695"/>
                  </a:cubicBezTo>
                  <a:cubicBezTo>
                    <a:pt x="16737" y="3784"/>
                    <a:pt x="16740" y="3783"/>
                    <a:pt x="16698" y="3657"/>
                  </a:cubicBezTo>
                  <a:cubicBezTo>
                    <a:pt x="16611" y="3394"/>
                    <a:pt x="16625" y="3315"/>
                    <a:pt x="16765" y="3329"/>
                  </a:cubicBezTo>
                  <a:cubicBezTo>
                    <a:pt x="16961" y="3347"/>
                    <a:pt x="16927" y="3307"/>
                    <a:pt x="16574" y="3104"/>
                  </a:cubicBezTo>
                  <a:cubicBezTo>
                    <a:pt x="16275" y="2932"/>
                    <a:pt x="16255" y="2907"/>
                    <a:pt x="16268" y="2733"/>
                  </a:cubicBezTo>
                  <a:cubicBezTo>
                    <a:pt x="16289" y="2455"/>
                    <a:pt x="16062" y="2299"/>
                    <a:pt x="15645" y="2299"/>
                  </a:cubicBezTo>
                  <a:cubicBezTo>
                    <a:pt x="15246" y="2299"/>
                    <a:pt x="14950" y="2422"/>
                    <a:pt x="14836" y="2639"/>
                  </a:cubicBezTo>
                  <a:cubicBezTo>
                    <a:pt x="14787" y="2731"/>
                    <a:pt x="14708" y="2978"/>
                    <a:pt x="14659" y="3189"/>
                  </a:cubicBezTo>
                  <a:cubicBezTo>
                    <a:pt x="14525" y="3761"/>
                    <a:pt x="14302" y="4053"/>
                    <a:pt x="14223" y="3756"/>
                  </a:cubicBezTo>
                  <a:cubicBezTo>
                    <a:pt x="14174" y="3567"/>
                    <a:pt x="14032" y="3519"/>
                    <a:pt x="13732" y="3592"/>
                  </a:cubicBezTo>
                  <a:cubicBezTo>
                    <a:pt x="13360" y="3681"/>
                    <a:pt x="13300" y="3672"/>
                    <a:pt x="13237" y="3524"/>
                  </a:cubicBezTo>
                  <a:cubicBezTo>
                    <a:pt x="13164" y="3349"/>
                    <a:pt x="13114" y="3360"/>
                    <a:pt x="13130" y="3546"/>
                  </a:cubicBezTo>
                  <a:cubicBezTo>
                    <a:pt x="13147" y="3749"/>
                    <a:pt x="13048" y="3844"/>
                    <a:pt x="12773" y="3883"/>
                  </a:cubicBezTo>
                  <a:cubicBezTo>
                    <a:pt x="12591" y="3910"/>
                    <a:pt x="12533" y="3945"/>
                    <a:pt x="12504" y="4047"/>
                  </a:cubicBezTo>
                  <a:cubicBezTo>
                    <a:pt x="12484" y="4119"/>
                    <a:pt x="12484" y="4214"/>
                    <a:pt x="12504" y="4260"/>
                  </a:cubicBezTo>
                  <a:cubicBezTo>
                    <a:pt x="12603" y="4492"/>
                    <a:pt x="12289" y="4434"/>
                    <a:pt x="11967" y="4161"/>
                  </a:cubicBezTo>
                  <a:cubicBezTo>
                    <a:pt x="11763" y="3987"/>
                    <a:pt x="11513" y="3567"/>
                    <a:pt x="11580" y="3507"/>
                  </a:cubicBezTo>
                  <a:cubicBezTo>
                    <a:pt x="11601" y="3488"/>
                    <a:pt x="11729" y="3449"/>
                    <a:pt x="11862" y="3420"/>
                  </a:cubicBezTo>
                  <a:lnTo>
                    <a:pt x="12104" y="3367"/>
                  </a:lnTo>
                  <a:lnTo>
                    <a:pt x="12104" y="3039"/>
                  </a:lnTo>
                  <a:cubicBezTo>
                    <a:pt x="12104" y="2728"/>
                    <a:pt x="12114" y="2701"/>
                    <a:pt x="12297" y="2566"/>
                  </a:cubicBezTo>
                  <a:cubicBezTo>
                    <a:pt x="12530" y="2396"/>
                    <a:pt x="12769" y="1973"/>
                    <a:pt x="12770" y="1734"/>
                  </a:cubicBezTo>
                  <a:cubicBezTo>
                    <a:pt x="12771" y="1472"/>
                    <a:pt x="12630" y="1276"/>
                    <a:pt x="12380" y="1192"/>
                  </a:cubicBezTo>
                  <a:cubicBezTo>
                    <a:pt x="12155" y="1115"/>
                    <a:pt x="11735" y="1104"/>
                    <a:pt x="11515" y="1167"/>
                  </a:cubicBezTo>
                  <a:cubicBezTo>
                    <a:pt x="11431" y="1192"/>
                    <a:pt x="11320" y="1161"/>
                    <a:pt x="11158" y="1066"/>
                  </a:cubicBezTo>
                  <a:cubicBezTo>
                    <a:pt x="10946" y="941"/>
                    <a:pt x="10926" y="910"/>
                    <a:pt x="10954" y="757"/>
                  </a:cubicBezTo>
                  <a:cubicBezTo>
                    <a:pt x="10971" y="660"/>
                    <a:pt x="10956" y="573"/>
                    <a:pt x="10919" y="552"/>
                  </a:cubicBezTo>
                  <a:cubicBezTo>
                    <a:pt x="10803" y="488"/>
                    <a:pt x="10847" y="306"/>
                    <a:pt x="10986" y="273"/>
                  </a:cubicBezTo>
                  <a:cubicBezTo>
                    <a:pt x="11116" y="241"/>
                    <a:pt x="11114" y="240"/>
                    <a:pt x="10970" y="207"/>
                  </a:cubicBezTo>
                  <a:cubicBezTo>
                    <a:pt x="10882" y="188"/>
                    <a:pt x="10828" y="140"/>
                    <a:pt x="10833" y="87"/>
                  </a:cubicBezTo>
                  <a:cubicBezTo>
                    <a:pt x="10837" y="39"/>
                    <a:pt x="10818" y="0"/>
                    <a:pt x="10790" y="0"/>
                  </a:cubicBezTo>
                  <a:close/>
                  <a:moveTo>
                    <a:pt x="10825" y="3601"/>
                  </a:moveTo>
                  <a:cubicBezTo>
                    <a:pt x="10857" y="3606"/>
                    <a:pt x="10923" y="3721"/>
                    <a:pt x="10973" y="3857"/>
                  </a:cubicBezTo>
                  <a:cubicBezTo>
                    <a:pt x="10987" y="3897"/>
                    <a:pt x="11006" y="3939"/>
                    <a:pt x="11026" y="3980"/>
                  </a:cubicBezTo>
                  <a:cubicBezTo>
                    <a:pt x="11086" y="4104"/>
                    <a:pt x="11168" y="4229"/>
                    <a:pt x="11263" y="4346"/>
                  </a:cubicBezTo>
                  <a:cubicBezTo>
                    <a:pt x="11294" y="4386"/>
                    <a:pt x="11326" y="4424"/>
                    <a:pt x="11360" y="4460"/>
                  </a:cubicBezTo>
                  <a:cubicBezTo>
                    <a:pt x="11393" y="4496"/>
                    <a:pt x="11427" y="4531"/>
                    <a:pt x="11462" y="4564"/>
                  </a:cubicBezTo>
                  <a:cubicBezTo>
                    <a:pt x="11497" y="4596"/>
                    <a:pt x="11534" y="4627"/>
                    <a:pt x="11569" y="4655"/>
                  </a:cubicBezTo>
                  <a:cubicBezTo>
                    <a:pt x="11605" y="4683"/>
                    <a:pt x="11639" y="4708"/>
                    <a:pt x="11674" y="4730"/>
                  </a:cubicBezTo>
                  <a:cubicBezTo>
                    <a:pt x="11796" y="4806"/>
                    <a:pt x="11963" y="4948"/>
                    <a:pt x="12045" y="5044"/>
                  </a:cubicBezTo>
                  <a:cubicBezTo>
                    <a:pt x="12082" y="5087"/>
                    <a:pt x="12121" y="5124"/>
                    <a:pt x="12163" y="5155"/>
                  </a:cubicBezTo>
                  <a:cubicBezTo>
                    <a:pt x="12191" y="5175"/>
                    <a:pt x="12221" y="5193"/>
                    <a:pt x="12251" y="5208"/>
                  </a:cubicBezTo>
                  <a:cubicBezTo>
                    <a:pt x="12282" y="5222"/>
                    <a:pt x="12313" y="5233"/>
                    <a:pt x="12345" y="5241"/>
                  </a:cubicBezTo>
                  <a:cubicBezTo>
                    <a:pt x="12362" y="5246"/>
                    <a:pt x="12380" y="5248"/>
                    <a:pt x="12397" y="5251"/>
                  </a:cubicBezTo>
                  <a:cubicBezTo>
                    <a:pt x="12430" y="5257"/>
                    <a:pt x="12459" y="5264"/>
                    <a:pt x="12485" y="5270"/>
                  </a:cubicBezTo>
                  <a:cubicBezTo>
                    <a:pt x="12512" y="5276"/>
                    <a:pt x="12534" y="5283"/>
                    <a:pt x="12552" y="5290"/>
                  </a:cubicBezTo>
                  <a:cubicBezTo>
                    <a:pt x="12581" y="5300"/>
                    <a:pt x="12600" y="5309"/>
                    <a:pt x="12611" y="5321"/>
                  </a:cubicBezTo>
                  <a:cubicBezTo>
                    <a:pt x="12615" y="5325"/>
                    <a:pt x="12620" y="5329"/>
                    <a:pt x="12622" y="5333"/>
                  </a:cubicBezTo>
                  <a:cubicBezTo>
                    <a:pt x="12638" y="5366"/>
                    <a:pt x="12593" y="5406"/>
                    <a:pt x="12491" y="5454"/>
                  </a:cubicBezTo>
                  <a:cubicBezTo>
                    <a:pt x="12467" y="5465"/>
                    <a:pt x="12440" y="5478"/>
                    <a:pt x="12413" y="5495"/>
                  </a:cubicBezTo>
                  <a:cubicBezTo>
                    <a:pt x="12386" y="5511"/>
                    <a:pt x="12359" y="5531"/>
                    <a:pt x="12329" y="5552"/>
                  </a:cubicBezTo>
                  <a:cubicBezTo>
                    <a:pt x="12270" y="5596"/>
                    <a:pt x="12205" y="5650"/>
                    <a:pt x="12139" y="5709"/>
                  </a:cubicBezTo>
                  <a:cubicBezTo>
                    <a:pt x="12073" y="5769"/>
                    <a:pt x="12006" y="5836"/>
                    <a:pt x="11937" y="5907"/>
                  </a:cubicBezTo>
                  <a:cubicBezTo>
                    <a:pt x="11799" y="6050"/>
                    <a:pt x="11658" y="6211"/>
                    <a:pt x="11531" y="6373"/>
                  </a:cubicBezTo>
                  <a:cubicBezTo>
                    <a:pt x="11468" y="6454"/>
                    <a:pt x="11408" y="6535"/>
                    <a:pt x="11354" y="6614"/>
                  </a:cubicBezTo>
                  <a:cubicBezTo>
                    <a:pt x="11273" y="6732"/>
                    <a:pt x="11205" y="6844"/>
                    <a:pt x="11155" y="6944"/>
                  </a:cubicBezTo>
                  <a:cubicBezTo>
                    <a:pt x="11139" y="6978"/>
                    <a:pt x="11124" y="7011"/>
                    <a:pt x="11112" y="7041"/>
                  </a:cubicBezTo>
                  <a:cubicBezTo>
                    <a:pt x="11059" y="7175"/>
                    <a:pt x="10975" y="7379"/>
                    <a:pt x="10924" y="7494"/>
                  </a:cubicBezTo>
                  <a:cubicBezTo>
                    <a:pt x="10874" y="7609"/>
                    <a:pt x="10815" y="7721"/>
                    <a:pt x="10793" y="7745"/>
                  </a:cubicBezTo>
                  <a:cubicBezTo>
                    <a:pt x="10781" y="7757"/>
                    <a:pt x="10762" y="7747"/>
                    <a:pt x="10736" y="7716"/>
                  </a:cubicBezTo>
                  <a:cubicBezTo>
                    <a:pt x="10723" y="7701"/>
                    <a:pt x="10706" y="7680"/>
                    <a:pt x="10691" y="7656"/>
                  </a:cubicBezTo>
                  <a:cubicBezTo>
                    <a:pt x="10659" y="7607"/>
                    <a:pt x="10625" y="7541"/>
                    <a:pt x="10588" y="7465"/>
                  </a:cubicBezTo>
                  <a:cubicBezTo>
                    <a:pt x="10533" y="7352"/>
                    <a:pt x="10473" y="7214"/>
                    <a:pt x="10422" y="7070"/>
                  </a:cubicBezTo>
                  <a:cubicBezTo>
                    <a:pt x="10409" y="7033"/>
                    <a:pt x="10393" y="6993"/>
                    <a:pt x="10374" y="6949"/>
                  </a:cubicBezTo>
                  <a:cubicBezTo>
                    <a:pt x="10334" y="6862"/>
                    <a:pt x="10285" y="6766"/>
                    <a:pt x="10236" y="6684"/>
                  </a:cubicBezTo>
                  <a:cubicBezTo>
                    <a:pt x="10212" y="6642"/>
                    <a:pt x="10186" y="6602"/>
                    <a:pt x="10164" y="6570"/>
                  </a:cubicBezTo>
                  <a:cubicBezTo>
                    <a:pt x="9911" y="6212"/>
                    <a:pt x="9316" y="5613"/>
                    <a:pt x="9087" y="5485"/>
                  </a:cubicBezTo>
                  <a:cubicBezTo>
                    <a:pt x="9057" y="5469"/>
                    <a:pt x="9030" y="5453"/>
                    <a:pt x="9009" y="5439"/>
                  </a:cubicBezTo>
                  <a:cubicBezTo>
                    <a:pt x="8987" y="5425"/>
                    <a:pt x="8969" y="5413"/>
                    <a:pt x="8955" y="5401"/>
                  </a:cubicBezTo>
                  <a:cubicBezTo>
                    <a:pt x="8941" y="5389"/>
                    <a:pt x="8929" y="5377"/>
                    <a:pt x="8923" y="5367"/>
                  </a:cubicBezTo>
                  <a:cubicBezTo>
                    <a:pt x="8916" y="5357"/>
                    <a:pt x="8914" y="5347"/>
                    <a:pt x="8915" y="5338"/>
                  </a:cubicBezTo>
                  <a:cubicBezTo>
                    <a:pt x="8915" y="5334"/>
                    <a:pt x="8918" y="5330"/>
                    <a:pt x="8920" y="5326"/>
                  </a:cubicBezTo>
                  <a:cubicBezTo>
                    <a:pt x="8922" y="5321"/>
                    <a:pt x="8927" y="5317"/>
                    <a:pt x="8931" y="5314"/>
                  </a:cubicBezTo>
                  <a:cubicBezTo>
                    <a:pt x="8939" y="5306"/>
                    <a:pt x="8952" y="5299"/>
                    <a:pt x="8968" y="5292"/>
                  </a:cubicBezTo>
                  <a:cubicBezTo>
                    <a:pt x="9001" y="5279"/>
                    <a:pt x="9047" y="5267"/>
                    <a:pt x="9111" y="5256"/>
                  </a:cubicBezTo>
                  <a:cubicBezTo>
                    <a:pt x="9135" y="5251"/>
                    <a:pt x="9166" y="5242"/>
                    <a:pt x="9199" y="5227"/>
                  </a:cubicBezTo>
                  <a:cubicBezTo>
                    <a:pt x="9301" y="5182"/>
                    <a:pt x="9436" y="5092"/>
                    <a:pt x="9541" y="5000"/>
                  </a:cubicBezTo>
                  <a:cubicBezTo>
                    <a:pt x="9680" y="4877"/>
                    <a:pt x="9924" y="4668"/>
                    <a:pt x="10083" y="4535"/>
                  </a:cubicBezTo>
                  <a:cubicBezTo>
                    <a:pt x="10211" y="4428"/>
                    <a:pt x="10357" y="4263"/>
                    <a:pt x="10470" y="4100"/>
                  </a:cubicBezTo>
                  <a:cubicBezTo>
                    <a:pt x="10489" y="4073"/>
                    <a:pt x="10507" y="4047"/>
                    <a:pt x="10524" y="4021"/>
                  </a:cubicBezTo>
                  <a:cubicBezTo>
                    <a:pt x="10541" y="3994"/>
                    <a:pt x="10555" y="3967"/>
                    <a:pt x="10570" y="3941"/>
                  </a:cubicBezTo>
                  <a:cubicBezTo>
                    <a:pt x="10624" y="3845"/>
                    <a:pt x="10679" y="3759"/>
                    <a:pt x="10725" y="3698"/>
                  </a:cubicBezTo>
                  <a:cubicBezTo>
                    <a:pt x="10749" y="3667"/>
                    <a:pt x="10770" y="3642"/>
                    <a:pt x="10787" y="3625"/>
                  </a:cubicBezTo>
                  <a:cubicBezTo>
                    <a:pt x="10796" y="3617"/>
                    <a:pt x="10802" y="3610"/>
                    <a:pt x="10809" y="3606"/>
                  </a:cubicBezTo>
                  <a:cubicBezTo>
                    <a:pt x="10815" y="3602"/>
                    <a:pt x="10821" y="3601"/>
                    <a:pt x="10825" y="3601"/>
                  </a:cubicBezTo>
                  <a:close/>
                  <a:moveTo>
                    <a:pt x="10768" y="8095"/>
                  </a:moveTo>
                  <a:cubicBezTo>
                    <a:pt x="10814" y="8095"/>
                    <a:pt x="10976" y="8473"/>
                    <a:pt x="10943" y="8502"/>
                  </a:cubicBezTo>
                  <a:cubicBezTo>
                    <a:pt x="10897" y="8544"/>
                    <a:pt x="10616" y="8548"/>
                    <a:pt x="10588" y="8507"/>
                  </a:cubicBezTo>
                  <a:cubicBezTo>
                    <a:pt x="10583" y="8499"/>
                    <a:pt x="10588" y="8472"/>
                    <a:pt x="10597" y="8440"/>
                  </a:cubicBezTo>
                  <a:cubicBezTo>
                    <a:pt x="10598" y="8416"/>
                    <a:pt x="10608" y="8388"/>
                    <a:pt x="10623" y="8358"/>
                  </a:cubicBezTo>
                  <a:cubicBezTo>
                    <a:pt x="10633" y="8329"/>
                    <a:pt x="10645" y="8296"/>
                    <a:pt x="10664" y="8256"/>
                  </a:cubicBezTo>
                  <a:cubicBezTo>
                    <a:pt x="10675" y="8231"/>
                    <a:pt x="10685" y="8211"/>
                    <a:pt x="10696" y="8194"/>
                  </a:cubicBezTo>
                  <a:cubicBezTo>
                    <a:pt x="10725" y="8139"/>
                    <a:pt x="10754" y="8095"/>
                    <a:pt x="10768" y="8095"/>
                  </a:cubicBezTo>
                  <a:close/>
                  <a:moveTo>
                    <a:pt x="10795" y="8864"/>
                  </a:moveTo>
                  <a:cubicBezTo>
                    <a:pt x="10727" y="8864"/>
                    <a:pt x="10660" y="8888"/>
                    <a:pt x="10570" y="8939"/>
                  </a:cubicBezTo>
                  <a:cubicBezTo>
                    <a:pt x="10445" y="9009"/>
                    <a:pt x="10204" y="9067"/>
                    <a:pt x="10035" y="9067"/>
                  </a:cubicBezTo>
                  <a:cubicBezTo>
                    <a:pt x="9411" y="9067"/>
                    <a:pt x="9042" y="9750"/>
                    <a:pt x="9538" y="9988"/>
                  </a:cubicBezTo>
                  <a:cubicBezTo>
                    <a:pt x="9870" y="10147"/>
                    <a:pt x="9821" y="10288"/>
                    <a:pt x="9371" y="10456"/>
                  </a:cubicBezTo>
                  <a:cubicBezTo>
                    <a:pt x="9064" y="10571"/>
                    <a:pt x="8911" y="10577"/>
                    <a:pt x="8692" y="10488"/>
                  </a:cubicBezTo>
                  <a:cubicBezTo>
                    <a:pt x="8536" y="10424"/>
                    <a:pt x="8328" y="10401"/>
                    <a:pt x="8230" y="10434"/>
                  </a:cubicBezTo>
                  <a:cubicBezTo>
                    <a:pt x="7970" y="10524"/>
                    <a:pt x="8010" y="10776"/>
                    <a:pt x="8294" y="10842"/>
                  </a:cubicBezTo>
                  <a:cubicBezTo>
                    <a:pt x="8434" y="10875"/>
                    <a:pt x="8515" y="10956"/>
                    <a:pt x="8482" y="11033"/>
                  </a:cubicBezTo>
                  <a:cubicBezTo>
                    <a:pt x="8451" y="11106"/>
                    <a:pt x="8336" y="11629"/>
                    <a:pt x="8227" y="12193"/>
                  </a:cubicBezTo>
                  <a:cubicBezTo>
                    <a:pt x="8070" y="13005"/>
                    <a:pt x="7973" y="13264"/>
                    <a:pt x="7757" y="13442"/>
                  </a:cubicBezTo>
                  <a:lnTo>
                    <a:pt x="7483" y="13667"/>
                  </a:lnTo>
                  <a:lnTo>
                    <a:pt x="7781" y="13876"/>
                  </a:lnTo>
                  <a:cubicBezTo>
                    <a:pt x="8185" y="14161"/>
                    <a:pt x="8947" y="14160"/>
                    <a:pt x="9353" y="13874"/>
                  </a:cubicBezTo>
                  <a:cubicBezTo>
                    <a:pt x="9653" y="13662"/>
                    <a:pt x="9652" y="13661"/>
                    <a:pt x="9422" y="13490"/>
                  </a:cubicBezTo>
                  <a:cubicBezTo>
                    <a:pt x="9252" y="13364"/>
                    <a:pt x="9123" y="13002"/>
                    <a:pt x="8928" y="12113"/>
                  </a:cubicBezTo>
                  <a:cubicBezTo>
                    <a:pt x="8783" y="11450"/>
                    <a:pt x="8688" y="10886"/>
                    <a:pt x="8719" y="10859"/>
                  </a:cubicBezTo>
                  <a:cubicBezTo>
                    <a:pt x="8822" y="10766"/>
                    <a:pt x="10209" y="10809"/>
                    <a:pt x="10277" y="10907"/>
                  </a:cubicBezTo>
                  <a:cubicBezTo>
                    <a:pt x="10314" y="10961"/>
                    <a:pt x="10192" y="11104"/>
                    <a:pt x="10005" y="11228"/>
                  </a:cubicBezTo>
                  <a:cubicBezTo>
                    <a:pt x="9702" y="11429"/>
                    <a:pt x="9574" y="11621"/>
                    <a:pt x="9388" y="12152"/>
                  </a:cubicBezTo>
                  <a:cubicBezTo>
                    <a:pt x="9284" y="12447"/>
                    <a:pt x="9715" y="13118"/>
                    <a:pt x="10159" y="13353"/>
                  </a:cubicBezTo>
                  <a:cubicBezTo>
                    <a:pt x="10552" y="13561"/>
                    <a:pt x="10578" y="13605"/>
                    <a:pt x="10545" y="14011"/>
                  </a:cubicBezTo>
                  <a:cubicBezTo>
                    <a:pt x="10511" y="14437"/>
                    <a:pt x="10500" y="14447"/>
                    <a:pt x="10132" y="14414"/>
                  </a:cubicBezTo>
                  <a:cubicBezTo>
                    <a:pt x="9757" y="14381"/>
                    <a:pt x="9755" y="14382"/>
                    <a:pt x="9782" y="14798"/>
                  </a:cubicBezTo>
                  <a:cubicBezTo>
                    <a:pt x="9805" y="15142"/>
                    <a:pt x="9852" y="15217"/>
                    <a:pt x="10046" y="15220"/>
                  </a:cubicBezTo>
                  <a:cubicBezTo>
                    <a:pt x="10175" y="15222"/>
                    <a:pt x="10379" y="15287"/>
                    <a:pt x="10497" y="15367"/>
                  </a:cubicBezTo>
                  <a:cubicBezTo>
                    <a:pt x="10684" y="15494"/>
                    <a:pt x="10755" y="15494"/>
                    <a:pt x="11034" y="15365"/>
                  </a:cubicBezTo>
                  <a:cubicBezTo>
                    <a:pt x="11212" y="15282"/>
                    <a:pt x="11452" y="15215"/>
                    <a:pt x="11569" y="15215"/>
                  </a:cubicBezTo>
                  <a:cubicBezTo>
                    <a:pt x="11740" y="15215"/>
                    <a:pt x="11782" y="15135"/>
                    <a:pt x="11789" y="14800"/>
                  </a:cubicBezTo>
                  <a:cubicBezTo>
                    <a:pt x="11798" y="14394"/>
                    <a:pt x="11790" y="14383"/>
                    <a:pt x="11440" y="14414"/>
                  </a:cubicBezTo>
                  <a:cubicBezTo>
                    <a:pt x="11094" y="14445"/>
                    <a:pt x="11082" y="14432"/>
                    <a:pt x="11048" y="14016"/>
                  </a:cubicBezTo>
                  <a:cubicBezTo>
                    <a:pt x="11015" y="13613"/>
                    <a:pt x="11040" y="13569"/>
                    <a:pt x="11464" y="13329"/>
                  </a:cubicBezTo>
                  <a:cubicBezTo>
                    <a:pt x="12292" y="12861"/>
                    <a:pt x="12381" y="11921"/>
                    <a:pt x="11655" y="11308"/>
                  </a:cubicBezTo>
                  <a:cubicBezTo>
                    <a:pt x="11440" y="11126"/>
                    <a:pt x="11290" y="10939"/>
                    <a:pt x="11322" y="10893"/>
                  </a:cubicBezTo>
                  <a:cubicBezTo>
                    <a:pt x="11416" y="10756"/>
                    <a:pt x="12583" y="10795"/>
                    <a:pt x="12716" y="10939"/>
                  </a:cubicBezTo>
                  <a:cubicBezTo>
                    <a:pt x="12918" y="11156"/>
                    <a:pt x="12429" y="13279"/>
                    <a:pt x="12128" y="13493"/>
                  </a:cubicBezTo>
                  <a:cubicBezTo>
                    <a:pt x="11995" y="13588"/>
                    <a:pt x="11909" y="13683"/>
                    <a:pt x="11940" y="13705"/>
                  </a:cubicBezTo>
                  <a:cubicBezTo>
                    <a:pt x="12541" y="14149"/>
                    <a:pt x="13221" y="14212"/>
                    <a:pt x="13710" y="13867"/>
                  </a:cubicBezTo>
                  <a:cubicBezTo>
                    <a:pt x="14022" y="13647"/>
                    <a:pt x="14020" y="13645"/>
                    <a:pt x="13791" y="13483"/>
                  </a:cubicBezTo>
                  <a:cubicBezTo>
                    <a:pt x="13617" y="13361"/>
                    <a:pt x="13498" y="13028"/>
                    <a:pt x="13313" y="12147"/>
                  </a:cubicBezTo>
                  <a:lnTo>
                    <a:pt x="13068" y="10975"/>
                  </a:lnTo>
                  <a:lnTo>
                    <a:pt x="13331" y="10789"/>
                  </a:lnTo>
                  <a:cubicBezTo>
                    <a:pt x="13557" y="10632"/>
                    <a:pt x="13572" y="10591"/>
                    <a:pt x="13426" y="10504"/>
                  </a:cubicBezTo>
                  <a:cubicBezTo>
                    <a:pt x="13217" y="10381"/>
                    <a:pt x="12963" y="10372"/>
                    <a:pt x="12765" y="10485"/>
                  </a:cubicBezTo>
                  <a:cubicBezTo>
                    <a:pt x="12620" y="10567"/>
                    <a:pt x="11680" y="10406"/>
                    <a:pt x="11531" y="10273"/>
                  </a:cubicBezTo>
                  <a:cubicBezTo>
                    <a:pt x="11490" y="10236"/>
                    <a:pt x="11643" y="10136"/>
                    <a:pt x="11870" y="10051"/>
                  </a:cubicBezTo>
                  <a:cubicBezTo>
                    <a:pt x="12168" y="9939"/>
                    <a:pt x="12281" y="9835"/>
                    <a:pt x="12281" y="9670"/>
                  </a:cubicBezTo>
                  <a:cubicBezTo>
                    <a:pt x="12281" y="9344"/>
                    <a:pt x="11958" y="9067"/>
                    <a:pt x="11577" y="9067"/>
                  </a:cubicBezTo>
                  <a:cubicBezTo>
                    <a:pt x="11397" y="9067"/>
                    <a:pt x="11149" y="9009"/>
                    <a:pt x="11024" y="8939"/>
                  </a:cubicBezTo>
                  <a:cubicBezTo>
                    <a:pt x="10933" y="8888"/>
                    <a:pt x="10864" y="8864"/>
                    <a:pt x="10795" y="8864"/>
                  </a:cubicBezTo>
                  <a:close/>
                  <a:moveTo>
                    <a:pt x="11421" y="9171"/>
                  </a:moveTo>
                  <a:cubicBezTo>
                    <a:pt x="11441" y="9170"/>
                    <a:pt x="11459" y="9170"/>
                    <a:pt x="11478" y="9171"/>
                  </a:cubicBezTo>
                  <a:cubicBezTo>
                    <a:pt x="11732" y="9183"/>
                    <a:pt x="11940" y="9362"/>
                    <a:pt x="11940" y="9653"/>
                  </a:cubicBezTo>
                  <a:cubicBezTo>
                    <a:pt x="11940" y="10004"/>
                    <a:pt x="11466" y="10173"/>
                    <a:pt x="11094" y="9954"/>
                  </a:cubicBezTo>
                  <a:cubicBezTo>
                    <a:pt x="10842" y="9807"/>
                    <a:pt x="10776" y="9806"/>
                    <a:pt x="10489" y="9940"/>
                  </a:cubicBezTo>
                  <a:cubicBezTo>
                    <a:pt x="10072" y="10135"/>
                    <a:pt x="10040" y="10132"/>
                    <a:pt x="9758" y="9880"/>
                  </a:cubicBezTo>
                  <a:cubicBezTo>
                    <a:pt x="9545" y="9689"/>
                    <a:pt x="9538" y="9644"/>
                    <a:pt x="9686" y="9443"/>
                  </a:cubicBezTo>
                  <a:cubicBezTo>
                    <a:pt x="9898" y="9155"/>
                    <a:pt x="10297" y="9104"/>
                    <a:pt x="10575" y="9330"/>
                  </a:cubicBezTo>
                  <a:cubicBezTo>
                    <a:pt x="10779" y="9495"/>
                    <a:pt x="10810" y="9497"/>
                    <a:pt x="11005" y="9339"/>
                  </a:cubicBezTo>
                  <a:cubicBezTo>
                    <a:pt x="11138" y="9231"/>
                    <a:pt x="11285" y="9177"/>
                    <a:pt x="11421" y="9171"/>
                  </a:cubicBezTo>
                  <a:close/>
                  <a:moveTo>
                    <a:pt x="8316" y="12458"/>
                  </a:moveTo>
                  <a:cubicBezTo>
                    <a:pt x="8320" y="12457"/>
                    <a:pt x="8324" y="12458"/>
                    <a:pt x="8329" y="12458"/>
                  </a:cubicBezTo>
                  <a:cubicBezTo>
                    <a:pt x="8398" y="12464"/>
                    <a:pt x="8453" y="12623"/>
                    <a:pt x="8453" y="12926"/>
                  </a:cubicBezTo>
                  <a:cubicBezTo>
                    <a:pt x="8453" y="13217"/>
                    <a:pt x="8395" y="13421"/>
                    <a:pt x="8308" y="13447"/>
                  </a:cubicBezTo>
                  <a:cubicBezTo>
                    <a:pt x="8100" y="13509"/>
                    <a:pt x="8031" y="13264"/>
                    <a:pt x="8133" y="12825"/>
                  </a:cubicBezTo>
                  <a:cubicBezTo>
                    <a:pt x="8187" y="12591"/>
                    <a:pt x="8257" y="12471"/>
                    <a:pt x="8316" y="12458"/>
                  </a:cubicBezTo>
                  <a:close/>
                  <a:moveTo>
                    <a:pt x="8788" y="12482"/>
                  </a:moveTo>
                  <a:cubicBezTo>
                    <a:pt x="8896" y="12469"/>
                    <a:pt x="8957" y="12644"/>
                    <a:pt x="8993" y="13051"/>
                  </a:cubicBezTo>
                  <a:cubicBezTo>
                    <a:pt x="9021" y="13380"/>
                    <a:pt x="8874" y="13560"/>
                    <a:pt x="8702" y="13406"/>
                  </a:cubicBezTo>
                  <a:cubicBezTo>
                    <a:pt x="8581" y="13297"/>
                    <a:pt x="8608" y="12571"/>
                    <a:pt x="8737" y="12499"/>
                  </a:cubicBezTo>
                  <a:cubicBezTo>
                    <a:pt x="8755" y="12490"/>
                    <a:pt x="8773" y="12484"/>
                    <a:pt x="8788" y="12482"/>
                  </a:cubicBezTo>
                  <a:close/>
                  <a:moveTo>
                    <a:pt x="12681" y="12750"/>
                  </a:moveTo>
                  <a:cubicBezTo>
                    <a:pt x="12744" y="12753"/>
                    <a:pt x="12797" y="12902"/>
                    <a:pt x="12797" y="13080"/>
                  </a:cubicBezTo>
                  <a:cubicBezTo>
                    <a:pt x="12797" y="13381"/>
                    <a:pt x="12640" y="13555"/>
                    <a:pt x="12491" y="13421"/>
                  </a:cubicBezTo>
                  <a:cubicBezTo>
                    <a:pt x="12389" y="13330"/>
                    <a:pt x="12555" y="12744"/>
                    <a:pt x="12681" y="12750"/>
                  </a:cubicBezTo>
                  <a:close/>
                  <a:moveTo>
                    <a:pt x="13254" y="12827"/>
                  </a:moveTo>
                  <a:cubicBezTo>
                    <a:pt x="13316" y="12816"/>
                    <a:pt x="13386" y="12916"/>
                    <a:pt x="13407" y="13049"/>
                  </a:cubicBezTo>
                  <a:cubicBezTo>
                    <a:pt x="13454" y="13350"/>
                    <a:pt x="13236" y="13585"/>
                    <a:pt x="13133" y="13343"/>
                  </a:cubicBezTo>
                  <a:cubicBezTo>
                    <a:pt x="13042" y="13131"/>
                    <a:pt x="13107" y="12853"/>
                    <a:pt x="13254" y="12827"/>
                  </a:cubicBezTo>
                  <a:close/>
                </a:path>
              </a:pathLst>
            </a:custGeom>
            <a:ln w="12700">
              <a:miter lim="400000"/>
            </a:ln>
          </p:spPr>
        </p:pic>
        <p:grpSp>
          <p:nvGrpSpPr>
            <p:cNvPr id="51" name="Группа 50">
              <a:extLst>
                <a:ext uri="{FF2B5EF4-FFF2-40B4-BE49-F238E27FC236}">
                  <a16:creationId xmlns:a16="http://schemas.microsoft.com/office/drawing/2014/main" xmlns="" id="{C4B5AAFF-BF75-4AC7-AEC3-033080312EF8}"/>
                </a:ext>
              </a:extLst>
            </p:cNvPr>
            <p:cNvGrpSpPr/>
            <p:nvPr/>
          </p:nvGrpSpPr>
          <p:grpSpPr>
            <a:xfrm>
              <a:off x="10379664" y="4204934"/>
              <a:ext cx="1096726" cy="841853"/>
              <a:chOff x="10379664" y="4204934"/>
              <a:chExt cx="1096726" cy="841853"/>
            </a:xfrm>
          </p:grpSpPr>
          <p:sp>
            <p:nvSpPr>
              <p:cNvPr id="59" name="Соединит. линия">
                <a:extLst>
                  <a:ext uri="{FF2B5EF4-FFF2-40B4-BE49-F238E27FC236}">
                    <a16:creationId xmlns:a16="http://schemas.microsoft.com/office/drawing/2014/main" xmlns="" id="{A09B38C3-3020-4B43-8C2E-984732B7A361}"/>
                  </a:ext>
                </a:extLst>
              </p:cNvPr>
              <p:cNvSpPr/>
              <p:nvPr/>
            </p:nvSpPr>
            <p:spPr>
              <a:xfrm>
                <a:off x="10379664" y="4204934"/>
                <a:ext cx="537717" cy="214148"/>
              </a:xfrm>
              <a:custGeom>
                <a:avLst/>
                <a:gdLst/>
                <a:ahLst/>
                <a:cxnLst>
                  <a:cxn ang="0">
                    <a:pos x="wd2" y="hd2"/>
                  </a:cxn>
                  <a:cxn ang="5400000">
                    <a:pos x="wd2" y="hd2"/>
                  </a:cxn>
                  <a:cxn ang="10800000">
                    <a:pos x="wd2" y="hd2"/>
                  </a:cxn>
                  <a:cxn ang="16200000">
                    <a:pos x="wd2" y="hd2"/>
                  </a:cxn>
                </a:cxnLst>
                <a:rect l="0" t="0" r="r" b="b"/>
                <a:pathLst>
                  <a:path w="21600" h="20322" extrusionOk="0">
                    <a:moveTo>
                      <a:pt x="0" y="20322"/>
                    </a:moveTo>
                    <a:cubicBezTo>
                      <a:pt x="5674" y="5429"/>
                      <a:pt x="12874" y="-1278"/>
                      <a:pt x="21600" y="200"/>
                    </a:cubicBezTo>
                  </a:path>
                </a:pathLst>
              </a:custGeom>
              <a:ln w="9525">
                <a:solidFill>
                  <a:srgbClr val="2D69B2"/>
                </a:solidFill>
                <a:miter lim="400000"/>
              </a:ln>
            </p:spPr>
            <p:txBody>
              <a:bodyPr/>
              <a:lstStyle/>
              <a:p>
                <a:endParaRPr sz="1801"/>
              </a:p>
            </p:txBody>
          </p:sp>
          <p:sp>
            <p:nvSpPr>
              <p:cNvPr id="60" name="Соединит. линия">
                <a:extLst>
                  <a:ext uri="{FF2B5EF4-FFF2-40B4-BE49-F238E27FC236}">
                    <a16:creationId xmlns:a16="http://schemas.microsoft.com/office/drawing/2014/main" xmlns="" id="{DF9959EC-A73F-463B-82DA-E9A104813164}"/>
                  </a:ext>
                </a:extLst>
              </p:cNvPr>
              <p:cNvSpPr/>
              <p:nvPr/>
            </p:nvSpPr>
            <p:spPr>
              <a:xfrm>
                <a:off x="10915609" y="4206330"/>
                <a:ext cx="495530" cy="33586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17072" y="9138"/>
                      <a:pt x="9872" y="1938"/>
                      <a:pt x="0" y="0"/>
                    </a:cubicBezTo>
                  </a:path>
                </a:pathLst>
              </a:custGeom>
              <a:ln w="9525">
                <a:solidFill>
                  <a:srgbClr val="2E69B2"/>
                </a:solidFill>
                <a:miter lim="400000"/>
              </a:ln>
            </p:spPr>
            <p:txBody>
              <a:bodyPr/>
              <a:lstStyle/>
              <a:p>
                <a:endParaRPr sz="1801"/>
              </a:p>
            </p:txBody>
          </p:sp>
          <p:sp>
            <p:nvSpPr>
              <p:cNvPr id="61" name="Соединит. линия">
                <a:extLst>
                  <a:ext uri="{FF2B5EF4-FFF2-40B4-BE49-F238E27FC236}">
                    <a16:creationId xmlns:a16="http://schemas.microsoft.com/office/drawing/2014/main" xmlns="" id="{D47DA1B9-D9C5-412B-A9C0-FE31A53EE10E}"/>
                  </a:ext>
                </a:extLst>
              </p:cNvPr>
              <p:cNvSpPr/>
              <p:nvPr/>
            </p:nvSpPr>
            <p:spPr>
              <a:xfrm>
                <a:off x="11408016" y="4537049"/>
                <a:ext cx="68374" cy="509738"/>
              </a:xfrm>
              <a:custGeom>
                <a:avLst/>
                <a:gdLst/>
                <a:ahLst/>
                <a:cxnLst>
                  <a:cxn ang="0">
                    <a:pos x="wd2" y="hd2"/>
                  </a:cxn>
                  <a:cxn ang="5400000">
                    <a:pos x="wd2" y="hd2"/>
                  </a:cxn>
                  <a:cxn ang="10800000">
                    <a:pos x="wd2" y="hd2"/>
                  </a:cxn>
                  <a:cxn ang="16200000">
                    <a:pos x="wd2" y="hd2"/>
                  </a:cxn>
                </a:cxnLst>
                <a:rect l="0" t="0" r="r" b="b"/>
                <a:pathLst>
                  <a:path w="16354" h="21600" extrusionOk="0">
                    <a:moveTo>
                      <a:pt x="5733" y="21600"/>
                    </a:moveTo>
                    <a:cubicBezTo>
                      <a:pt x="21600" y="14074"/>
                      <a:pt x="19689" y="6874"/>
                      <a:pt x="0" y="0"/>
                    </a:cubicBezTo>
                  </a:path>
                </a:pathLst>
              </a:custGeom>
              <a:ln w="9525">
                <a:solidFill>
                  <a:srgbClr val="2D69B2"/>
                </a:solidFill>
                <a:miter lim="400000"/>
              </a:ln>
            </p:spPr>
            <p:txBody>
              <a:bodyPr/>
              <a:lstStyle/>
              <a:p>
                <a:endParaRPr sz="1801"/>
              </a:p>
            </p:txBody>
          </p:sp>
        </p:grpSp>
        <p:grpSp>
          <p:nvGrpSpPr>
            <p:cNvPr id="52" name="Группа 51">
              <a:extLst>
                <a:ext uri="{FF2B5EF4-FFF2-40B4-BE49-F238E27FC236}">
                  <a16:creationId xmlns:a16="http://schemas.microsoft.com/office/drawing/2014/main" xmlns="" id="{B20DF12C-5590-4193-8FA3-928198CD292D}"/>
                </a:ext>
              </a:extLst>
            </p:cNvPr>
            <p:cNvGrpSpPr/>
            <p:nvPr/>
          </p:nvGrpSpPr>
          <p:grpSpPr>
            <a:xfrm>
              <a:off x="10200622" y="4176732"/>
              <a:ext cx="765250" cy="1165061"/>
              <a:chOff x="10200622" y="4176732"/>
              <a:chExt cx="765250" cy="1165061"/>
            </a:xfrm>
          </p:grpSpPr>
          <p:sp>
            <p:nvSpPr>
              <p:cNvPr id="56" name="Соединит. линия">
                <a:extLst>
                  <a:ext uri="{FF2B5EF4-FFF2-40B4-BE49-F238E27FC236}">
                    <a16:creationId xmlns:a16="http://schemas.microsoft.com/office/drawing/2014/main" xmlns="" id="{CE8D7CFC-3258-4DE4-BDC4-F5ED3932DA75}"/>
                  </a:ext>
                </a:extLst>
              </p:cNvPr>
              <p:cNvSpPr/>
              <p:nvPr/>
            </p:nvSpPr>
            <p:spPr>
              <a:xfrm>
                <a:off x="10200622" y="4828231"/>
                <a:ext cx="274697" cy="513562"/>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7940" y="16433"/>
                      <a:pt x="740" y="9233"/>
                      <a:pt x="0" y="0"/>
                    </a:cubicBezTo>
                  </a:path>
                </a:pathLst>
              </a:custGeom>
              <a:ln w="9525">
                <a:solidFill>
                  <a:srgbClr val="E6E9E7"/>
                </a:solidFill>
                <a:miter lim="400000"/>
              </a:ln>
            </p:spPr>
            <p:txBody>
              <a:bodyPr/>
              <a:lstStyle/>
              <a:p>
                <a:endParaRPr sz="1801"/>
              </a:p>
            </p:txBody>
          </p:sp>
          <p:sp>
            <p:nvSpPr>
              <p:cNvPr id="57" name="Соединит. линия">
                <a:extLst>
                  <a:ext uri="{FF2B5EF4-FFF2-40B4-BE49-F238E27FC236}">
                    <a16:creationId xmlns:a16="http://schemas.microsoft.com/office/drawing/2014/main" xmlns="" id="{70903A06-B659-4B42-984C-4026FA566CEC}"/>
                  </a:ext>
                </a:extLst>
              </p:cNvPr>
              <p:cNvSpPr/>
              <p:nvPr/>
            </p:nvSpPr>
            <p:spPr>
              <a:xfrm>
                <a:off x="10200666" y="4296822"/>
                <a:ext cx="272964" cy="533769"/>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7509" y="5195"/>
                      <a:pt x="309" y="12395"/>
                      <a:pt x="0" y="21600"/>
                    </a:cubicBezTo>
                  </a:path>
                </a:pathLst>
              </a:custGeom>
              <a:ln w="9525">
                <a:solidFill>
                  <a:srgbClr val="E6E9E7"/>
                </a:solidFill>
                <a:miter lim="400000"/>
              </a:ln>
            </p:spPr>
            <p:txBody>
              <a:bodyPr/>
              <a:lstStyle/>
              <a:p>
                <a:endParaRPr sz="1801"/>
              </a:p>
            </p:txBody>
          </p:sp>
          <p:sp>
            <p:nvSpPr>
              <p:cNvPr id="58" name="Соединит. линия">
                <a:extLst>
                  <a:ext uri="{FF2B5EF4-FFF2-40B4-BE49-F238E27FC236}">
                    <a16:creationId xmlns:a16="http://schemas.microsoft.com/office/drawing/2014/main" xmlns="" id="{DEB2988C-FB8E-4199-A916-CE50D6650287}"/>
                  </a:ext>
                </a:extLst>
              </p:cNvPr>
              <p:cNvSpPr/>
              <p:nvPr/>
            </p:nvSpPr>
            <p:spPr>
              <a:xfrm>
                <a:off x="10469364" y="4176732"/>
                <a:ext cx="496508" cy="123231"/>
              </a:xfrm>
              <a:custGeom>
                <a:avLst/>
                <a:gdLst/>
                <a:ahLst/>
                <a:cxnLst>
                  <a:cxn ang="0">
                    <a:pos x="wd2" y="hd2"/>
                  </a:cxn>
                  <a:cxn ang="5400000">
                    <a:pos x="wd2" y="hd2"/>
                  </a:cxn>
                  <a:cxn ang="10800000">
                    <a:pos x="wd2" y="hd2"/>
                  </a:cxn>
                  <a:cxn ang="16200000">
                    <a:pos x="wd2" y="hd2"/>
                  </a:cxn>
                </a:cxnLst>
                <a:rect l="0" t="0" r="r" b="b"/>
                <a:pathLst>
                  <a:path w="21600" h="18691" extrusionOk="0">
                    <a:moveTo>
                      <a:pt x="21600" y="1362"/>
                    </a:moveTo>
                    <a:cubicBezTo>
                      <a:pt x="13440" y="-2909"/>
                      <a:pt x="6240" y="2867"/>
                      <a:pt x="0" y="18691"/>
                    </a:cubicBezTo>
                  </a:path>
                </a:pathLst>
              </a:custGeom>
              <a:ln w="9525">
                <a:solidFill>
                  <a:srgbClr val="E6E9E7"/>
                </a:solidFill>
                <a:miter lim="400000"/>
              </a:ln>
            </p:spPr>
            <p:txBody>
              <a:bodyPr/>
              <a:lstStyle/>
              <a:p>
                <a:endParaRPr sz="1801"/>
              </a:p>
            </p:txBody>
          </p:sp>
        </p:grpSp>
        <p:sp>
          <p:nvSpPr>
            <p:cNvPr id="53" name="Соединит. линия">
              <a:extLst>
                <a:ext uri="{FF2B5EF4-FFF2-40B4-BE49-F238E27FC236}">
                  <a16:creationId xmlns:a16="http://schemas.microsoft.com/office/drawing/2014/main" xmlns="" id="{1CB087E6-388C-4D4D-9E54-AAFA2FEFF5FD}"/>
                </a:ext>
              </a:extLst>
            </p:cNvPr>
            <p:cNvSpPr/>
            <p:nvPr/>
          </p:nvSpPr>
          <p:spPr>
            <a:xfrm>
              <a:off x="11359787" y="4689901"/>
              <a:ext cx="175092" cy="575068"/>
            </a:xfrm>
            <a:custGeom>
              <a:avLst/>
              <a:gdLst/>
              <a:ahLst/>
              <a:cxnLst>
                <a:cxn ang="0">
                  <a:pos x="wd2" y="hd2"/>
                </a:cxn>
                <a:cxn ang="5400000">
                  <a:pos x="wd2" y="hd2"/>
                </a:cxn>
                <a:cxn ang="10800000">
                  <a:pos x="wd2" y="hd2"/>
                </a:cxn>
                <a:cxn ang="16200000">
                  <a:pos x="wd2" y="hd2"/>
                </a:cxn>
              </a:cxnLst>
              <a:rect l="0" t="0" r="r" b="b"/>
              <a:pathLst>
                <a:path w="18700" h="21600" extrusionOk="0">
                  <a:moveTo>
                    <a:pt x="17350" y="0"/>
                  </a:moveTo>
                  <a:cubicBezTo>
                    <a:pt x="21600" y="8053"/>
                    <a:pt x="15817" y="15253"/>
                    <a:pt x="0" y="21600"/>
                  </a:cubicBezTo>
                </a:path>
              </a:pathLst>
            </a:custGeom>
            <a:ln w="9525">
              <a:solidFill>
                <a:srgbClr val="E42A2C"/>
              </a:solidFill>
              <a:miter lim="400000"/>
            </a:ln>
          </p:spPr>
          <p:txBody>
            <a:bodyPr/>
            <a:lstStyle/>
            <a:p>
              <a:endParaRPr sz="1801"/>
            </a:p>
          </p:txBody>
        </p:sp>
        <p:sp>
          <p:nvSpPr>
            <p:cNvPr id="54" name="Соединит. линия">
              <a:extLst>
                <a:ext uri="{FF2B5EF4-FFF2-40B4-BE49-F238E27FC236}">
                  <a16:creationId xmlns:a16="http://schemas.microsoft.com/office/drawing/2014/main" xmlns="" id="{9AB07AEB-CDAC-4E0E-B416-D991C94134BE}"/>
                </a:ext>
              </a:extLst>
            </p:cNvPr>
            <p:cNvSpPr/>
            <p:nvPr/>
          </p:nvSpPr>
          <p:spPr>
            <a:xfrm>
              <a:off x="10774759" y="5264437"/>
              <a:ext cx="585875" cy="221963"/>
            </a:xfrm>
            <a:custGeom>
              <a:avLst/>
              <a:gdLst/>
              <a:ahLst/>
              <a:cxnLst>
                <a:cxn ang="0">
                  <a:pos x="wd2" y="hd2"/>
                </a:cxn>
                <a:cxn ang="5400000">
                  <a:pos x="wd2" y="hd2"/>
                </a:cxn>
                <a:cxn ang="10800000">
                  <a:pos x="wd2" y="hd2"/>
                </a:cxn>
                <a:cxn ang="16200000">
                  <a:pos x="wd2" y="hd2"/>
                </a:cxn>
              </a:cxnLst>
              <a:rect l="0" t="0" r="r" b="b"/>
              <a:pathLst>
                <a:path w="21600" h="19784" extrusionOk="0">
                  <a:moveTo>
                    <a:pt x="0" y="19347"/>
                  </a:moveTo>
                  <a:cubicBezTo>
                    <a:pt x="8286" y="21600"/>
                    <a:pt x="15486" y="15151"/>
                    <a:pt x="21600" y="0"/>
                  </a:cubicBezTo>
                </a:path>
              </a:pathLst>
            </a:custGeom>
            <a:ln w="9525">
              <a:solidFill>
                <a:srgbClr val="E42A2C"/>
              </a:solidFill>
              <a:miter lim="400000"/>
            </a:ln>
          </p:spPr>
          <p:txBody>
            <a:bodyPr/>
            <a:lstStyle/>
            <a:p>
              <a:endParaRPr sz="1801"/>
            </a:p>
          </p:txBody>
        </p:sp>
        <p:sp>
          <p:nvSpPr>
            <p:cNvPr id="55" name="Соединит. линия">
              <a:extLst>
                <a:ext uri="{FF2B5EF4-FFF2-40B4-BE49-F238E27FC236}">
                  <a16:creationId xmlns:a16="http://schemas.microsoft.com/office/drawing/2014/main" xmlns="" id="{4F295087-B046-41F5-9880-ACA98C75E116}"/>
                </a:ext>
              </a:extLst>
            </p:cNvPr>
            <p:cNvSpPr/>
            <p:nvPr/>
          </p:nvSpPr>
          <p:spPr>
            <a:xfrm>
              <a:off x="10301626" y="5207771"/>
              <a:ext cx="474857" cy="274656"/>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cubicBezTo>
                    <a:pt x="5672" y="12597"/>
                    <a:pt x="12872" y="19797"/>
                    <a:pt x="21600" y="21600"/>
                  </a:cubicBezTo>
                </a:path>
              </a:pathLst>
            </a:custGeom>
            <a:ln w="9525">
              <a:solidFill>
                <a:srgbClr val="E42A2C"/>
              </a:solidFill>
              <a:miter lim="400000"/>
            </a:ln>
          </p:spPr>
          <p:txBody>
            <a:bodyPr/>
            <a:lstStyle/>
            <a:p>
              <a:endParaRPr sz="1801"/>
            </a:p>
          </p:txBody>
        </p:sp>
      </p:grpSp>
      <p:sp>
        <p:nvSpPr>
          <p:cNvPr id="9" name="TextBox 8">
            <a:extLst>
              <a:ext uri="{FF2B5EF4-FFF2-40B4-BE49-F238E27FC236}">
                <a16:creationId xmlns:a16="http://schemas.microsoft.com/office/drawing/2014/main" xmlns="" id="{BCE1781F-C953-423E-97DE-400D07EB3EA1}"/>
              </a:ext>
            </a:extLst>
          </p:cNvPr>
          <p:cNvSpPr txBox="1"/>
          <p:nvPr/>
        </p:nvSpPr>
        <p:spPr>
          <a:xfrm>
            <a:off x="1139906" y="253741"/>
            <a:ext cx="1781940" cy="584775"/>
          </a:xfrm>
          <a:prstGeom prst="rect">
            <a:avLst/>
          </a:prstGeom>
          <a:noFill/>
        </p:spPr>
        <p:txBody>
          <a:bodyPr wrap="square" rtlCol="0">
            <a:spAutoFit/>
          </a:bodyPr>
          <a:lstStyle/>
          <a:p>
            <a:r>
              <a:rPr lang="ru-RU" sz="1600" b="1" dirty="0">
                <a:solidFill>
                  <a:srgbClr val="11437F"/>
                </a:solidFill>
                <a:latin typeface="Georgia" panose="02040502050405020303" pitchFamily="18" charset="0"/>
                <a:cs typeface="Arial" panose="020B0604020202020204" pitchFamily="34" charset="0"/>
              </a:rPr>
              <a:t>Казначейство</a:t>
            </a:r>
            <a:br>
              <a:rPr lang="ru-RU" sz="1600" b="1" dirty="0">
                <a:solidFill>
                  <a:srgbClr val="11437F"/>
                </a:solidFill>
                <a:latin typeface="Georgia" panose="02040502050405020303" pitchFamily="18" charset="0"/>
                <a:cs typeface="Arial" panose="020B0604020202020204" pitchFamily="34" charset="0"/>
              </a:rPr>
            </a:br>
            <a:r>
              <a:rPr lang="ru-RU" sz="1600" b="1" dirty="0">
                <a:solidFill>
                  <a:srgbClr val="11437F"/>
                </a:solidFill>
                <a:latin typeface="Georgia" panose="02040502050405020303" pitchFamily="18" charset="0"/>
                <a:cs typeface="Arial" panose="020B0604020202020204" pitchFamily="34" charset="0"/>
              </a:rPr>
              <a:t>России</a:t>
            </a:r>
          </a:p>
        </p:txBody>
      </p:sp>
      <p:sp>
        <p:nvSpPr>
          <p:cNvPr id="10" name="Прямоугольник с одним скругленным углом 22">
            <a:extLst>
              <a:ext uri="{FF2B5EF4-FFF2-40B4-BE49-F238E27FC236}">
                <a16:creationId xmlns:a16="http://schemas.microsoft.com/office/drawing/2014/main" xmlns="" id="{1D1A9703-ED05-489A-B249-D86190FA96CF}"/>
              </a:ext>
            </a:extLst>
          </p:cNvPr>
          <p:cNvSpPr/>
          <p:nvPr/>
        </p:nvSpPr>
        <p:spPr>
          <a:xfrm flipH="1" flipV="1">
            <a:off x="6248400" y="-3700"/>
            <a:ext cx="5943600" cy="789140"/>
          </a:xfrm>
          <a:prstGeom prst="round1Rect">
            <a:avLst/>
          </a:prstGeom>
          <a:solidFill>
            <a:srgbClr val="11437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1800"/>
          </a:p>
        </p:txBody>
      </p:sp>
      <p:sp>
        <p:nvSpPr>
          <p:cNvPr id="16" name="TextBox 15">
            <a:extLst>
              <a:ext uri="{FF2B5EF4-FFF2-40B4-BE49-F238E27FC236}">
                <a16:creationId xmlns:a16="http://schemas.microsoft.com/office/drawing/2014/main" xmlns="" id="{771FFFC7-A89B-4859-A1DC-72A040303377}"/>
              </a:ext>
            </a:extLst>
          </p:cNvPr>
          <p:cNvSpPr txBox="1"/>
          <p:nvPr/>
        </p:nvSpPr>
        <p:spPr>
          <a:xfrm>
            <a:off x="6231219" y="161572"/>
            <a:ext cx="5960782" cy="369332"/>
          </a:xfrm>
          <a:prstGeom prst="rect">
            <a:avLst/>
          </a:prstGeom>
          <a:noFill/>
        </p:spPr>
        <p:txBody>
          <a:bodyPr wrap="square" rtlCol="0">
            <a:spAutoFit/>
          </a:bodyPr>
          <a:lstStyle/>
          <a:p>
            <a:r>
              <a:rPr lang="ru-RU" sz="1800" b="1" dirty="0" smtClean="0">
                <a:solidFill>
                  <a:schemeClr val="bg1"/>
                </a:solidFill>
                <a:latin typeface="Georgia" panose="02040502050405020303" pitchFamily="18" charset="0"/>
                <a:cs typeface="Arial" panose="020B0604020202020204" pitchFamily="34" charset="0"/>
              </a:rPr>
              <a:t>Этапы формирования извещений МБТ</a:t>
            </a:r>
            <a:endParaRPr lang="ru-RU" sz="1800" b="1" dirty="0">
              <a:solidFill>
                <a:schemeClr val="bg1"/>
              </a:solidFill>
              <a:latin typeface="Georgia" panose="02040502050405020303" pitchFamily="18" charset="0"/>
              <a:cs typeface="Arial" panose="020B0604020202020204" pitchFamily="34" charset="0"/>
            </a:endParaRPr>
          </a:p>
        </p:txBody>
      </p:sp>
      <p:sp>
        <p:nvSpPr>
          <p:cNvPr id="96" name="Номер слайда 1">
            <a:extLst>
              <a:ext uri="{FF2B5EF4-FFF2-40B4-BE49-F238E27FC236}">
                <a16:creationId xmlns:a16="http://schemas.microsoft.com/office/drawing/2014/main" xmlns="" id="{0410FAC5-67EE-4B1D-A764-CF3827B6E672}"/>
              </a:ext>
            </a:extLst>
          </p:cNvPr>
          <p:cNvSpPr>
            <a:spLocks noGrp="1"/>
          </p:cNvSpPr>
          <p:nvPr>
            <p:ph type="sldNum" sz="quarter" idx="12"/>
          </p:nvPr>
        </p:nvSpPr>
        <p:spPr>
          <a:xfrm>
            <a:off x="9144000" y="6257687"/>
            <a:ext cx="2743200" cy="192360"/>
          </a:xfrm>
        </p:spPr>
        <p:txBody>
          <a:bodyPr/>
          <a:lstStyle/>
          <a:p>
            <a:fld id="{EA4019EA-DD80-462F-8F51-E4070C57F146}" type="slidenum">
              <a:rPr lang="ru-RU" altLang="ru-RU" sz="1250" smtClean="0">
                <a:solidFill>
                  <a:schemeClr val="accent1">
                    <a:lumMod val="50000"/>
                  </a:schemeClr>
                </a:solidFill>
                <a:latin typeface="+mj-lt"/>
              </a:rPr>
              <a:pPr/>
              <a:t>9</a:t>
            </a:fld>
            <a:endParaRPr lang="ru-RU" altLang="ru-RU" sz="1250" dirty="0">
              <a:solidFill>
                <a:schemeClr val="accent1">
                  <a:lumMod val="50000"/>
                </a:schemeClr>
              </a:solidFill>
              <a:latin typeface="+mj-lt"/>
            </a:endParaRPr>
          </a:p>
        </p:txBody>
      </p:sp>
      <p:cxnSp>
        <p:nvCxnSpPr>
          <p:cNvPr id="25" name="Прямая со стрелкой 120"/>
          <p:cNvCxnSpPr/>
          <p:nvPr/>
        </p:nvCxnSpPr>
        <p:spPr>
          <a:xfrm>
            <a:off x="381000" y="6248400"/>
            <a:ext cx="11353800" cy="0"/>
          </a:xfrm>
          <a:prstGeom prst="straightConnector1">
            <a:avLst/>
          </a:prstGeom>
          <a:ln w="38100">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pic>
        <p:nvPicPr>
          <p:cNvPr id="29" name="Рисунок 58" descr="business_user.png"/>
          <p:cNvPicPr>
            <a:picLocks noChangeAspect="1"/>
          </p:cNvPicPr>
          <p:nvPr/>
        </p:nvPicPr>
        <p:blipFill>
          <a:blip r:embed="rId4">
            <a:lum bright="10000"/>
          </a:blip>
          <a:srcRect/>
          <a:stretch>
            <a:fillRect/>
          </a:stretch>
        </p:blipFill>
        <p:spPr bwMode="auto">
          <a:xfrm>
            <a:off x="633290" y="1028478"/>
            <a:ext cx="883450" cy="792695"/>
          </a:xfrm>
          <a:prstGeom prst="rect">
            <a:avLst/>
          </a:prstGeom>
          <a:noFill/>
          <a:ln>
            <a:noFill/>
          </a:ln>
          <a:effectLst>
            <a:outerShdw blurRad="50800" dist="38100" dir="5400000" algn="t" rotWithShape="0">
              <a:srgbClr val="808080">
                <a:alpha val="39998"/>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3" name="Рисунок 32"/>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2549" y="2133600"/>
            <a:ext cx="693501" cy="639952"/>
          </a:xfrm>
          <a:prstGeom prst="rect">
            <a:avLst/>
          </a:prstGeom>
        </p:spPr>
      </p:pic>
      <p:pic>
        <p:nvPicPr>
          <p:cNvPr id="34" name="Рисунок 33"/>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0106" y="4532407"/>
            <a:ext cx="650597" cy="724218"/>
          </a:xfrm>
          <a:prstGeom prst="rect">
            <a:avLst/>
          </a:prstGeom>
        </p:spPr>
      </p:pic>
      <p:cxnSp>
        <p:nvCxnSpPr>
          <p:cNvPr id="35" name="Прямая со стрелкой 120"/>
          <p:cNvCxnSpPr>
            <a:stCxn id="63" idx="2"/>
            <a:endCxn id="64" idx="0"/>
          </p:cNvCxnSpPr>
          <p:nvPr/>
        </p:nvCxnSpPr>
        <p:spPr>
          <a:xfrm flipH="1">
            <a:off x="4318423" y="2870887"/>
            <a:ext cx="83361" cy="2249406"/>
          </a:xfrm>
          <a:prstGeom prst="straightConnector1">
            <a:avLst/>
          </a:prstGeom>
          <a:ln w="9525">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sp>
        <p:nvSpPr>
          <p:cNvPr id="37" name="Прямоугольник 34"/>
          <p:cNvSpPr>
            <a:spLocks noChangeArrowheads="1"/>
          </p:cNvSpPr>
          <p:nvPr/>
        </p:nvSpPr>
        <p:spPr bwMode="auto">
          <a:xfrm>
            <a:off x="389366" y="5199529"/>
            <a:ext cx="1664547" cy="46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eaLnBrk="1" hangingPunct="1"/>
            <a:r>
              <a:rPr lang="ru-RU" altLang="ru-RU" sz="1200" b="1" dirty="0" smtClean="0">
                <a:solidFill>
                  <a:srgbClr val="002060"/>
                </a:solidFill>
                <a:latin typeface="Georgia" panose="02040502050405020303" pitchFamily="18" charset="0"/>
              </a:rPr>
              <a:t>Уполномоченная организация</a:t>
            </a:r>
          </a:p>
        </p:txBody>
      </p:sp>
      <p:sp>
        <p:nvSpPr>
          <p:cNvPr id="38" name="Прямоугольник 34"/>
          <p:cNvSpPr>
            <a:spLocks noChangeArrowheads="1"/>
          </p:cNvSpPr>
          <p:nvPr/>
        </p:nvSpPr>
        <p:spPr bwMode="auto">
          <a:xfrm>
            <a:off x="337992" y="1750942"/>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eaLnBrk="1" hangingPunct="1"/>
            <a:r>
              <a:rPr lang="ru-RU" altLang="ru-RU" sz="1200" b="1" dirty="0" smtClean="0">
                <a:solidFill>
                  <a:srgbClr val="002060"/>
                </a:solidFill>
                <a:latin typeface="Georgia" panose="02040502050405020303" pitchFamily="18" charset="0"/>
              </a:rPr>
              <a:t>ГРБС</a:t>
            </a:r>
          </a:p>
        </p:txBody>
      </p:sp>
      <p:sp>
        <p:nvSpPr>
          <p:cNvPr id="39" name="Прямоугольник 34"/>
          <p:cNvSpPr>
            <a:spLocks noChangeArrowheads="1"/>
          </p:cNvSpPr>
          <p:nvPr/>
        </p:nvSpPr>
        <p:spPr bwMode="auto">
          <a:xfrm>
            <a:off x="341569" y="2743200"/>
            <a:ext cx="1474046" cy="46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eaLnBrk="1" hangingPunct="1"/>
            <a:r>
              <a:rPr lang="ru-RU" altLang="ru-RU" sz="1200" b="1" dirty="0" smtClean="0">
                <a:solidFill>
                  <a:srgbClr val="002060"/>
                </a:solidFill>
                <a:latin typeface="Georgia" panose="02040502050405020303" pitchFamily="18" charset="0"/>
              </a:rPr>
              <a:t>Получатель  трансферта</a:t>
            </a:r>
          </a:p>
        </p:txBody>
      </p:sp>
      <p:sp>
        <p:nvSpPr>
          <p:cNvPr id="40" name="Прямоугольник 34"/>
          <p:cNvSpPr>
            <a:spLocks noChangeArrowheads="1"/>
          </p:cNvSpPr>
          <p:nvPr/>
        </p:nvSpPr>
        <p:spPr bwMode="auto">
          <a:xfrm>
            <a:off x="2230296" y="5220935"/>
            <a:ext cx="1349542" cy="9694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a:solidFill>
                  <a:srgbClr val="002060"/>
                </a:solidFill>
                <a:latin typeface="Georgia" panose="02040502050405020303" pitchFamily="18" charset="0"/>
                <a:cs typeface="Arial" panose="020B0604020202020204" pitchFamily="34" charset="0"/>
              </a:rPr>
              <a:t>Формирование Свода извещений</a:t>
            </a:r>
            <a:r>
              <a:rPr lang="ru-RU" altLang="ru-RU" sz="1050" dirty="0">
                <a:solidFill>
                  <a:srgbClr val="002060"/>
                </a:solidFill>
                <a:latin typeface="Georgia" panose="02040502050405020303" pitchFamily="18" charset="0"/>
                <a:cs typeface="Arial" panose="020B0604020202020204" pitchFamily="34" charset="0"/>
              </a:rPr>
              <a:t> </a:t>
            </a:r>
            <a:r>
              <a:rPr lang="ru-RU" altLang="ru-RU" sz="1050" dirty="0" smtClean="0">
                <a:solidFill>
                  <a:srgbClr val="002060"/>
                </a:solidFill>
                <a:latin typeface="Georgia" panose="02040502050405020303" pitchFamily="18" charset="0"/>
                <a:cs typeface="Arial" panose="020B0604020202020204" pitchFamily="34" charset="0"/>
              </a:rPr>
              <a:t/>
            </a:r>
            <a:br>
              <a:rPr lang="ru-RU" altLang="ru-RU" sz="1050" dirty="0" smtClean="0">
                <a:solidFill>
                  <a:srgbClr val="002060"/>
                </a:solidFill>
                <a:latin typeface="Georgia" panose="02040502050405020303" pitchFamily="18" charset="0"/>
                <a:cs typeface="Arial" panose="020B0604020202020204" pitchFamily="34" charset="0"/>
              </a:rPr>
            </a:br>
            <a:r>
              <a:rPr lang="ru-RU" altLang="ru-RU" sz="1050" dirty="0" smtClean="0">
                <a:solidFill>
                  <a:srgbClr val="002060"/>
                </a:solidFill>
                <a:latin typeface="Georgia" panose="02040502050405020303" pitchFamily="18" charset="0"/>
                <a:cs typeface="Arial" panose="020B0604020202020204" pitchFamily="34" charset="0"/>
              </a:rPr>
              <a:t>с </a:t>
            </a:r>
            <a:r>
              <a:rPr lang="ru-RU" altLang="ru-RU" sz="1050" dirty="0">
                <a:solidFill>
                  <a:srgbClr val="002060"/>
                </a:solidFill>
                <a:latin typeface="Georgia" panose="02040502050405020303" pitchFamily="18" charset="0"/>
                <a:cs typeface="Arial" panose="020B0604020202020204" pitchFamily="34" charset="0"/>
              </a:rPr>
              <a:t>предельными </a:t>
            </a:r>
            <a:r>
              <a:rPr lang="ru-RU" altLang="ru-RU" sz="1050" dirty="0" smtClean="0">
                <a:solidFill>
                  <a:srgbClr val="002060"/>
                </a:solidFill>
                <a:latin typeface="Georgia" panose="02040502050405020303" pitchFamily="18" charset="0"/>
                <a:cs typeface="Arial" panose="020B0604020202020204" pitchFamily="34" charset="0"/>
              </a:rPr>
              <a:t>объемами</a:t>
            </a:r>
            <a:endParaRPr lang="ru-RU" altLang="ru-RU" sz="1050" dirty="0">
              <a:solidFill>
                <a:srgbClr val="002060"/>
              </a:solidFill>
              <a:latin typeface="Georgia" panose="02040502050405020303" pitchFamily="18" charset="0"/>
              <a:cs typeface="Arial" panose="020B0604020202020204" pitchFamily="34" charset="0"/>
            </a:endParaRPr>
          </a:p>
        </p:txBody>
      </p:sp>
      <p:sp>
        <p:nvSpPr>
          <p:cNvPr id="43" name="Прямоугольник 34"/>
          <p:cNvSpPr>
            <a:spLocks noChangeArrowheads="1"/>
          </p:cNvSpPr>
          <p:nvPr/>
        </p:nvSpPr>
        <p:spPr bwMode="auto">
          <a:xfrm>
            <a:off x="2162213" y="4075363"/>
            <a:ext cx="1474046"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Направление извещений получателям</a:t>
            </a:r>
            <a:endParaRPr lang="ru-RU" altLang="ru-RU" sz="1050" dirty="0">
              <a:solidFill>
                <a:srgbClr val="002060"/>
              </a:solidFill>
              <a:latin typeface="Georgia" panose="02040502050405020303" pitchFamily="18" charset="0"/>
              <a:cs typeface="Arial" panose="020B0604020202020204" pitchFamily="34" charset="0"/>
            </a:endParaRPr>
          </a:p>
        </p:txBody>
      </p:sp>
      <p:cxnSp>
        <p:nvCxnSpPr>
          <p:cNvPr id="47" name="Прямая со стрелкой 120"/>
          <p:cNvCxnSpPr/>
          <p:nvPr/>
        </p:nvCxnSpPr>
        <p:spPr>
          <a:xfrm flipV="1">
            <a:off x="294052" y="3200400"/>
            <a:ext cx="11474424" cy="21067"/>
          </a:xfrm>
          <a:prstGeom prst="straightConnector1">
            <a:avLst/>
          </a:prstGeom>
          <a:ln w="38100">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cxnSp>
        <p:nvCxnSpPr>
          <p:cNvPr id="48" name="Прямая со стрелкой 120"/>
          <p:cNvCxnSpPr/>
          <p:nvPr/>
        </p:nvCxnSpPr>
        <p:spPr>
          <a:xfrm>
            <a:off x="321369" y="2057400"/>
            <a:ext cx="11489631" cy="239"/>
          </a:xfrm>
          <a:prstGeom prst="straightConnector1">
            <a:avLst/>
          </a:prstGeom>
          <a:ln w="38100">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cxnSp>
        <p:nvCxnSpPr>
          <p:cNvPr id="62" name="Прямая со стрелкой 120"/>
          <p:cNvCxnSpPr/>
          <p:nvPr/>
        </p:nvCxnSpPr>
        <p:spPr>
          <a:xfrm flipH="1">
            <a:off x="1963657" y="812275"/>
            <a:ext cx="17543" cy="5505325"/>
          </a:xfrm>
          <a:prstGeom prst="straightConnector1">
            <a:avLst/>
          </a:prstGeom>
          <a:ln w="19050">
            <a:solidFill>
              <a:schemeClr val="accent1">
                <a:lumMod val="75000"/>
              </a:schemeClr>
            </a:solidFill>
            <a:prstDash val="sysDot"/>
            <a:tailEnd type="none"/>
          </a:ln>
        </p:spPr>
        <p:style>
          <a:lnRef idx="3">
            <a:schemeClr val="accent5"/>
          </a:lnRef>
          <a:fillRef idx="0">
            <a:schemeClr val="accent5"/>
          </a:fillRef>
          <a:effectRef idx="2">
            <a:schemeClr val="accent5"/>
          </a:effectRef>
          <a:fontRef idx="minor">
            <a:schemeClr val="tx1"/>
          </a:fontRef>
        </p:style>
      </p:cxnSp>
      <p:sp>
        <p:nvSpPr>
          <p:cNvPr id="63" name="Прямоугольник 34"/>
          <p:cNvSpPr>
            <a:spLocks noChangeArrowheads="1"/>
          </p:cNvSpPr>
          <p:nvPr/>
        </p:nvSpPr>
        <p:spPr bwMode="auto">
          <a:xfrm>
            <a:off x="3735394" y="2224560"/>
            <a:ext cx="1332779"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err="1" smtClean="0">
                <a:solidFill>
                  <a:srgbClr val="002060"/>
                </a:solidFill>
                <a:latin typeface="Georgia" panose="02040502050405020303" pitchFamily="18" charset="0"/>
                <a:cs typeface="Arial" panose="020B0604020202020204" pitchFamily="34" charset="0"/>
              </a:rPr>
              <a:t>Дозаполнение</a:t>
            </a:r>
            <a:r>
              <a:rPr lang="ru-RU" altLang="ru-RU" sz="1200" dirty="0" smtClean="0">
                <a:solidFill>
                  <a:srgbClr val="002060"/>
                </a:solidFill>
                <a:latin typeface="Georgia" panose="02040502050405020303" pitchFamily="18" charset="0"/>
                <a:cs typeface="Arial" panose="020B0604020202020204" pitchFamily="34" charset="0"/>
              </a:rPr>
              <a:t> </a:t>
            </a:r>
            <a:br>
              <a:rPr lang="ru-RU" altLang="ru-RU" sz="1200" dirty="0" smtClean="0">
                <a:solidFill>
                  <a:srgbClr val="002060"/>
                </a:solidFill>
                <a:latin typeface="Georgia" panose="02040502050405020303" pitchFamily="18" charset="0"/>
                <a:cs typeface="Arial" panose="020B0604020202020204" pitchFamily="34" charset="0"/>
              </a:rPr>
            </a:br>
            <a:r>
              <a:rPr lang="ru-RU" altLang="ru-RU" sz="1200" dirty="0" smtClean="0">
                <a:solidFill>
                  <a:srgbClr val="002060"/>
                </a:solidFill>
                <a:latin typeface="Georgia" panose="02040502050405020303" pitchFamily="18" charset="0"/>
                <a:cs typeface="Arial" panose="020B0604020202020204" pitchFamily="34" charset="0"/>
              </a:rPr>
              <a:t>и подписание извещений</a:t>
            </a:r>
            <a:endParaRPr lang="ru-RU" altLang="ru-RU" sz="1050" dirty="0">
              <a:solidFill>
                <a:srgbClr val="002060"/>
              </a:solidFill>
              <a:latin typeface="Georgia" panose="02040502050405020303" pitchFamily="18" charset="0"/>
              <a:cs typeface="Arial" panose="020B0604020202020204" pitchFamily="34" charset="0"/>
            </a:endParaRPr>
          </a:p>
        </p:txBody>
      </p:sp>
      <p:sp>
        <p:nvSpPr>
          <p:cNvPr id="64" name="Прямоугольник 34"/>
          <p:cNvSpPr>
            <a:spLocks noChangeArrowheads="1"/>
          </p:cNvSpPr>
          <p:nvPr/>
        </p:nvSpPr>
        <p:spPr bwMode="auto">
          <a:xfrm>
            <a:off x="3581400" y="5120293"/>
            <a:ext cx="1474046" cy="46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Подписание извещений</a:t>
            </a:r>
            <a:endParaRPr lang="ru-RU" altLang="ru-RU" sz="1050" dirty="0">
              <a:solidFill>
                <a:srgbClr val="002060"/>
              </a:solidFill>
              <a:latin typeface="Georgia" panose="02040502050405020303" pitchFamily="18" charset="0"/>
              <a:cs typeface="Arial" panose="020B0604020202020204" pitchFamily="34" charset="0"/>
            </a:endParaRPr>
          </a:p>
        </p:txBody>
      </p:sp>
      <p:sp>
        <p:nvSpPr>
          <p:cNvPr id="65" name="Прямоугольник 34"/>
          <p:cNvSpPr>
            <a:spLocks noChangeArrowheads="1"/>
          </p:cNvSpPr>
          <p:nvPr/>
        </p:nvSpPr>
        <p:spPr bwMode="auto">
          <a:xfrm>
            <a:off x="6693390" y="3276523"/>
            <a:ext cx="1874675" cy="923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r>
              <a:rPr lang="ru-RU" altLang="ru-RU" sz="1200" dirty="0">
                <a:solidFill>
                  <a:srgbClr val="002060"/>
                </a:solidFill>
                <a:latin typeface="Georgia" panose="02040502050405020303" pitchFamily="18" charset="0"/>
                <a:cs typeface="Arial" panose="020B0604020202020204" pitchFamily="34" charset="0"/>
              </a:rPr>
              <a:t>Формирование Свода извещений </a:t>
            </a:r>
            <a:r>
              <a:rPr lang="ru-RU" altLang="ru-RU" sz="1200" dirty="0" smtClean="0">
                <a:solidFill>
                  <a:srgbClr val="002060"/>
                </a:solidFill>
                <a:latin typeface="Georgia" panose="02040502050405020303" pitchFamily="18" charset="0"/>
                <a:cs typeface="Arial" panose="020B0604020202020204" pitchFamily="34" charset="0"/>
              </a:rPr>
              <a:t/>
            </a:r>
            <a:br>
              <a:rPr lang="ru-RU" altLang="ru-RU" sz="1200" dirty="0" smtClean="0">
                <a:solidFill>
                  <a:srgbClr val="002060"/>
                </a:solidFill>
                <a:latin typeface="Georgia" panose="02040502050405020303" pitchFamily="18" charset="0"/>
                <a:cs typeface="Arial" panose="020B0604020202020204" pitchFamily="34" charset="0"/>
              </a:rPr>
            </a:br>
            <a:r>
              <a:rPr lang="ru-RU" altLang="ru-RU" sz="1000" dirty="0" smtClean="0">
                <a:solidFill>
                  <a:srgbClr val="002060"/>
                </a:solidFill>
                <a:latin typeface="Georgia" panose="02040502050405020303" pitchFamily="18" charset="0"/>
                <a:cs typeface="Arial" panose="020B0604020202020204" pitchFamily="34" charset="0"/>
              </a:rPr>
              <a:t>на </a:t>
            </a:r>
            <a:r>
              <a:rPr lang="ru-RU" altLang="ru-RU" sz="1000" dirty="0">
                <a:solidFill>
                  <a:srgbClr val="002060"/>
                </a:solidFill>
                <a:latin typeface="Georgia" panose="02040502050405020303" pitchFamily="18" charset="0"/>
                <a:cs typeface="Arial" panose="020B0604020202020204" pitchFamily="34" charset="0"/>
              </a:rPr>
              <a:t>основании подписанных </a:t>
            </a:r>
            <a:r>
              <a:rPr lang="ru-RU" altLang="ru-RU" sz="1000" dirty="0" smtClean="0">
                <a:solidFill>
                  <a:srgbClr val="002060"/>
                </a:solidFill>
                <a:latin typeface="Georgia" panose="02040502050405020303" pitchFamily="18" charset="0"/>
                <a:cs typeface="Arial" panose="020B0604020202020204" pitchFamily="34" charset="0"/>
              </a:rPr>
              <a:t>извещений (в модуле формирования отчетности)</a:t>
            </a:r>
            <a:endParaRPr lang="ru-RU" altLang="ru-RU" sz="1000" dirty="0">
              <a:solidFill>
                <a:srgbClr val="002060"/>
              </a:solidFill>
              <a:latin typeface="Georgia" panose="02040502050405020303" pitchFamily="18" charset="0"/>
              <a:cs typeface="Arial" panose="020B0604020202020204" pitchFamily="34" charset="0"/>
            </a:endParaRPr>
          </a:p>
        </p:txBody>
      </p:sp>
      <p:sp>
        <p:nvSpPr>
          <p:cNvPr id="66" name="Прямоугольник 34"/>
          <p:cNvSpPr>
            <a:spLocks noChangeArrowheads="1"/>
          </p:cNvSpPr>
          <p:nvPr/>
        </p:nvSpPr>
        <p:spPr bwMode="auto">
          <a:xfrm>
            <a:off x="6487310" y="4510819"/>
            <a:ext cx="1474046" cy="76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Загрузка свода извещений</a:t>
            </a:r>
            <a:r>
              <a:rPr lang="ru-RU" altLang="ru-RU" sz="1000" dirty="0" smtClean="0">
                <a:solidFill>
                  <a:srgbClr val="002060"/>
                </a:solidFill>
                <a:latin typeface="Georgia" panose="02040502050405020303" pitchFamily="18" charset="0"/>
                <a:cs typeface="Arial" panose="020B0604020202020204" pitchFamily="34" charset="0"/>
              </a:rPr>
              <a:t> </a:t>
            </a:r>
            <a:br>
              <a:rPr lang="ru-RU" altLang="ru-RU" sz="1000" dirty="0" smtClean="0">
                <a:solidFill>
                  <a:srgbClr val="002060"/>
                </a:solidFill>
                <a:latin typeface="Georgia" panose="02040502050405020303" pitchFamily="18" charset="0"/>
                <a:cs typeface="Arial" panose="020B0604020202020204" pitchFamily="34" charset="0"/>
              </a:rPr>
            </a:br>
            <a:r>
              <a:rPr lang="ru-RU" altLang="ru-RU" sz="1000" dirty="0" smtClean="0">
                <a:solidFill>
                  <a:srgbClr val="002060"/>
                </a:solidFill>
                <a:latin typeface="Georgia" panose="02040502050405020303" pitchFamily="18" charset="0"/>
                <a:cs typeface="Arial" panose="020B0604020202020204" pitchFamily="34" charset="0"/>
              </a:rPr>
              <a:t>в модуль ведения учета</a:t>
            </a:r>
            <a:endParaRPr lang="ru-RU" altLang="ru-RU" sz="1000" dirty="0">
              <a:solidFill>
                <a:srgbClr val="002060"/>
              </a:solidFill>
              <a:latin typeface="Georgia" panose="02040502050405020303" pitchFamily="18" charset="0"/>
              <a:cs typeface="Arial" panose="020B0604020202020204" pitchFamily="34" charset="0"/>
            </a:endParaRPr>
          </a:p>
        </p:txBody>
      </p:sp>
      <p:sp>
        <p:nvSpPr>
          <p:cNvPr id="67" name="Прямоугольник 34"/>
          <p:cNvSpPr>
            <a:spLocks noChangeArrowheads="1"/>
          </p:cNvSpPr>
          <p:nvPr/>
        </p:nvSpPr>
        <p:spPr bwMode="auto">
          <a:xfrm>
            <a:off x="6375561" y="5455642"/>
            <a:ext cx="1789980"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Формирование бухгалтерских проводок</a:t>
            </a:r>
            <a:endParaRPr lang="ru-RU" altLang="ru-RU" sz="1000" dirty="0">
              <a:solidFill>
                <a:srgbClr val="002060"/>
              </a:solidFill>
              <a:latin typeface="Georgia" panose="02040502050405020303" pitchFamily="18" charset="0"/>
              <a:cs typeface="Arial" panose="020B0604020202020204" pitchFamily="34" charset="0"/>
            </a:endParaRPr>
          </a:p>
        </p:txBody>
      </p:sp>
      <p:cxnSp>
        <p:nvCxnSpPr>
          <p:cNvPr id="68" name="Прямая со стрелкой 120"/>
          <p:cNvCxnSpPr/>
          <p:nvPr/>
        </p:nvCxnSpPr>
        <p:spPr>
          <a:xfrm>
            <a:off x="3505200" y="762939"/>
            <a:ext cx="0" cy="5515667"/>
          </a:xfrm>
          <a:prstGeom prst="straightConnector1">
            <a:avLst/>
          </a:prstGeom>
          <a:ln w="19050">
            <a:solidFill>
              <a:schemeClr val="accent1">
                <a:lumMod val="75000"/>
              </a:schemeClr>
            </a:solidFill>
            <a:prstDash val="sysDot"/>
            <a:tailEnd type="none"/>
          </a:ln>
        </p:spPr>
        <p:style>
          <a:lnRef idx="3">
            <a:schemeClr val="accent5"/>
          </a:lnRef>
          <a:fillRef idx="0">
            <a:schemeClr val="accent5"/>
          </a:fillRef>
          <a:effectRef idx="2">
            <a:schemeClr val="accent5"/>
          </a:effectRef>
          <a:fontRef idx="minor">
            <a:schemeClr val="tx1"/>
          </a:fontRef>
        </p:style>
      </p:cxnSp>
      <p:cxnSp>
        <p:nvCxnSpPr>
          <p:cNvPr id="70" name="Прямая со стрелкой 120"/>
          <p:cNvCxnSpPr/>
          <p:nvPr/>
        </p:nvCxnSpPr>
        <p:spPr>
          <a:xfrm>
            <a:off x="5029200" y="785407"/>
            <a:ext cx="0" cy="5515667"/>
          </a:xfrm>
          <a:prstGeom prst="straightConnector1">
            <a:avLst/>
          </a:prstGeom>
          <a:ln w="19050">
            <a:solidFill>
              <a:schemeClr val="accent1">
                <a:lumMod val="75000"/>
              </a:schemeClr>
            </a:solidFill>
            <a:prstDash val="sysDot"/>
            <a:tailEnd type="none"/>
          </a:ln>
        </p:spPr>
        <p:style>
          <a:lnRef idx="3">
            <a:schemeClr val="accent5"/>
          </a:lnRef>
          <a:fillRef idx="0">
            <a:schemeClr val="accent5"/>
          </a:fillRef>
          <a:effectRef idx="2">
            <a:schemeClr val="accent5"/>
          </a:effectRef>
          <a:fontRef idx="minor">
            <a:schemeClr val="tx1"/>
          </a:fontRef>
        </p:style>
      </p:cxnSp>
      <p:sp>
        <p:nvSpPr>
          <p:cNvPr id="72" name="Прямоугольник 34"/>
          <p:cNvSpPr>
            <a:spLocks noChangeArrowheads="1"/>
          </p:cNvSpPr>
          <p:nvPr/>
        </p:nvSpPr>
        <p:spPr bwMode="auto">
          <a:xfrm>
            <a:off x="9748705" y="3718346"/>
            <a:ext cx="1399407" cy="46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Формирование </a:t>
            </a:r>
          </a:p>
          <a:p>
            <a:pPr algn="ctr"/>
            <a:r>
              <a:rPr lang="ru-RU" altLang="ru-RU" sz="1200" dirty="0" smtClean="0">
                <a:solidFill>
                  <a:srgbClr val="002060"/>
                </a:solidFill>
                <a:latin typeface="Georgia" panose="02040502050405020303" pitchFamily="18" charset="0"/>
                <a:cs typeface="Arial" panose="020B0604020202020204" pitchFamily="34" charset="0"/>
              </a:rPr>
              <a:t>ф. 0503125</a:t>
            </a:r>
            <a:endParaRPr lang="ru-RU" altLang="ru-RU" sz="1000" dirty="0">
              <a:solidFill>
                <a:srgbClr val="002060"/>
              </a:solidFill>
              <a:latin typeface="Georgia" panose="02040502050405020303" pitchFamily="18" charset="0"/>
              <a:cs typeface="Arial" panose="020B0604020202020204" pitchFamily="34" charset="0"/>
            </a:endParaRPr>
          </a:p>
        </p:txBody>
      </p:sp>
      <p:sp>
        <p:nvSpPr>
          <p:cNvPr id="73" name="Прямоугольник 34"/>
          <p:cNvSpPr>
            <a:spLocks noChangeArrowheads="1"/>
          </p:cNvSpPr>
          <p:nvPr/>
        </p:nvSpPr>
        <p:spPr bwMode="auto">
          <a:xfrm>
            <a:off x="9879754" y="1199301"/>
            <a:ext cx="1474046" cy="46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Подписание </a:t>
            </a:r>
          </a:p>
          <a:p>
            <a:pPr algn="ctr"/>
            <a:r>
              <a:rPr lang="ru-RU" altLang="ru-RU" sz="1200" dirty="0" smtClean="0">
                <a:solidFill>
                  <a:srgbClr val="002060"/>
                </a:solidFill>
                <a:latin typeface="Georgia" panose="02040502050405020303" pitchFamily="18" charset="0"/>
                <a:cs typeface="Arial" panose="020B0604020202020204" pitchFamily="34" charset="0"/>
              </a:rPr>
              <a:t> ф. 0503125</a:t>
            </a:r>
            <a:endParaRPr lang="ru-RU" altLang="ru-RU" sz="1000" dirty="0">
              <a:solidFill>
                <a:srgbClr val="002060"/>
              </a:solidFill>
              <a:latin typeface="Georgia" panose="02040502050405020303" pitchFamily="18" charset="0"/>
              <a:cs typeface="Arial" panose="020B0604020202020204" pitchFamily="34" charset="0"/>
            </a:endParaRPr>
          </a:p>
        </p:txBody>
      </p:sp>
      <p:sp>
        <p:nvSpPr>
          <p:cNvPr id="74" name="Прямоугольник 34"/>
          <p:cNvSpPr>
            <a:spLocks noChangeArrowheads="1"/>
          </p:cNvSpPr>
          <p:nvPr/>
        </p:nvSpPr>
        <p:spPr bwMode="auto">
          <a:xfrm>
            <a:off x="10155659" y="5509789"/>
            <a:ext cx="1335329" cy="646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Представление </a:t>
            </a:r>
          </a:p>
          <a:p>
            <a:pPr algn="ctr"/>
            <a:r>
              <a:rPr lang="ru-RU" altLang="ru-RU" sz="1200" dirty="0" smtClean="0">
                <a:solidFill>
                  <a:srgbClr val="002060"/>
                </a:solidFill>
                <a:latin typeface="Georgia" panose="02040502050405020303" pitchFamily="18" charset="0"/>
                <a:cs typeface="Arial" panose="020B0604020202020204" pitchFamily="34" charset="0"/>
              </a:rPr>
              <a:t>ф. 0503125 в МОУ ФК</a:t>
            </a:r>
            <a:endParaRPr lang="ru-RU" altLang="ru-RU" sz="1000" dirty="0">
              <a:solidFill>
                <a:srgbClr val="002060"/>
              </a:solidFill>
              <a:latin typeface="Georgia" panose="02040502050405020303" pitchFamily="18" charset="0"/>
              <a:cs typeface="Arial" panose="020B0604020202020204" pitchFamily="34" charset="0"/>
            </a:endParaRPr>
          </a:p>
        </p:txBody>
      </p:sp>
      <p:cxnSp>
        <p:nvCxnSpPr>
          <p:cNvPr id="75" name="Прямая со стрелкой 120"/>
          <p:cNvCxnSpPr/>
          <p:nvPr/>
        </p:nvCxnSpPr>
        <p:spPr>
          <a:xfrm>
            <a:off x="7189233" y="4167986"/>
            <a:ext cx="0" cy="323529"/>
          </a:xfrm>
          <a:prstGeom prst="straightConnector1">
            <a:avLst/>
          </a:prstGeom>
          <a:ln w="9525">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cxnSp>
        <p:nvCxnSpPr>
          <p:cNvPr id="76" name="Прямая со стрелкой 120"/>
          <p:cNvCxnSpPr>
            <a:stCxn id="72" idx="0"/>
          </p:cNvCxnSpPr>
          <p:nvPr/>
        </p:nvCxnSpPr>
        <p:spPr>
          <a:xfrm flipH="1" flipV="1">
            <a:off x="10411091" y="1636062"/>
            <a:ext cx="37318" cy="2082284"/>
          </a:xfrm>
          <a:prstGeom prst="straightConnector1">
            <a:avLst/>
          </a:prstGeom>
          <a:ln w="9525">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cxnSp>
        <p:nvCxnSpPr>
          <p:cNvPr id="77" name="Соединительная линия уступом 76"/>
          <p:cNvCxnSpPr>
            <a:stCxn id="43" idx="0"/>
            <a:endCxn id="63" idx="1"/>
          </p:cNvCxnSpPr>
          <p:nvPr/>
        </p:nvCxnSpPr>
        <p:spPr>
          <a:xfrm rot="5400000" flipH="1" flipV="1">
            <a:off x="2553496" y="2893465"/>
            <a:ext cx="1527639" cy="836158"/>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78" name="Соединительная линия уступом 77"/>
          <p:cNvCxnSpPr>
            <a:stCxn id="125" idx="3"/>
            <a:endCxn id="65" idx="0"/>
          </p:cNvCxnSpPr>
          <p:nvPr/>
        </p:nvCxnSpPr>
        <p:spPr>
          <a:xfrm>
            <a:off x="6503246" y="1428181"/>
            <a:ext cx="1127482" cy="1848342"/>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84" name="Прямая со стрелкой 83"/>
          <p:cNvCxnSpPr/>
          <p:nvPr/>
        </p:nvCxnSpPr>
        <p:spPr>
          <a:xfrm flipH="1">
            <a:off x="7172347" y="5275377"/>
            <a:ext cx="9977" cy="190539"/>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grpSp>
        <p:nvGrpSpPr>
          <p:cNvPr id="88" name="Группа 105"/>
          <p:cNvGrpSpPr>
            <a:grpSpLocks/>
          </p:cNvGrpSpPr>
          <p:nvPr/>
        </p:nvGrpSpPr>
        <p:grpSpPr bwMode="auto">
          <a:xfrm>
            <a:off x="2102374" y="5428841"/>
            <a:ext cx="280988" cy="271462"/>
            <a:chOff x="6700417" y="1325880"/>
            <a:chExt cx="291245" cy="288000"/>
          </a:xfrm>
        </p:grpSpPr>
        <p:sp>
          <p:nvSpPr>
            <p:cNvPr id="89" name="Овал 88"/>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90" name="TextBox 89"/>
            <p:cNvSpPr txBox="1"/>
            <p:nvPr/>
          </p:nvSpPr>
          <p:spPr>
            <a:xfrm>
              <a:off x="6703708"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1</a:t>
              </a:r>
            </a:p>
          </p:txBody>
        </p:sp>
      </p:grpSp>
      <p:grpSp>
        <p:nvGrpSpPr>
          <p:cNvPr id="94" name="Группа 105"/>
          <p:cNvGrpSpPr>
            <a:grpSpLocks/>
          </p:cNvGrpSpPr>
          <p:nvPr/>
        </p:nvGrpSpPr>
        <p:grpSpPr bwMode="auto">
          <a:xfrm>
            <a:off x="2110990" y="4143283"/>
            <a:ext cx="280988" cy="271462"/>
            <a:chOff x="6700417" y="1325880"/>
            <a:chExt cx="291245" cy="288000"/>
          </a:xfrm>
        </p:grpSpPr>
        <p:sp>
          <p:nvSpPr>
            <p:cNvPr id="95" name="Овал 94"/>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97" name="TextBox 96"/>
            <p:cNvSpPr txBox="1"/>
            <p:nvPr/>
          </p:nvSpPr>
          <p:spPr>
            <a:xfrm>
              <a:off x="6703708"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2</a:t>
              </a:r>
            </a:p>
          </p:txBody>
        </p:sp>
      </p:grpSp>
      <p:grpSp>
        <p:nvGrpSpPr>
          <p:cNvPr id="98" name="Группа 105"/>
          <p:cNvGrpSpPr>
            <a:grpSpLocks/>
          </p:cNvGrpSpPr>
          <p:nvPr/>
        </p:nvGrpSpPr>
        <p:grpSpPr bwMode="auto">
          <a:xfrm>
            <a:off x="3572685" y="2214469"/>
            <a:ext cx="280988" cy="271462"/>
            <a:chOff x="6700417" y="1325880"/>
            <a:chExt cx="291245" cy="288000"/>
          </a:xfrm>
        </p:grpSpPr>
        <p:sp>
          <p:nvSpPr>
            <p:cNvPr id="99" name="Овал 98"/>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00" name="TextBox 99"/>
            <p:cNvSpPr txBox="1"/>
            <p:nvPr/>
          </p:nvSpPr>
          <p:spPr>
            <a:xfrm>
              <a:off x="6703708"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3</a:t>
              </a:r>
            </a:p>
          </p:txBody>
        </p:sp>
      </p:grpSp>
      <p:grpSp>
        <p:nvGrpSpPr>
          <p:cNvPr id="101" name="Группа 105"/>
          <p:cNvGrpSpPr>
            <a:grpSpLocks/>
          </p:cNvGrpSpPr>
          <p:nvPr/>
        </p:nvGrpSpPr>
        <p:grpSpPr bwMode="auto">
          <a:xfrm>
            <a:off x="3581400" y="5208235"/>
            <a:ext cx="280988" cy="271462"/>
            <a:chOff x="6700417" y="1325880"/>
            <a:chExt cx="291245" cy="288000"/>
          </a:xfrm>
        </p:grpSpPr>
        <p:sp>
          <p:nvSpPr>
            <p:cNvPr id="102" name="Овал 101"/>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03" name="TextBox 102"/>
            <p:cNvSpPr txBox="1"/>
            <p:nvPr/>
          </p:nvSpPr>
          <p:spPr>
            <a:xfrm>
              <a:off x="6703708"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4</a:t>
              </a:r>
            </a:p>
          </p:txBody>
        </p:sp>
      </p:grpSp>
      <p:grpSp>
        <p:nvGrpSpPr>
          <p:cNvPr id="104" name="Группа 105"/>
          <p:cNvGrpSpPr>
            <a:grpSpLocks/>
          </p:cNvGrpSpPr>
          <p:nvPr/>
        </p:nvGrpSpPr>
        <p:grpSpPr bwMode="auto">
          <a:xfrm>
            <a:off x="5029200" y="1288962"/>
            <a:ext cx="280988" cy="271462"/>
            <a:chOff x="6700417" y="1325880"/>
            <a:chExt cx="291245" cy="288000"/>
          </a:xfrm>
        </p:grpSpPr>
        <p:sp>
          <p:nvSpPr>
            <p:cNvPr id="105" name="Овал 104"/>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06" name="TextBox 105"/>
            <p:cNvSpPr txBox="1"/>
            <p:nvPr/>
          </p:nvSpPr>
          <p:spPr>
            <a:xfrm>
              <a:off x="6703708"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5</a:t>
              </a:r>
            </a:p>
          </p:txBody>
        </p:sp>
      </p:grpSp>
      <p:grpSp>
        <p:nvGrpSpPr>
          <p:cNvPr id="107" name="Группа 105"/>
          <p:cNvGrpSpPr>
            <a:grpSpLocks/>
          </p:cNvGrpSpPr>
          <p:nvPr/>
        </p:nvGrpSpPr>
        <p:grpSpPr bwMode="auto">
          <a:xfrm>
            <a:off x="6405767" y="3430705"/>
            <a:ext cx="280988" cy="271462"/>
            <a:chOff x="6700417" y="1325880"/>
            <a:chExt cx="291245" cy="288000"/>
          </a:xfrm>
        </p:grpSpPr>
        <p:sp>
          <p:nvSpPr>
            <p:cNvPr id="108" name="Овал 107"/>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09" name="TextBox 108"/>
            <p:cNvSpPr txBox="1"/>
            <p:nvPr/>
          </p:nvSpPr>
          <p:spPr>
            <a:xfrm>
              <a:off x="6703708" y="1339354"/>
              <a:ext cx="287954" cy="269474"/>
            </a:xfrm>
            <a:prstGeom prst="rect">
              <a:avLst/>
            </a:prstGeom>
            <a:noFill/>
          </p:spPr>
          <p:txBody>
            <a:bodyPr>
              <a:spAutoFit/>
            </a:bodyPr>
            <a:lstStyle/>
            <a:p>
              <a:pPr>
                <a:defRPr/>
              </a:pPr>
              <a:r>
                <a:rPr lang="ru-RU" sz="1050" b="1" dirty="0" smtClean="0">
                  <a:solidFill>
                    <a:prstClr val="white"/>
                  </a:solidFill>
                  <a:effectLst>
                    <a:outerShdw blurRad="38100" dist="38100" dir="2700000" algn="tl">
                      <a:srgbClr val="000000">
                        <a:alpha val="43137"/>
                      </a:srgbClr>
                    </a:outerShdw>
                  </a:effectLst>
                  <a:latin typeface="Arial" panose="020B0604020202020204" pitchFamily="34" charset="0"/>
                  <a:cs typeface="Arial" charset="0"/>
                </a:rPr>
                <a:t>6</a:t>
              </a:r>
              <a:endPar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endParaRPr>
            </a:p>
          </p:txBody>
        </p:sp>
      </p:grpSp>
      <p:grpSp>
        <p:nvGrpSpPr>
          <p:cNvPr id="110" name="Группа 105"/>
          <p:cNvGrpSpPr>
            <a:grpSpLocks/>
          </p:cNvGrpSpPr>
          <p:nvPr/>
        </p:nvGrpSpPr>
        <p:grpSpPr bwMode="auto">
          <a:xfrm>
            <a:off x="6356727" y="4636083"/>
            <a:ext cx="280990" cy="271462"/>
            <a:chOff x="6700417" y="1325880"/>
            <a:chExt cx="291247" cy="288000"/>
          </a:xfrm>
        </p:grpSpPr>
        <p:sp>
          <p:nvSpPr>
            <p:cNvPr id="111" name="Овал 110"/>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12" name="TextBox 111"/>
            <p:cNvSpPr txBox="1"/>
            <p:nvPr/>
          </p:nvSpPr>
          <p:spPr>
            <a:xfrm>
              <a:off x="6703710"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7</a:t>
              </a:r>
            </a:p>
          </p:txBody>
        </p:sp>
      </p:grpSp>
      <p:grpSp>
        <p:nvGrpSpPr>
          <p:cNvPr id="113" name="Группа 105"/>
          <p:cNvGrpSpPr>
            <a:grpSpLocks/>
          </p:cNvGrpSpPr>
          <p:nvPr/>
        </p:nvGrpSpPr>
        <p:grpSpPr bwMode="auto">
          <a:xfrm>
            <a:off x="6394499" y="5621999"/>
            <a:ext cx="280988" cy="271462"/>
            <a:chOff x="6700417" y="1325880"/>
            <a:chExt cx="291245" cy="288000"/>
          </a:xfrm>
        </p:grpSpPr>
        <p:sp>
          <p:nvSpPr>
            <p:cNvPr id="114" name="Овал 113"/>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15" name="TextBox 114"/>
            <p:cNvSpPr txBox="1"/>
            <p:nvPr/>
          </p:nvSpPr>
          <p:spPr>
            <a:xfrm>
              <a:off x="6703708" y="1339354"/>
              <a:ext cx="287954" cy="269474"/>
            </a:xfrm>
            <a:prstGeom prst="rect">
              <a:avLst/>
            </a:prstGeom>
            <a:noFill/>
          </p:spPr>
          <p:txBody>
            <a:bodyPr>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8</a:t>
              </a:r>
            </a:p>
          </p:txBody>
        </p:sp>
      </p:grpSp>
      <p:grpSp>
        <p:nvGrpSpPr>
          <p:cNvPr id="116" name="Группа 105"/>
          <p:cNvGrpSpPr>
            <a:grpSpLocks/>
          </p:cNvGrpSpPr>
          <p:nvPr/>
        </p:nvGrpSpPr>
        <p:grpSpPr bwMode="auto">
          <a:xfrm>
            <a:off x="7965916" y="4654085"/>
            <a:ext cx="376440" cy="271462"/>
            <a:chOff x="6700417" y="1325880"/>
            <a:chExt cx="390181" cy="288000"/>
          </a:xfrm>
        </p:grpSpPr>
        <p:sp>
          <p:nvSpPr>
            <p:cNvPr id="117" name="Овал 116"/>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18" name="TextBox 117"/>
            <p:cNvSpPr txBox="1"/>
            <p:nvPr/>
          </p:nvSpPr>
          <p:spPr>
            <a:xfrm>
              <a:off x="6718508" y="1339354"/>
              <a:ext cx="372090" cy="269385"/>
            </a:xfrm>
            <a:prstGeom prst="rect">
              <a:avLst/>
            </a:prstGeom>
            <a:noFill/>
          </p:spPr>
          <p:txBody>
            <a:bodyPr wrap="square">
              <a:spAutoFit/>
            </a:bodyPr>
            <a:lstStyle/>
            <a:p>
              <a:pPr>
                <a:defRPr/>
              </a:pPr>
              <a:r>
                <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rPr>
                <a:t>9</a:t>
              </a:r>
            </a:p>
          </p:txBody>
        </p:sp>
      </p:grpSp>
      <p:grpSp>
        <p:nvGrpSpPr>
          <p:cNvPr id="119" name="Группа 105"/>
          <p:cNvGrpSpPr>
            <a:grpSpLocks/>
          </p:cNvGrpSpPr>
          <p:nvPr/>
        </p:nvGrpSpPr>
        <p:grpSpPr bwMode="auto">
          <a:xfrm>
            <a:off x="9623214" y="3840764"/>
            <a:ext cx="358986" cy="271462"/>
            <a:chOff x="6658415" y="1325880"/>
            <a:chExt cx="372090" cy="288000"/>
          </a:xfrm>
        </p:grpSpPr>
        <p:sp>
          <p:nvSpPr>
            <p:cNvPr id="120" name="Овал 119"/>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21" name="TextBox 120"/>
            <p:cNvSpPr txBox="1"/>
            <p:nvPr/>
          </p:nvSpPr>
          <p:spPr>
            <a:xfrm>
              <a:off x="6658415" y="1339353"/>
              <a:ext cx="372090" cy="269385"/>
            </a:xfrm>
            <a:prstGeom prst="rect">
              <a:avLst/>
            </a:prstGeom>
            <a:noFill/>
          </p:spPr>
          <p:txBody>
            <a:bodyPr wrap="square">
              <a:spAutoFit/>
            </a:bodyPr>
            <a:lstStyle/>
            <a:p>
              <a:pPr>
                <a:defRPr/>
              </a:pPr>
              <a:r>
                <a:rPr lang="ru-RU" sz="1050" b="1" dirty="0" smtClean="0">
                  <a:solidFill>
                    <a:prstClr val="white"/>
                  </a:solidFill>
                  <a:effectLst>
                    <a:outerShdw blurRad="38100" dist="38100" dir="2700000" algn="tl">
                      <a:srgbClr val="000000">
                        <a:alpha val="43137"/>
                      </a:srgbClr>
                    </a:outerShdw>
                  </a:effectLst>
                  <a:latin typeface="Arial" panose="020B0604020202020204" pitchFamily="34" charset="0"/>
                  <a:cs typeface="Arial" charset="0"/>
                </a:rPr>
                <a:t>10</a:t>
              </a:r>
              <a:endPar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endParaRPr>
            </a:p>
          </p:txBody>
        </p:sp>
      </p:grpSp>
      <p:cxnSp>
        <p:nvCxnSpPr>
          <p:cNvPr id="122" name="Прямая со стрелкой 120"/>
          <p:cNvCxnSpPr/>
          <p:nvPr/>
        </p:nvCxnSpPr>
        <p:spPr>
          <a:xfrm>
            <a:off x="11456407" y="898050"/>
            <a:ext cx="8742" cy="5428251"/>
          </a:xfrm>
          <a:prstGeom prst="straightConnector1">
            <a:avLst/>
          </a:prstGeom>
          <a:ln w="28575">
            <a:solidFill>
              <a:srgbClr val="FF0000"/>
            </a:solidFill>
            <a:tailEnd type="none"/>
          </a:ln>
          <a:effectLst/>
        </p:spPr>
        <p:style>
          <a:lnRef idx="2">
            <a:schemeClr val="accent2"/>
          </a:lnRef>
          <a:fillRef idx="0">
            <a:schemeClr val="accent2"/>
          </a:fillRef>
          <a:effectRef idx="1">
            <a:schemeClr val="accent2"/>
          </a:effectRef>
          <a:fontRef idx="minor">
            <a:schemeClr val="tx1"/>
          </a:fontRef>
        </p:style>
      </p:cxnSp>
      <p:sp>
        <p:nvSpPr>
          <p:cNvPr id="124" name="Прямоугольник 34"/>
          <p:cNvSpPr>
            <a:spLocks noChangeArrowheads="1"/>
          </p:cNvSpPr>
          <p:nvPr/>
        </p:nvSpPr>
        <p:spPr bwMode="auto">
          <a:xfrm>
            <a:off x="2148347" y="4710421"/>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16.01 -18.01</a:t>
            </a:r>
            <a:endParaRPr lang="ru-RU" altLang="ru-RU" sz="1050" dirty="0">
              <a:solidFill>
                <a:srgbClr val="FF0000"/>
              </a:solidFill>
              <a:latin typeface="Georgia" panose="02040502050405020303" pitchFamily="18" charset="0"/>
              <a:cs typeface="Arial" panose="020B0604020202020204" pitchFamily="34" charset="0"/>
            </a:endParaRPr>
          </a:p>
        </p:txBody>
      </p:sp>
      <p:sp>
        <p:nvSpPr>
          <p:cNvPr id="128" name="Прямоугольник 34"/>
          <p:cNvSpPr>
            <a:spLocks noChangeArrowheads="1"/>
          </p:cNvSpPr>
          <p:nvPr/>
        </p:nvSpPr>
        <p:spPr bwMode="auto">
          <a:xfrm>
            <a:off x="10528516" y="6298680"/>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17.02.</a:t>
            </a:r>
            <a:r>
              <a:rPr lang="ru-RU" altLang="ru-RU" sz="1200" dirty="0" smtClean="0">
                <a:solidFill>
                  <a:srgbClr val="FF0000"/>
                </a:solidFill>
                <a:latin typeface="Georgia" panose="02040502050405020303" pitchFamily="18" charset="0"/>
                <a:cs typeface="Arial" panose="020B0604020202020204" pitchFamily="34" charset="0"/>
              </a:rPr>
              <a:t>2023</a:t>
            </a:r>
            <a:endParaRPr lang="ru-RU" altLang="ru-RU" sz="1050" dirty="0">
              <a:solidFill>
                <a:srgbClr val="FF0000"/>
              </a:solidFill>
              <a:latin typeface="Georgia" panose="02040502050405020303" pitchFamily="18" charset="0"/>
              <a:cs typeface="Arial" panose="020B0604020202020204" pitchFamily="34" charset="0"/>
            </a:endParaRPr>
          </a:p>
        </p:txBody>
      </p:sp>
      <p:cxnSp>
        <p:nvCxnSpPr>
          <p:cNvPr id="129" name="Прямая со стрелкой 128"/>
          <p:cNvCxnSpPr>
            <a:stCxn id="40" idx="0"/>
            <a:endCxn id="43" idx="2"/>
          </p:cNvCxnSpPr>
          <p:nvPr/>
        </p:nvCxnSpPr>
        <p:spPr>
          <a:xfrm flipH="1" flipV="1">
            <a:off x="2899236" y="4721690"/>
            <a:ext cx="5831" cy="499245"/>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49" name="Соединительная линия уступом 148"/>
          <p:cNvCxnSpPr/>
          <p:nvPr/>
        </p:nvCxnSpPr>
        <p:spPr>
          <a:xfrm flipV="1">
            <a:off x="9607835" y="4232680"/>
            <a:ext cx="644867" cy="692171"/>
          </a:xfrm>
          <a:prstGeom prst="bentConnector2">
            <a:avLst/>
          </a:prstGeom>
          <a:ln>
            <a:tailEnd type="triangle"/>
          </a:ln>
        </p:spPr>
        <p:style>
          <a:lnRef idx="1">
            <a:schemeClr val="accent1"/>
          </a:lnRef>
          <a:fillRef idx="0">
            <a:schemeClr val="accent1"/>
          </a:fillRef>
          <a:effectRef idx="0">
            <a:schemeClr val="accent1"/>
          </a:effectRef>
          <a:fontRef idx="minor">
            <a:schemeClr val="tx1"/>
          </a:fontRef>
        </p:style>
      </p:cxnSp>
      <p:sp>
        <p:nvSpPr>
          <p:cNvPr id="125" name="Прямоугольник 34"/>
          <p:cNvSpPr>
            <a:spLocks noChangeArrowheads="1"/>
          </p:cNvSpPr>
          <p:nvPr/>
        </p:nvSpPr>
        <p:spPr bwMode="auto">
          <a:xfrm>
            <a:off x="5029200" y="1197350"/>
            <a:ext cx="1474046" cy="4616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Подписание извещений</a:t>
            </a:r>
            <a:endParaRPr lang="ru-RU" altLang="ru-RU" sz="1050" dirty="0">
              <a:solidFill>
                <a:srgbClr val="002060"/>
              </a:solidFill>
              <a:latin typeface="Georgia" panose="02040502050405020303" pitchFamily="18" charset="0"/>
              <a:cs typeface="Arial" panose="020B0604020202020204" pitchFamily="34" charset="0"/>
            </a:endParaRPr>
          </a:p>
        </p:txBody>
      </p:sp>
      <p:grpSp>
        <p:nvGrpSpPr>
          <p:cNvPr id="131" name="Группа 105"/>
          <p:cNvGrpSpPr>
            <a:grpSpLocks/>
          </p:cNvGrpSpPr>
          <p:nvPr/>
        </p:nvGrpSpPr>
        <p:grpSpPr bwMode="auto">
          <a:xfrm>
            <a:off x="9851814" y="1301666"/>
            <a:ext cx="358986" cy="271462"/>
            <a:chOff x="6658415" y="1325880"/>
            <a:chExt cx="372090" cy="288000"/>
          </a:xfrm>
        </p:grpSpPr>
        <p:sp>
          <p:nvSpPr>
            <p:cNvPr id="132" name="Овал 131"/>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33" name="TextBox 132"/>
            <p:cNvSpPr txBox="1"/>
            <p:nvPr/>
          </p:nvSpPr>
          <p:spPr>
            <a:xfrm>
              <a:off x="6658415" y="1339353"/>
              <a:ext cx="372090" cy="269385"/>
            </a:xfrm>
            <a:prstGeom prst="rect">
              <a:avLst/>
            </a:prstGeom>
            <a:noFill/>
          </p:spPr>
          <p:txBody>
            <a:bodyPr wrap="square">
              <a:spAutoFit/>
            </a:bodyPr>
            <a:lstStyle/>
            <a:p>
              <a:pPr>
                <a:defRPr/>
              </a:pPr>
              <a:r>
                <a:rPr lang="ru-RU" sz="1050" b="1" dirty="0" smtClean="0">
                  <a:solidFill>
                    <a:prstClr val="white"/>
                  </a:solidFill>
                  <a:effectLst>
                    <a:outerShdw blurRad="38100" dist="38100" dir="2700000" algn="tl">
                      <a:srgbClr val="000000">
                        <a:alpha val="43137"/>
                      </a:srgbClr>
                    </a:outerShdw>
                  </a:effectLst>
                  <a:latin typeface="Arial" panose="020B0604020202020204" pitchFamily="34" charset="0"/>
                  <a:cs typeface="Arial" charset="0"/>
                </a:rPr>
                <a:t>11</a:t>
              </a:r>
              <a:endPar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endParaRPr>
            </a:p>
          </p:txBody>
        </p:sp>
      </p:grpSp>
      <p:sp>
        <p:nvSpPr>
          <p:cNvPr id="134" name="Прямоугольник 34"/>
          <p:cNvSpPr>
            <a:spLocks noChangeArrowheads="1"/>
          </p:cNvSpPr>
          <p:nvPr/>
        </p:nvSpPr>
        <p:spPr bwMode="auto">
          <a:xfrm>
            <a:off x="7990649" y="4316584"/>
            <a:ext cx="1789980" cy="1200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dirty="0" smtClean="0">
                <a:solidFill>
                  <a:srgbClr val="002060"/>
                </a:solidFill>
                <a:latin typeface="Georgia" panose="02040502050405020303" pitchFamily="18" charset="0"/>
                <a:cs typeface="Arial" panose="020B0604020202020204" pitchFamily="34" charset="0"/>
              </a:rPr>
              <a:t>Формирование информации по отражённым  взаимосвязанным показателям </a:t>
            </a:r>
          </a:p>
          <a:p>
            <a:pPr algn="ctr"/>
            <a:r>
              <a:rPr lang="ru-RU" altLang="ru-RU" sz="600" dirty="0" smtClean="0">
                <a:solidFill>
                  <a:srgbClr val="002060"/>
                </a:solidFill>
                <a:latin typeface="Georgia" panose="02040502050405020303" pitchFamily="18" charset="0"/>
                <a:cs typeface="Arial" panose="020B0604020202020204" pitchFamily="34" charset="0"/>
              </a:rPr>
              <a:t>И направление на указанный </a:t>
            </a:r>
            <a:br>
              <a:rPr lang="ru-RU" altLang="ru-RU" sz="600" dirty="0" smtClean="0">
                <a:solidFill>
                  <a:srgbClr val="002060"/>
                </a:solidFill>
                <a:latin typeface="Georgia" panose="02040502050405020303" pitchFamily="18" charset="0"/>
                <a:cs typeface="Arial" panose="020B0604020202020204" pitchFamily="34" charset="0"/>
              </a:rPr>
            </a:br>
            <a:r>
              <a:rPr lang="ru-RU" altLang="ru-RU" sz="600" dirty="0" smtClean="0">
                <a:solidFill>
                  <a:srgbClr val="002060"/>
                </a:solidFill>
                <a:latin typeface="Georgia" panose="02040502050405020303" pitchFamily="18" charset="0"/>
                <a:cs typeface="Arial" panose="020B0604020202020204" pitchFamily="34" charset="0"/>
              </a:rPr>
              <a:t>электронный адрес</a:t>
            </a:r>
            <a:endParaRPr lang="ru-RU" altLang="ru-RU" sz="600" dirty="0">
              <a:solidFill>
                <a:srgbClr val="002060"/>
              </a:solidFill>
              <a:latin typeface="Georgia" panose="02040502050405020303" pitchFamily="18" charset="0"/>
              <a:cs typeface="Arial" panose="020B0604020202020204" pitchFamily="34" charset="0"/>
            </a:endParaRPr>
          </a:p>
        </p:txBody>
      </p:sp>
      <p:cxnSp>
        <p:nvCxnSpPr>
          <p:cNvPr id="135" name="Прямая со стрелкой 134"/>
          <p:cNvCxnSpPr/>
          <p:nvPr/>
        </p:nvCxnSpPr>
        <p:spPr>
          <a:xfrm flipV="1">
            <a:off x="7871174" y="5012985"/>
            <a:ext cx="206027" cy="765821"/>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36" name="Прямая со стрелкой 120"/>
          <p:cNvCxnSpPr/>
          <p:nvPr/>
        </p:nvCxnSpPr>
        <p:spPr>
          <a:xfrm flipH="1">
            <a:off x="11089898" y="1451886"/>
            <a:ext cx="4099" cy="4072905"/>
          </a:xfrm>
          <a:prstGeom prst="straightConnector1">
            <a:avLst/>
          </a:prstGeom>
          <a:ln w="9525">
            <a:solidFill>
              <a:schemeClr val="accent1">
                <a:lumMod val="75000"/>
              </a:schemeClr>
            </a:solidFill>
            <a:tailEnd type="triangle"/>
          </a:ln>
          <a:effectLst>
            <a:outerShdw blurRad="40000" dist="23000" dir="5400000" rotWithShape="0">
              <a:schemeClr val="bg1">
                <a:alpha val="35000"/>
              </a:schemeClr>
            </a:outerShdw>
          </a:effectLst>
        </p:spPr>
        <p:style>
          <a:lnRef idx="3">
            <a:schemeClr val="accent5"/>
          </a:lnRef>
          <a:fillRef idx="0">
            <a:schemeClr val="accent5"/>
          </a:fillRef>
          <a:effectRef idx="2">
            <a:schemeClr val="accent5"/>
          </a:effectRef>
          <a:fontRef idx="minor">
            <a:schemeClr val="tx1"/>
          </a:fontRef>
        </p:style>
      </p:cxnSp>
      <p:cxnSp>
        <p:nvCxnSpPr>
          <p:cNvPr id="137" name="Прямая со стрелкой 120"/>
          <p:cNvCxnSpPr/>
          <p:nvPr/>
        </p:nvCxnSpPr>
        <p:spPr>
          <a:xfrm flipH="1">
            <a:off x="9573393" y="919571"/>
            <a:ext cx="27807" cy="5434296"/>
          </a:xfrm>
          <a:prstGeom prst="straightConnector1">
            <a:avLst/>
          </a:prstGeom>
          <a:ln w="28575">
            <a:solidFill>
              <a:srgbClr val="00B050"/>
            </a:solidFill>
            <a:tailEnd type="none"/>
          </a:ln>
          <a:effectLst/>
        </p:spPr>
        <p:style>
          <a:lnRef idx="2">
            <a:schemeClr val="accent2"/>
          </a:lnRef>
          <a:fillRef idx="0">
            <a:schemeClr val="accent2"/>
          </a:fillRef>
          <a:effectRef idx="1">
            <a:schemeClr val="accent2"/>
          </a:effectRef>
          <a:fontRef idx="minor">
            <a:schemeClr val="tx1"/>
          </a:fontRef>
        </p:style>
      </p:cxnSp>
      <p:cxnSp>
        <p:nvCxnSpPr>
          <p:cNvPr id="138" name="Прямая со стрелкой 120"/>
          <p:cNvCxnSpPr/>
          <p:nvPr/>
        </p:nvCxnSpPr>
        <p:spPr>
          <a:xfrm>
            <a:off x="6324600" y="779435"/>
            <a:ext cx="0" cy="5515667"/>
          </a:xfrm>
          <a:prstGeom prst="straightConnector1">
            <a:avLst/>
          </a:prstGeom>
          <a:ln w="19050">
            <a:solidFill>
              <a:schemeClr val="accent1">
                <a:lumMod val="75000"/>
              </a:schemeClr>
            </a:solidFill>
            <a:prstDash val="sysDot"/>
            <a:tailEnd type="none"/>
          </a:ln>
        </p:spPr>
        <p:style>
          <a:lnRef idx="3">
            <a:schemeClr val="accent5"/>
          </a:lnRef>
          <a:fillRef idx="0">
            <a:schemeClr val="accent5"/>
          </a:fillRef>
          <a:effectRef idx="2">
            <a:schemeClr val="accent5"/>
          </a:effectRef>
          <a:fontRef idx="minor">
            <a:schemeClr val="tx1"/>
          </a:fontRef>
        </p:style>
      </p:cxnSp>
      <p:cxnSp>
        <p:nvCxnSpPr>
          <p:cNvPr id="141" name="Соединительная линия уступом 140"/>
          <p:cNvCxnSpPr/>
          <p:nvPr/>
        </p:nvCxnSpPr>
        <p:spPr>
          <a:xfrm rot="5400000" flipH="1" flipV="1">
            <a:off x="3454315" y="3072333"/>
            <a:ext cx="3644780" cy="924466"/>
          </a:xfrm>
          <a:prstGeom prst="bentConnector3">
            <a:avLst>
              <a:gd name="adj1" fmla="val 50000"/>
            </a:avLst>
          </a:prstGeom>
          <a:ln>
            <a:tailEnd type="triangle"/>
          </a:ln>
        </p:spPr>
        <p:style>
          <a:lnRef idx="1">
            <a:schemeClr val="accent1"/>
          </a:lnRef>
          <a:fillRef idx="0">
            <a:schemeClr val="accent1"/>
          </a:fillRef>
          <a:effectRef idx="0">
            <a:schemeClr val="accent1"/>
          </a:effectRef>
          <a:fontRef idx="minor">
            <a:schemeClr val="tx1"/>
          </a:fontRef>
        </p:style>
      </p:cxnSp>
      <p:sp>
        <p:nvSpPr>
          <p:cNvPr id="146" name="Прямоугольник 34"/>
          <p:cNvSpPr>
            <a:spLocks noChangeArrowheads="1"/>
          </p:cNvSpPr>
          <p:nvPr/>
        </p:nvSpPr>
        <p:spPr bwMode="auto">
          <a:xfrm>
            <a:off x="3667211" y="2759155"/>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19.01 -23.01</a:t>
            </a:r>
            <a:endParaRPr lang="ru-RU" altLang="ru-RU" sz="1050" dirty="0">
              <a:solidFill>
                <a:srgbClr val="FF0000"/>
              </a:solidFill>
              <a:latin typeface="Georgia" panose="02040502050405020303" pitchFamily="18" charset="0"/>
              <a:cs typeface="Arial" panose="020B0604020202020204" pitchFamily="34" charset="0"/>
            </a:endParaRPr>
          </a:p>
        </p:txBody>
      </p:sp>
      <p:sp>
        <p:nvSpPr>
          <p:cNvPr id="154" name="Прямоугольник 34"/>
          <p:cNvSpPr>
            <a:spLocks noChangeArrowheads="1"/>
          </p:cNvSpPr>
          <p:nvPr/>
        </p:nvSpPr>
        <p:spPr bwMode="auto">
          <a:xfrm>
            <a:off x="5009241" y="1543864"/>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24.01-27.01</a:t>
            </a:r>
            <a:endParaRPr lang="ru-RU" altLang="ru-RU" sz="1050" dirty="0">
              <a:solidFill>
                <a:srgbClr val="FF0000"/>
              </a:solidFill>
              <a:latin typeface="Georgia" panose="02040502050405020303" pitchFamily="18" charset="0"/>
              <a:cs typeface="Arial" panose="020B0604020202020204" pitchFamily="34" charset="0"/>
            </a:endParaRPr>
          </a:p>
        </p:txBody>
      </p:sp>
      <p:sp>
        <p:nvSpPr>
          <p:cNvPr id="155" name="Прямоугольник 34"/>
          <p:cNvSpPr>
            <a:spLocks noChangeArrowheads="1"/>
          </p:cNvSpPr>
          <p:nvPr/>
        </p:nvSpPr>
        <p:spPr bwMode="auto">
          <a:xfrm>
            <a:off x="6456826" y="4110853"/>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28.01-30.01</a:t>
            </a:r>
            <a:endParaRPr lang="ru-RU" altLang="ru-RU" sz="1050" dirty="0">
              <a:solidFill>
                <a:srgbClr val="FF0000"/>
              </a:solidFill>
              <a:latin typeface="Georgia" panose="02040502050405020303" pitchFamily="18" charset="0"/>
              <a:cs typeface="Arial" panose="020B0604020202020204" pitchFamily="34" charset="0"/>
            </a:endParaRPr>
          </a:p>
        </p:txBody>
      </p:sp>
      <p:sp>
        <p:nvSpPr>
          <p:cNvPr id="156" name="Прямоугольник 34"/>
          <p:cNvSpPr>
            <a:spLocks noChangeArrowheads="1"/>
          </p:cNvSpPr>
          <p:nvPr/>
        </p:nvSpPr>
        <p:spPr bwMode="auto">
          <a:xfrm>
            <a:off x="9205561" y="4220945"/>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31.01</a:t>
            </a:r>
            <a:endParaRPr lang="ru-RU" altLang="ru-RU" sz="1050" dirty="0">
              <a:solidFill>
                <a:srgbClr val="FF0000"/>
              </a:solidFill>
              <a:latin typeface="Georgia" panose="02040502050405020303" pitchFamily="18" charset="0"/>
              <a:cs typeface="Arial" panose="020B0604020202020204" pitchFamily="34" charset="0"/>
            </a:endParaRPr>
          </a:p>
        </p:txBody>
      </p:sp>
      <p:sp>
        <p:nvSpPr>
          <p:cNvPr id="157" name="Прямоугольник 34"/>
          <p:cNvSpPr>
            <a:spLocks noChangeArrowheads="1"/>
          </p:cNvSpPr>
          <p:nvPr/>
        </p:nvSpPr>
        <p:spPr bwMode="auto">
          <a:xfrm>
            <a:off x="10023960" y="1577567"/>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FF0000"/>
                </a:solidFill>
                <a:latin typeface="Georgia" panose="02040502050405020303" pitchFamily="18" charset="0"/>
                <a:cs typeface="Arial" panose="020B0604020202020204" pitchFamily="34" charset="0"/>
              </a:rPr>
              <a:t>02.02</a:t>
            </a:r>
            <a:endParaRPr lang="ru-RU" altLang="ru-RU" sz="1050" dirty="0">
              <a:solidFill>
                <a:srgbClr val="FF0000"/>
              </a:solidFill>
              <a:latin typeface="Georgia" panose="02040502050405020303" pitchFamily="18" charset="0"/>
              <a:cs typeface="Arial" panose="020B0604020202020204" pitchFamily="34" charset="0"/>
            </a:endParaRPr>
          </a:p>
        </p:txBody>
      </p:sp>
      <p:sp>
        <p:nvSpPr>
          <p:cNvPr id="158" name="Прямоугольник 34"/>
          <p:cNvSpPr>
            <a:spLocks noChangeArrowheads="1"/>
          </p:cNvSpPr>
          <p:nvPr/>
        </p:nvSpPr>
        <p:spPr bwMode="auto">
          <a:xfrm>
            <a:off x="8907846" y="6307653"/>
            <a:ext cx="1474046" cy="276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34" tIns="45718" rIns="91434" bIns="45718">
            <a:spAutoFit/>
          </a:bodyPr>
          <a:lstStyle/>
          <a:p>
            <a:pPr algn="ctr"/>
            <a:r>
              <a:rPr lang="ru-RU" altLang="ru-RU" sz="1200" b="1" dirty="0" smtClean="0">
                <a:solidFill>
                  <a:srgbClr val="00B050"/>
                </a:solidFill>
                <a:latin typeface="Georgia" panose="02040502050405020303" pitchFamily="18" charset="0"/>
                <a:cs typeface="Arial" panose="020B0604020202020204" pitchFamily="34" charset="0"/>
              </a:rPr>
              <a:t>31.01.</a:t>
            </a:r>
            <a:r>
              <a:rPr lang="ru-RU" altLang="ru-RU" sz="1200" dirty="0" smtClean="0">
                <a:solidFill>
                  <a:srgbClr val="00B050"/>
                </a:solidFill>
                <a:latin typeface="Georgia" panose="02040502050405020303" pitchFamily="18" charset="0"/>
                <a:cs typeface="Arial" panose="020B0604020202020204" pitchFamily="34" charset="0"/>
              </a:rPr>
              <a:t>2023</a:t>
            </a:r>
            <a:endParaRPr lang="ru-RU" altLang="ru-RU" sz="1050" dirty="0">
              <a:solidFill>
                <a:srgbClr val="00B050"/>
              </a:solidFill>
              <a:latin typeface="Georgia" panose="02040502050405020303" pitchFamily="18" charset="0"/>
              <a:cs typeface="Arial" panose="020B0604020202020204" pitchFamily="34" charset="0"/>
            </a:endParaRPr>
          </a:p>
        </p:txBody>
      </p:sp>
      <p:grpSp>
        <p:nvGrpSpPr>
          <p:cNvPr id="159" name="Группа 105"/>
          <p:cNvGrpSpPr>
            <a:grpSpLocks/>
          </p:cNvGrpSpPr>
          <p:nvPr/>
        </p:nvGrpSpPr>
        <p:grpSpPr bwMode="auto">
          <a:xfrm>
            <a:off x="9955507" y="5643074"/>
            <a:ext cx="358986" cy="271462"/>
            <a:chOff x="6658415" y="1325880"/>
            <a:chExt cx="372090" cy="288000"/>
          </a:xfrm>
        </p:grpSpPr>
        <p:sp>
          <p:nvSpPr>
            <p:cNvPr id="160" name="Овал 159"/>
            <p:cNvSpPr/>
            <p:nvPr/>
          </p:nvSpPr>
          <p:spPr>
            <a:xfrm>
              <a:off x="6700417" y="1325880"/>
              <a:ext cx="287954" cy="288000"/>
            </a:xfrm>
            <a:prstGeom prst="ellipse">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Calibri" pitchFamily="34" charset="0"/>
                  <a:cs typeface="Arial" pitchFamily="34" charset="0"/>
                </a:defRPr>
              </a:lvl1pPr>
              <a:lvl2pPr marL="742950" indent="-285750">
                <a:defRPr>
                  <a:solidFill>
                    <a:schemeClr val="tx1"/>
                  </a:solidFill>
                  <a:latin typeface="Calibri" pitchFamily="34" charset="0"/>
                  <a:cs typeface="Arial" pitchFamily="34" charset="0"/>
                </a:defRPr>
              </a:lvl2pPr>
              <a:lvl3pPr marL="1143000" indent="-228600">
                <a:defRPr>
                  <a:solidFill>
                    <a:schemeClr val="tx1"/>
                  </a:solidFill>
                  <a:latin typeface="Calibri" pitchFamily="34" charset="0"/>
                  <a:cs typeface="Arial" pitchFamily="34" charset="0"/>
                </a:defRPr>
              </a:lvl3pPr>
              <a:lvl4pPr marL="1600200" indent="-228600">
                <a:defRPr>
                  <a:solidFill>
                    <a:schemeClr val="tx1"/>
                  </a:solidFill>
                  <a:latin typeface="Calibri" pitchFamily="34" charset="0"/>
                  <a:cs typeface="Arial" pitchFamily="34" charset="0"/>
                </a:defRPr>
              </a:lvl4pPr>
              <a:lvl5pPr marL="2057400" indent="-228600">
                <a:defRPr>
                  <a:solidFill>
                    <a:schemeClr val="tx1"/>
                  </a:solidFill>
                  <a:latin typeface="Calibri" pitchFamily="34" charset="0"/>
                  <a:cs typeface="Arial" pitchFamily="34" charset="0"/>
                </a:defRPr>
              </a:lvl5pPr>
              <a:lvl6pPr marL="2514600" indent="-228600" eaLnBrk="0" fontAlgn="base" hangingPunct="0">
                <a:spcBef>
                  <a:spcPct val="0"/>
                </a:spcBef>
                <a:spcAft>
                  <a:spcPct val="0"/>
                </a:spcAft>
                <a:defRPr>
                  <a:solidFill>
                    <a:schemeClr val="tx1"/>
                  </a:solidFill>
                  <a:latin typeface="Calibri" pitchFamily="34" charset="0"/>
                  <a:cs typeface="Arial" pitchFamily="34" charset="0"/>
                </a:defRPr>
              </a:lvl6pPr>
              <a:lvl7pPr marL="2971800" indent="-228600" eaLnBrk="0" fontAlgn="base" hangingPunct="0">
                <a:spcBef>
                  <a:spcPct val="0"/>
                </a:spcBef>
                <a:spcAft>
                  <a:spcPct val="0"/>
                </a:spcAft>
                <a:defRPr>
                  <a:solidFill>
                    <a:schemeClr val="tx1"/>
                  </a:solidFill>
                  <a:latin typeface="Calibri" pitchFamily="34" charset="0"/>
                  <a:cs typeface="Arial" pitchFamily="34" charset="0"/>
                </a:defRPr>
              </a:lvl7pPr>
              <a:lvl8pPr marL="3429000" indent="-228600" eaLnBrk="0" fontAlgn="base" hangingPunct="0">
                <a:spcBef>
                  <a:spcPct val="0"/>
                </a:spcBef>
                <a:spcAft>
                  <a:spcPct val="0"/>
                </a:spcAft>
                <a:defRPr>
                  <a:solidFill>
                    <a:schemeClr val="tx1"/>
                  </a:solidFill>
                  <a:latin typeface="Calibri" pitchFamily="34" charset="0"/>
                  <a:cs typeface="Arial" pitchFamily="34" charset="0"/>
                </a:defRPr>
              </a:lvl8pPr>
              <a:lvl9pPr marL="3886200" indent="-228600" eaLnBrk="0" fontAlgn="base" hangingPunct="0">
                <a:spcBef>
                  <a:spcPct val="0"/>
                </a:spcBef>
                <a:spcAft>
                  <a:spcPct val="0"/>
                </a:spcAft>
                <a:defRPr>
                  <a:solidFill>
                    <a:schemeClr val="tx1"/>
                  </a:solidFill>
                  <a:latin typeface="Calibri" pitchFamily="34" charset="0"/>
                  <a:cs typeface="Arial" pitchFamily="34" charset="0"/>
                </a:defRPr>
              </a:lvl9pPr>
            </a:lstStyle>
            <a:p>
              <a:pPr algn="ctr">
                <a:defRPr/>
              </a:pPr>
              <a:endParaRPr lang="ru-RU" altLang="ru-RU" sz="1100" b="1">
                <a:solidFill>
                  <a:srgbClr val="FFFFFF"/>
                </a:solidFill>
                <a:latin typeface="Arial" pitchFamily="34" charset="0"/>
              </a:endParaRPr>
            </a:p>
          </p:txBody>
        </p:sp>
        <p:sp>
          <p:nvSpPr>
            <p:cNvPr id="161" name="TextBox 160"/>
            <p:cNvSpPr txBox="1"/>
            <p:nvPr/>
          </p:nvSpPr>
          <p:spPr>
            <a:xfrm>
              <a:off x="6658415" y="1339353"/>
              <a:ext cx="372090" cy="269385"/>
            </a:xfrm>
            <a:prstGeom prst="rect">
              <a:avLst/>
            </a:prstGeom>
            <a:noFill/>
          </p:spPr>
          <p:txBody>
            <a:bodyPr wrap="square">
              <a:spAutoFit/>
            </a:bodyPr>
            <a:lstStyle/>
            <a:p>
              <a:pPr>
                <a:defRPr/>
              </a:pPr>
              <a:r>
                <a:rPr lang="ru-RU" sz="1050" b="1" dirty="0" smtClean="0">
                  <a:solidFill>
                    <a:prstClr val="white"/>
                  </a:solidFill>
                  <a:effectLst>
                    <a:outerShdw blurRad="38100" dist="38100" dir="2700000" algn="tl">
                      <a:srgbClr val="000000">
                        <a:alpha val="43137"/>
                      </a:srgbClr>
                    </a:outerShdw>
                  </a:effectLst>
                  <a:latin typeface="Arial" panose="020B0604020202020204" pitchFamily="34" charset="0"/>
                  <a:cs typeface="Arial" charset="0"/>
                </a:rPr>
                <a:t>12</a:t>
              </a:r>
              <a:endParaRPr lang="ru-RU" sz="1050" b="1" dirty="0">
                <a:solidFill>
                  <a:prstClr val="white"/>
                </a:solidFill>
                <a:effectLst>
                  <a:outerShdw blurRad="38100" dist="38100" dir="2700000" algn="tl">
                    <a:srgbClr val="000000">
                      <a:alpha val="43137"/>
                    </a:srgbClr>
                  </a:outerShdw>
                </a:effectLst>
                <a:latin typeface="Arial" panose="020B0604020202020204" pitchFamily="34" charset="0"/>
                <a:cs typeface="Arial" charset="0"/>
              </a:endParaRPr>
            </a:p>
          </p:txBody>
        </p:sp>
      </p:grpSp>
    </p:spTree>
    <p:extLst>
      <p:ext uri="{BB962C8B-B14F-4D97-AF65-F5344CB8AC3E}">
        <p14:creationId xmlns:p14="http://schemas.microsoft.com/office/powerpoint/2010/main" val="234746489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Facet</Template>
  <TotalTime>16725</TotalTime>
  <Words>1316</Words>
  <Application>Microsoft Office PowerPoint</Application>
  <PresentationFormat>Широкоэкранный</PresentationFormat>
  <Paragraphs>244</Paragraphs>
  <Slides>22</Slides>
  <Notes>2</Notes>
  <HiddenSlides>0</HiddenSlides>
  <MMClips>0</MMClips>
  <ScaleCrop>false</ScaleCrop>
  <HeadingPairs>
    <vt:vector size="6" baseType="variant">
      <vt:variant>
        <vt:lpstr>Использованные шрифты</vt:lpstr>
      </vt:variant>
      <vt:variant>
        <vt:i4>6</vt:i4>
      </vt:variant>
      <vt:variant>
        <vt:lpstr>Тема</vt:lpstr>
      </vt:variant>
      <vt:variant>
        <vt:i4>1</vt:i4>
      </vt:variant>
      <vt:variant>
        <vt:lpstr>Заголовки слайдов</vt:lpstr>
      </vt:variant>
      <vt:variant>
        <vt:i4>22</vt:i4>
      </vt:variant>
    </vt:vector>
  </HeadingPairs>
  <TitlesOfParts>
    <vt:vector size="29" baseType="lpstr">
      <vt:lpstr>Arial</vt:lpstr>
      <vt:lpstr>Calibri</vt:lpstr>
      <vt:lpstr>Georgia</vt:lpstr>
      <vt:lpstr>Helvetica Neue Medium</vt:lpstr>
      <vt:lpstr>Times New Roman</vt:lpstr>
      <vt:lpstr>Wingdings</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евоывлд</dc:title>
  <dc:creator>Елизавета Арбатова</dc:creator>
  <cp:lastModifiedBy>Князькова Наталья Сергеевна</cp:lastModifiedBy>
  <cp:revision>543</cp:revision>
  <cp:lastPrinted>2022-11-16T05:53:23Z</cp:lastPrinted>
  <dcterms:created xsi:type="dcterms:W3CDTF">2019-07-31T16:47:50Z</dcterms:created>
  <dcterms:modified xsi:type="dcterms:W3CDTF">2022-11-18T09:52:37Z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2019-03-19T00:00:00Z</vt:filetime>
  </property>
  <property fmtid="{D5CDD505-2E9C-101B-9397-08002B2CF9AE}" pid="3" name="Creator">
    <vt:lpwstr>Adobe Illustrator CC 22.1 (Windows)</vt:lpwstr>
  </property>
  <property fmtid="{D5CDD505-2E9C-101B-9397-08002B2CF9AE}" pid="4" name="LastSaved">
    <vt:filetime>2019-07-31T00:00:00Z</vt:filetime>
  </property>
</Properties>
</file>