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375" r:id="rId2"/>
    <p:sldId id="2312" r:id="rId3"/>
    <p:sldId id="2311" r:id="rId4"/>
    <p:sldId id="2278" r:id="rId5"/>
    <p:sldId id="2258" r:id="rId6"/>
    <p:sldId id="2306" r:id="rId7"/>
    <p:sldId id="2316" r:id="rId8"/>
    <p:sldId id="2281" r:id="rId9"/>
    <p:sldId id="2321" r:id="rId10"/>
    <p:sldId id="2322" r:id="rId11"/>
    <p:sldId id="2264" r:id="rId12"/>
    <p:sldId id="2296" r:id="rId13"/>
    <p:sldId id="719" r:id="rId14"/>
    <p:sldId id="2265" r:id="rId15"/>
    <p:sldId id="2319" r:id="rId16"/>
    <p:sldId id="2318" r:id="rId17"/>
    <p:sldId id="2299" r:id="rId18"/>
    <p:sldId id="1330" r:id="rId19"/>
    <p:sldId id="2320" r:id="rId20"/>
    <p:sldId id="2273" r:id="rId21"/>
    <p:sldId id="601" r:id="rId22"/>
  </p:sldIdLst>
  <p:sldSz cx="9144000" cy="6858000" type="screen4x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1CBD2CCB-C8D1-463D-B9F8-2A0055E14390}">
          <p14:sldIdLst>
            <p14:sldId id="375"/>
            <p14:sldId id="2312"/>
            <p14:sldId id="2311"/>
            <p14:sldId id="2278"/>
            <p14:sldId id="2258"/>
            <p14:sldId id="2306"/>
            <p14:sldId id="2316"/>
            <p14:sldId id="2281"/>
            <p14:sldId id="2321"/>
            <p14:sldId id="2322"/>
            <p14:sldId id="2264"/>
            <p14:sldId id="2296"/>
            <p14:sldId id="719"/>
            <p14:sldId id="2265"/>
            <p14:sldId id="2319"/>
            <p14:sldId id="2318"/>
            <p14:sldId id="2299"/>
            <p14:sldId id="1330"/>
            <p14:sldId id="2320"/>
            <p14:sldId id="2273"/>
            <p14:sldId id="60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3144" userDrawn="1">
          <p15:clr>
            <a:srgbClr val="A4A3A4"/>
          </p15:clr>
        </p15:guide>
        <p15:guide id="4" pos="2141" userDrawn="1">
          <p15:clr>
            <a:srgbClr val="A4A3A4"/>
          </p15:clr>
        </p15:guide>
        <p15:guide id="5" orient="horz" pos="311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АРПОВ АЛЕКСЕЙ СЕРГЕЕВИЧ" initials="КАС" lastIdx="4" clrIdx="0"/>
  <p:cmAuthor id="1" name="Панан А.Ю." initials="ПАЮ" lastIdx="0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7A3E"/>
    <a:srgbClr val="E9F3DF"/>
    <a:srgbClr val="E9EDF4"/>
    <a:srgbClr val="D0D8E8"/>
    <a:srgbClr val="F5FDEC"/>
    <a:srgbClr val="C79023"/>
    <a:srgbClr val="FFFCC1"/>
    <a:srgbClr val="B3E4C5"/>
    <a:srgbClr val="66FFFF"/>
    <a:srgbClr val="E4C6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95" autoAdjust="0"/>
    <p:restoredTop sz="87783" autoAdjust="0"/>
  </p:normalViewPr>
  <p:slideViewPr>
    <p:cSldViewPr snapToGrid="0" snapToObjects="1" showGuides="1">
      <p:cViewPr>
        <p:scale>
          <a:sx n="91" d="100"/>
          <a:sy n="91" d="100"/>
        </p:scale>
        <p:origin x="1752" y="280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300" d="100"/>
          <a:sy n="300" d="100"/>
        </p:scale>
        <p:origin x="798" y="-72"/>
      </p:cViewPr>
      <p:guideLst>
        <p:guide orient="horz" pos="3127"/>
        <p:guide pos="2160"/>
        <p:guide orient="horz" pos="3144"/>
        <p:guide pos="2141"/>
        <p:guide orient="horz" pos="311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906915-434E-1041-A8F9-9E61A4F8A2B3}" type="doc">
      <dgm:prSet loTypeId="urn:microsoft.com/office/officeart/2005/8/layout/StepDownProcess" loCatId="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CBDA357-8128-1147-87E6-0C5744B89C23}">
      <dgm:prSet phldrT="[Текст]" custT="1"/>
      <dgm:spPr/>
      <dgm:t>
        <a:bodyPr/>
        <a:lstStyle/>
        <a:p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Инвентари-</a:t>
          </a:r>
          <a:r>
            <a:rPr lang="ru-RU" sz="2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зация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4376035-BE77-324A-AD42-5012F1DA9C38}" type="parTrans" cxnId="{311E2667-4426-234C-B12A-B54A1D3193A7}">
      <dgm:prSet/>
      <dgm:spPr/>
      <dgm:t>
        <a:bodyPr/>
        <a:lstStyle/>
        <a:p>
          <a:endParaRPr lang="ru-RU"/>
        </a:p>
      </dgm:t>
    </dgm:pt>
    <dgm:pt modelId="{DA7169BE-53C1-7746-9F45-2989E0799351}" type="sibTrans" cxnId="{311E2667-4426-234C-B12A-B54A1D3193A7}">
      <dgm:prSet/>
      <dgm:spPr/>
      <dgm:t>
        <a:bodyPr/>
        <a:lstStyle/>
        <a:p>
          <a:endParaRPr lang="ru-RU"/>
        </a:p>
      </dgm:t>
    </dgm:pt>
    <dgm:pt modelId="{3F166056-CB63-AB4D-ACFD-4A20F12A7ECA}">
      <dgm:prSet phldrT="[Текст]" custT="1"/>
      <dgm:spPr/>
      <dgm:t>
        <a:bodyPr/>
        <a:lstStyle/>
        <a:p>
          <a:r>
            <a:rPr lang="ru-RU" sz="2000" i="0" dirty="0">
              <a:latin typeface="Times New Roman" panose="02020603050405020304" pitchFamily="18" charset="0"/>
              <a:cs typeface="Times New Roman" panose="02020603050405020304" pitchFamily="18" charset="0"/>
            </a:rPr>
            <a:t>СГС Концептуальные основы</a:t>
          </a:r>
        </a:p>
      </dgm:t>
    </dgm:pt>
    <dgm:pt modelId="{11E914E7-F44D-5045-A4A2-AC8AE0994D2F}" type="parTrans" cxnId="{B408FDBC-ABF2-CE40-B276-E8DE148B9EB8}">
      <dgm:prSet/>
      <dgm:spPr/>
      <dgm:t>
        <a:bodyPr/>
        <a:lstStyle/>
        <a:p>
          <a:endParaRPr lang="ru-RU"/>
        </a:p>
      </dgm:t>
    </dgm:pt>
    <dgm:pt modelId="{0978FFF9-76D8-434D-8258-27771A64290D}" type="sibTrans" cxnId="{B408FDBC-ABF2-CE40-B276-E8DE148B9EB8}">
      <dgm:prSet/>
      <dgm:spPr/>
      <dgm:t>
        <a:bodyPr/>
        <a:lstStyle/>
        <a:p>
          <a:endParaRPr lang="ru-RU"/>
        </a:p>
      </dgm:t>
    </dgm:pt>
    <dgm:pt modelId="{8FB39088-1805-1E48-A48A-FDF66AABBA5C}">
      <dgm:prSet phldrT="[Текст]" custT="1"/>
      <dgm:spPr/>
      <dgm:t>
        <a:bodyPr/>
        <a:lstStyle/>
        <a:p>
          <a:r>
            <a:rPr lang="ru-RU" sz="24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Самоконт</a:t>
          </a:r>
          <a:r>
            <a:rPr lang="ru-RU" sz="2400" b="1" dirty="0">
              <a:latin typeface="Times New Roman" panose="02020603050405020304" pitchFamily="18" charset="0"/>
              <a:cs typeface="Times New Roman" panose="02020603050405020304" pitchFamily="18" charset="0"/>
            </a:rPr>
            <a:t>-роль</a:t>
          </a:r>
        </a:p>
      </dgm:t>
    </dgm:pt>
    <dgm:pt modelId="{06B010C1-6249-3A44-8EDC-605A5456FF52}" type="parTrans" cxnId="{1254382B-7307-7747-80D3-4E00E13F04A0}">
      <dgm:prSet/>
      <dgm:spPr/>
      <dgm:t>
        <a:bodyPr/>
        <a:lstStyle/>
        <a:p>
          <a:endParaRPr lang="ru-RU"/>
        </a:p>
      </dgm:t>
    </dgm:pt>
    <dgm:pt modelId="{22A732E1-8933-9242-847E-7ED7769F35BC}" type="sibTrans" cxnId="{1254382B-7307-7747-80D3-4E00E13F04A0}">
      <dgm:prSet/>
      <dgm:spPr/>
      <dgm:t>
        <a:bodyPr/>
        <a:lstStyle/>
        <a:p>
          <a:endParaRPr lang="ru-RU"/>
        </a:p>
      </dgm:t>
    </dgm:pt>
    <dgm:pt modelId="{56E4AA5D-4B36-D24C-B0F5-E77C91430949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Выверка с ИС</a:t>
          </a:r>
        </a:p>
      </dgm:t>
    </dgm:pt>
    <dgm:pt modelId="{33571D70-DAB6-C347-A233-783C41C209FA}" type="parTrans" cxnId="{50AD8689-BE0B-174E-B877-9C6778FC4A9E}">
      <dgm:prSet/>
      <dgm:spPr/>
      <dgm:t>
        <a:bodyPr/>
        <a:lstStyle/>
        <a:p>
          <a:endParaRPr lang="ru-RU"/>
        </a:p>
      </dgm:t>
    </dgm:pt>
    <dgm:pt modelId="{587CA86B-7FF5-AF4C-80E8-01702A3B6110}" type="sibTrans" cxnId="{50AD8689-BE0B-174E-B877-9C6778FC4A9E}">
      <dgm:prSet/>
      <dgm:spPr/>
      <dgm:t>
        <a:bodyPr/>
        <a:lstStyle/>
        <a:p>
          <a:endParaRPr lang="ru-RU"/>
        </a:p>
      </dgm:t>
    </dgm:pt>
    <dgm:pt modelId="{6E4EBE37-889F-3F41-98E1-5B6789FD56A0}">
      <dgm:prSet phldrT="[Текст]" custT="1"/>
      <dgm:spPr/>
      <dgm:t>
        <a:bodyPr/>
        <a:lstStyle/>
        <a:p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Позволяет избежать ошибок и </a:t>
          </a:r>
          <a:r>
            <a:rPr lang="ru-RU" sz="2000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недостовер-ности</a:t>
          </a:r>
          <a:r>
            <a:rPr lang="ru-RU" sz="2000" b="1" dirty="0">
              <a:latin typeface="Times New Roman" panose="02020603050405020304" pitchFamily="18" charset="0"/>
              <a:cs typeface="Times New Roman" panose="02020603050405020304" pitchFamily="18" charset="0"/>
            </a:rPr>
            <a:t> данных</a:t>
          </a:r>
        </a:p>
      </dgm:t>
    </dgm:pt>
    <dgm:pt modelId="{904C9B74-E2A4-3C49-B164-C99D8370D842}" type="parTrans" cxnId="{4C60B006-447A-2149-9090-0752A0A1000B}">
      <dgm:prSet/>
      <dgm:spPr/>
      <dgm:t>
        <a:bodyPr/>
        <a:lstStyle/>
        <a:p>
          <a:endParaRPr lang="ru-RU"/>
        </a:p>
      </dgm:t>
    </dgm:pt>
    <dgm:pt modelId="{8280095E-DB4F-7E4E-972A-24D0B9C9D814}" type="sibTrans" cxnId="{4C60B006-447A-2149-9090-0752A0A1000B}">
      <dgm:prSet/>
      <dgm:spPr/>
      <dgm:t>
        <a:bodyPr/>
        <a:lstStyle/>
        <a:p>
          <a:endParaRPr lang="ru-RU"/>
        </a:p>
      </dgm:t>
    </dgm:pt>
    <dgm:pt modelId="{87EFE50D-DE4E-D140-B4DF-347686540CF8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1. «Не» активов на балансе</a:t>
          </a:r>
        </a:p>
      </dgm:t>
    </dgm:pt>
    <dgm:pt modelId="{87BC94A2-96D8-5246-9D88-E4DD66F43D08}" type="parTrans" cxnId="{541104F1-81A7-8240-B02D-1FA8BF4F7C8A}">
      <dgm:prSet/>
      <dgm:spPr/>
      <dgm:t>
        <a:bodyPr/>
        <a:lstStyle/>
        <a:p>
          <a:endParaRPr lang="ru-RU"/>
        </a:p>
      </dgm:t>
    </dgm:pt>
    <dgm:pt modelId="{DE2473BC-982F-B54C-8197-CD71166EB6CD}" type="sibTrans" cxnId="{541104F1-81A7-8240-B02D-1FA8BF4F7C8A}">
      <dgm:prSet/>
      <dgm:spPr/>
      <dgm:t>
        <a:bodyPr/>
        <a:lstStyle/>
        <a:p>
          <a:endParaRPr lang="ru-RU"/>
        </a:p>
      </dgm:t>
    </dgm:pt>
    <dgm:pt modelId="{873AFD8E-809B-6B42-A9A9-4304F92B1FCE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Выверка с контрагентами</a:t>
          </a:r>
        </a:p>
      </dgm:t>
    </dgm:pt>
    <dgm:pt modelId="{FC5117A7-67A5-E440-B95C-90F0BA242154}" type="parTrans" cxnId="{AE53FCFE-5222-FF48-93EF-E961278D9774}">
      <dgm:prSet/>
      <dgm:spPr/>
      <dgm:t>
        <a:bodyPr/>
        <a:lstStyle/>
        <a:p>
          <a:endParaRPr lang="ru-RU"/>
        </a:p>
      </dgm:t>
    </dgm:pt>
    <dgm:pt modelId="{DD7D64ED-5C28-1746-AEDC-29FFB44E1CBE}" type="sibTrans" cxnId="{AE53FCFE-5222-FF48-93EF-E961278D9774}">
      <dgm:prSet/>
      <dgm:spPr/>
      <dgm:t>
        <a:bodyPr/>
        <a:lstStyle/>
        <a:p>
          <a:endParaRPr lang="ru-RU"/>
        </a:p>
      </dgm:t>
    </dgm:pt>
    <dgm:pt modelId="{0F8AB819-33BB-0046-BD3C-C1DC7D97BCF7}">
      <dgm:prSet phldrT="[Текст]" custT="1"/>
      <dgm:spPr/>
      <dgm:t>
        <a:bodyPr/>
        <a:lstStyle/>
        <a:p>
          <a:r>
            <a:rPr lang="ru-RU" sz="2000" dirty="0">
              <a:latin typeface="Times New Roman" panose="02020603050405020304" pitchFamily="18" charset="0"/>
              <a:cs typeface="Times New Roman" panose="02020603050405020304" pitchFamily="18" charset="0"/>
            </a:rPr>
            <a:t>Выверка по документам</a:t>
          </a:r>
        </a:p>
      </dgm:t>
    </dgm:pt>
    <dgm:pt modelId="{54A4046A-AFFF-F14D-B96D-85311252B5BF}" type="parTrans" cxnId="{2FACBA87-F0D9-7A49-B27E-3B9989A17E06}">
      <dgm:prSet/>
      <dgm:spPr/>
      <dgm:t>
        <a:bodyPr/>
        <a:lstStyle/>
        <a:p>
          <a:endParaRPr lang="ru-RU"/>
        </a:p>
      </dgm:t>
    </dgm:pt>
    <dgm:pt modelId="{B7DD431D-4C07-194C-942B-89A99D0CAB55}" type="sibTrans" cxnId="{2FACBA87-F0D9-7A49-B27E-3B9989A17E06}">
      <dgm:prSet/>
      <dgm:spPr/>
      <dgm:t>
        <a:bodyPr/>
        <a:lstStyle/>
        <a:p>
          <a:endParaRPr lang="ru-RU"/>
        </a:p>
      </dgm:t>
    </dgm:pt>
    <dgm:pt modelId="{3EDF801E-6423-9A41-A789-4D36AB0537A5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3. Задолженность несуществующих дебиторов-кредиторов</a:t>
          </a:r>
        </a:p>
      </dgm:t>
    </dgm:pt>
    <dgm:pt modelId="{DA9BFCD5-7B86-8849-9B45-885D45F3CDC5}" type="parTrans" cxnId="{49580B38-F601-4345-B5F0-DDEC378EB0F8}">
      <dgm:prSet/>
      <dgm:spPr/>
      <dgm:t>
        <a:bodyPr/>
        <a:lstStyle/>
        <a:p>
          <a:endParaRPr lang="ru-RU"/>
        </a:p>
      </dgm:t>
    </dgm:pt>
    <dgm:pt modelId="{B7A42AE2-C76D-BF47-9290-992553EA57C0}" type="sibTrans" cxnId="{49580B38-F601-4345-B5F0-DDEC378EB0F8}">
      <dgm:prSet/>
      <dgm:spPr/>
      <dgm:t>
        <a:bodyPr/>
        <a:lstStyle/>
        <a:p>
          <a:endParaRPr lang="ru-RU"/>
        </a:p>
      </dgm:t>
    </dgm:pt>
    <dgm:pt modelId="{E850B72D-2642-9B49-9535-221A3BA2A2FC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4. Существенных ошибок</a:t>
          </a:r>
        </a:p>
      </dgm:t>
    </dgm:pt>
    <dgm:pt modelId="{7F7BA2F7-2C52-9440-B36A-45552CAD5A79}" type="parTrans" cxnId="{AF783E85-A0DE-8447-80B8-2BB440B470FE}">
      <dgm:prSet/>
      <dgm:spPr/>
      <dgm:t>
        <a:bodyPr/>
        <a:lstStyle/>
        <a:p>
          <a:endParaRPr lang="ru-RU"/>
        </a:p>
      </dgm:t>
    </dgm:pt>
    <dgm:pt modelId="{BE0EF2F8-54F1-D945-B253-FAA9E538C42C}" type="sibTrans" cxnId="{AF783E85-A0DE-8447-80B8-2BB440B470FE}">
      <dgm:prSet/>
      <dgm:spPr/>
      <dgm:t>
        <a:bodyPr/>
        <a:lstStyle/>
        <a:p>
          <a:endParaRPr lang="ru-RU"/>
        </a:p>
      </dgm:t>
    </dgm:pt>
    <dgm:pt modelId="{78CA0C16-D8D9-CC47-B8A5-2BC447CD0D36}">
      <dgm:prSet phldrT="[Текст]" custT="1"/>
      <dgm:spPr/>
      <dgm:t>
        <a:bodyPr/>
        <a:lstStyle/>
        <a:p>
          <a:r>
            <a:rPr lang="ru-RU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2. Активы в распоряжении</a:t>
          </a:r>
        </a:p>
      </dgm:t>
    </dgm:pt>
    <dgm:pt modelId="{B8E9CC0D-070F-FD4C-8B60-03D39C53E716}" type="parTrans" cxnId="{2BBB46D4-CFA3-EC48-AAF4-F20DE583A303}">
      <dgm:prSet/>
      <dgm:spPr/>
      <dgm:t>
        <a:bodyPr/>
        <a:lstStyle/>
        <a:p>
          <a:endParaRPr lang="ru-RU"/>
        </a:p>
      </dgm:t>
    </dgm:pt>
    <dgm:pt modelId="{70C72A92-F513-3544-AB7E-CEE1D93CD54C}" type="sibTrans" cxnId="{2BBB46D4-CFA3-EC48-AAF4-F20DE583A303}">
      <dgm:prSet/>
      <dgm:spPr/>
      <dgm:t>
        <a:bodyPr/>
        <a:lstStyle/>
        <a:p>
          <a:endParaRPr lang="ru-RU"/>
        </a:p>
      </dgm:t>
    </dgm:pt>
    <dgm:pt modelId="{F9B23992-4669-974D-8511-40481AB1A453}">
      <dgm:prSet custT="1"/>
      <dgm:spPr/>
      <dgm:t>
        <a:bodyPr/>
        <a:lstStyle/>
        <a:p>
          <a:r>
            <a:rPr lang="ru-RU" sz="2000" i="0" dirty="0">
              <a:latin typeface="Times New Roman" panose="02020603050405020304" pitchFamily="18" charset="0"/>
              <a:cs typeface="Times New Roman" panose="02020603050405020304" pitchFamily="18" charset="0"/>
            </a:rPr>
            <a:t>СГС Учетная политика</a:t>
          </a:r>
        </a:p>
      </dgm:t>
    </dgm:pt>
    <dgm:pt modelId="{5581D35C-DC35-364B-B7B8-38EDF355072F}" type="parTrans" cxnId="{99DABA54-F74A-2444-9159-5B654FEE1D6F}">
      <dgm:prSet/>
      <dgm:spPr/>
      <dgm:t>
        <a:bodyPr/>
        <a:lstStyle/>
        <a:p>
          <a:endParaRPr lang="ru-RU"/>
        </a:p>
      </dgm:t>
    </dgm:pt>
    <dgm:pt modelId="{C3D7F8EC-7DDD-BD47-8A87-4DDCDD5BB48A}" type="sibTrans" cxnId="{99DABA54-F74A-2444-9159-5B654FEE1D6F}">
      <dgm:prSet/>
      <dgm:spPr/>
      <dgm:t>
        <a:bodyPr/>
        <a:lstStyle/>
        <a:p>
          <a:endParaRPr lang="ru-RU"/>
        </a:p>
      </dgm:t>
    </dgm:pt>
    <dgm:pt modelId="{E7E7E6F6-5562-F543-82FE-1331BC6628E6}">
      <dgm:prSet custT="1"/>
      <dgm:spPr/>
      <dgm:t>
        <a:bodyPr/>
        <a:lstStyle/>
        <a:p>
          <a:r>
            <a:rPr lang="ru-RU" sz="2000" i="0" dirty="0">
              <a:latin typeface="Times New Roman" panose="02020603050405020304" pitchFamily="18" charset="0"/>
              <a:cs typeface="Times New Roman" panose="02020603050405020304" pitchFamily="18" charset="0"/>
            </a:rPr>
            <a:t>Учетная политика субъекта учета</a:t>
          </a:r>
        </a:p>
      </dgm:t>
    </dgm:pt>
    <dgm:pt modelId="{33C9F59D-8E70-544F-96C8-2B4D0190073D}" type="parTrans" cxnId="{AFA4C3B8-AA66-B34D-8EB3-3DCEAC4EE718}">
      <dgm:prSet/>
      <dgm:spPr/>
      <dgm:t>
        <a:bodyPr/>
        <a:lstStyle/>
        <a:p>
          <a:endParaRPr lang="ru-RU"/>
        </a:p>
      </dgm:t>
    </dgm:pt>
    <dgm:pt modelId="{5BD359A0-7701-5A4E-A226-FF64D754BAB4}" type="sibTrans" cxnId="{AFA4C3B8-AA66-B34D-8EB3-3DCEAC4EE718}">
      <dgm:prSet/>
      <dgm:spPr/>
      <dgm:t>
        <a:bodyPr/>
        <a:lstStyle/>
        <a:p>
          <a:endParaRPr lang="ru-RU"/>
        </a:p>
      </dgm:t>
    </dgm:pt>
    <dgm:pt modelId="{CB857AB2-BD94-874A-BA39-34E71D41BB03}">
      <dgm:prSet custT="1"/>
      <dgm:spPr/>
      <dgm:t>
        <a:bodyPr/>
        <a:lstStyle/>
        <a:p>
          <a:r>
            <a:rPr lang="ru-RU" sz="2000" i="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МФ №49 ненормативный</a:t>
          </a:r>
        </a:p>
      </dgm:t>
    </dgm:pt>
    <dgm:pt modelId="{3D21ADDE-4310-5949-9C08-3FEECE5C1B66}" type="parTrans" cxnId="{4FCAF112-AAE3-944E-AB13-65CEB2BAE2E4}">
      <dgm:prSet/>
      <dgm:spPr/>
      <dgm:t>
        <a:bodyPr/>
        <a:lstStyle/>
        <a:p>
          <a:endParaRPr lang="ru-RU"/>
        </a:p>
      </dgm:t>
    </dgm:pt>
    <dgm:pt modelId="{E2D470E6-2F26-E547-BDB2-051CCCC46F0A}" type="sibTrans" cxnId="{4FCAF112-AAE3-944E-AB13-65CEB2BAE2E4}">
      <dgm:prSet/>
      <dgm:spPr/>
      <dgm:t>
        <a:bodyPr/>
        <a:lstStyle/>
        <a:p>
          <a:endParaRPr lang="ru-RU"/>
        </a:p>
      </dgm:t>
    </dgm:pt>
    <dgm:pt modelId="{406097C9-701D-E340-90C1-106893F9C195}" type="pres">
      <dgm:prSet presAssocID="{7B906915-434E-1041-A8F9-9E61A4F8A2B3}" presName="rootnode" presStyleCnt="0">
        <dgm:presLayoutVars>
          <dgm:chMax/>
          <dgm:chPref/>
          <dgm:dir/>
          <dgm:animLvl val="lvl"/>
        </dgm:presLayoutVars>
      </dgm:prSet>
      <dgm:spPr/>
    </dgm:pt>
    <dgm:pt modelId="{EE9F686C-0CFC-784F-ABAD-7CD8790CB9AA}" type="pres">
      <dgm:prSet presAssocID="{FCBDA357-8128-1147-87E6-0C5744B89C23}" presName="composite" presStyleCnt="0"/>
      <dgm:spPr/>
    </dgm:pt>
    <dgm:pt modelId="{E7076F52-C440-4D46-8E2F-F7B2233C9E22}" type="pres">
      <dgm:prSet presAssocID="{FCBDA357-8128-1147-87E6-0C5744B89C23}" presName="bentUpArrow1" presStyleLbl="alignImgPlace1" presStyleIdx="0" presStyleCnt="2" custScaleX="81683" custLinFactNeighborX="-5877" custLinFactNeighborY="9111"/>
      <dgm:spPr/>
    </dgm:pt>
    <dgm:pt modelId="{BB79C633-415D-FD42-A003-138682DEE93D}" type="pres">
      <dgm:prSet presAssocID="{FCBDA357-8128-1147-87E6-0C5744B89C23}" presName="ParentText" presStyleLbl="node1" presStyleIdx="0" presStyleCnt="3" custScaleX="117067" custScaleY="130568" custLinFactNeighborX="-17714" custLinFactNeighborY="-1882">
        <dgm:presLayoutVars>
          <dgm:chMax val="1"/>
          <dgm:chPref val="1"/>
          <dgm:bulletEnabled val="1"/>
        </dgm:presLayoutVars>
      </dgm:prSet>
      <dgm:spPr/>
    </dgm:pt>
    <dgm:pt modelId="{B72EBF09-1F3E-5F42-A78D-B16BA41503B5}" type="pres">
      <dgm:prSet presAssocID="{FCBDA357-8128-1147-87E6-0C5744B89C23}" presName="ChildText" presStyleLbl="revTx" presStyleIdx="0" presStyleCnt="3" custScaleX="330503" custLinFactX="27839" custLinFactNeighborX="100000" custLinFactNeighborY="-7135">
        <dgm:presLayoutVars>
          <dgm:chMax val="0"/>
          <dgm:chPref val="0"/>
          <dgm:bulletEnabled val="1"/>
        </dgm:presLayoutVars>
      </dgm:prSet>
      <dgm:spPr/>
    </dgm:pt>
    <dgm:pt modelId="{FB60FC45-9BF2-9641-926B-B99733EBFBEB}" type="pres">
      <dgm:prSet presAssocID="{DA7169BE-53C1-7746-9F45-2989E0799351}" presName="sibTrans" presStyleCnt="0"/>
      <dgm:spPr/>
    </dgm:pt>
    <dgm:pt modelId="{BBC66796-97FC-E049-9437-8A4E4903BD1A}" type="pres">
      <dgm:prSet presAssocID="{8FB39088-1805-1E48-A48A-FDF66AABBA5C}" presName="composite" presStyleCnt="0"/>
      <dgm:spPr/>
    </dgm:pt>
    <dgm:pt modelId="{32BF6380-C6F2-0D44-AEA6-EEF9D5A1DFAD}" type="pres">
      <dgm:prSet presAssocID="{8FB39088-1805-1E48-A48A-FDF66AABBA5C}" presName="bentUpArrow1" presStyleLbl="alignImgPlace1" presStyleIdx="1" presStyleCnt="2" custScaleX="81683" custLinFactNeighborX="-40662" custLinFactNeighborY="34125"/>
      <dgm:spPr/>
    </dgm:pt>
    <dgm:pt modelId="{6A0B3921-FFB3-7C42-BC5D-946CFB29A25F}" type="pres">
      <dgm:prSet presAssocID="{8FB39088-1805-1E48-A48A-FDF66AABBA5C}" presName="ParentText" presStyleLbl="node1" presStyleIdx="1" presStyleCnt="3" custScaleX="110579" custScaleY="130568" custLinFactNeighborX="-28428" custLinFactNeighborY="8577">
        <dgm:presLayoutVars>
          <dgm:chMax val="1"/>
          <dgm:chPref val="1"/>
          <dgm:bulletEnabled val="1"/>
        </dgm:presLayoutVars>
      </dgm:prSet>
      <dgm:spPr/>
    </dgm:pt>
    <dgm:pt modelId="{CEDA834A-AFBC-C34C-8DAF-BD4A92ABF51A}" type="pres">
      <dgm:prSet presAssocID="{8FB39088-1805-1E48-A48A-FDF66AABBA5C}" presName="ChildText" presStyleLbl="revTx" presStyleIdx="1" presStyleCnt="3" custScaleX="306744" custLinFactNeighborX="71434" custLinFactNeighborY="-9208">
        <dgm:presLayoutVars>
          <dgm:chMax val="0"/>
          <dgm:chPref val="0"/>
          <dgm:bulletEnabled val="1"/>
        </dgm:presLayoutVars>
      </dgm:prSet>
      <dgm:spPr/>
    </dgm:pt>
    <dgm:pt modelId="{38F1B95D-9D66-CE4F-9F77-E4AE01BB06A6}" type="pres">
      <dgm:prSet presAssocID="{22A732E1-8933-9242-847E-7ED7769F35BC}" presName="sibTrans" presStyleCnt="0"/>
      <dgm:spPr/>
    </dgm:pt>
    <dgm:pt modelId="{276E04E2-02F4-1149-9E9C-23C1E9BEAABC}" type="pres">
      <dgm:prSet presAssocID="{6E4EBE37-889F-3F41-98E1-5B6789FD56A0}" presName="composite" presStyleCnt="0"/>
      <dgm:spPr/>
    </dgm:pt>
    <dgm:pt modelId="{7D5E16B3-D843-7342-B02F-ED68D9DAC742}" type="pres">
      <dgm:prSet presAssocID="{6E4EBE37-889F-3F41-98E1-5B6789FD56A0}" presName="ParentText" presStyleLbl="node1" presStyleIdx="2" presStyleCnt="3" custScaleX="110579" custScaleY="130568" custLinFactNeighborX="-67531" custLinFactNeighborY="21714">
        <dgm:presLayoutVars>
          <dgm:chMax val="1"/>
          <dgm:chPref val="1"/>
          <dgm:bulletEnabled val="1"/>
        </dgm:presLayoutVars>
      </dgm:prSet>
      <dgm:spPr/>
    </dgm:pt>
    <dgm:pt modelId="{32112318-EB09-4742-854C-BBECA1C8D6AB}" type="pres">
      <dgm:prSet presAssocID="{6E4EBE37-889F-3F41-98E1-5B6789FD56A0}" presName="FinalChildText" presStyleLbl="revTx" presStyleIdx="2" presStyleCnt="3" custScaleX="246215" custScaleY="159921" custLinFactNeighborX="48" custLinFactNeighborY="10125">
        <dgm:presLayoutVars>
          <dgm:chMax val="0"/>
          <dgm:chPref val="0"/>
          <dgm:bulletEnabled val="1"/>
        </dgm:presLayoutVars>
      </dgm:prSet>
      <dgm:spPr/>
    </dgm:pt>
  </dgm:ptLst>
  <dgm:cxnLst>
    <dgm:cxn modelId="{E555A504-CD4D-FD41-A77A-25619A71E270}" type="presOf" srcId="{87EFE50D-DE4E-D140-B4DF-347686540CF8}" destId="{32112318-EB09-4742-854C-BBECA1C8D6AB}" srcOrd="0" destOrd="0" presId="urn:microsoft.com/office/officeart/2005/8/layout/StepDownProcess"/>
    <dgm:cxn modelId="{4C60B006-447A-2149-9090-0752A0A1000B}" srcId="{7B906915-434E-1041-A8F9-9E61A4F8A2B3}" destId="{6E4EBE37-889F-3F41-98E1-5B6789FD56A0}" srcOrd="2" destOrd="0" parTransId="{904C9B74-E2A4-3C49-B164-C99D8370D842}" sibTransId="{8280095E-DB4F-7E4E-972A-24D0B9C9D814}"/>
    <dgm:cxn modelId="{4FCAF112-AAE3-944E-AB13-65CEB2BAE2E4}" srcId="{FCBDA357-8128-1147-87E6-0C5744B89C23}" destId="{CB857AB2-BD94-874A-BA39-34E71D41BB03}" srcOrd="3" destOrd="0" parTransId="{3D21ADDE-4310-5949-9C08-3FEECE5C1B66}" sibTransId="{E2D470E6-2F26-E547-BDB2-051CCCC46F0A}"/>
    <dgm:cxn modelId="{1254382B-7307-7747-80D3-4E00E13F04A0}" srcId="{7B906915-434E-1041-A8F9-9E61A4F8A2B3}" destId="{8FB39088-1805-1E48-A48A-FDF66AABBA5C}" srcOrd="1" destOrd="0" parTransId="{06B010C1-6249-3A44-8EDC-605A5456FF52}" sibTransId="{22A732E1-8933-9242-847E-7ED7769F35BC}"/>
    <dgm:cxn modelId="{395DBB30-0A1A-7A48-BEBC-B0EE2042B7C1}" type="presOf" srcId="{CB857AB2-BD94-874A-BA39-34E71D41BB03}" destId="{B72EBF09-1F3E-5F42-A78D-B16BA41503B5}" srcOrd="0" destOrd="3" presId="urn:microsoft.com/office/officeart/2005/8/layout/StepDownProcess"/>
    <dgm:cxn modelId="{491B1233-168F-4848-9631-1297EDFFE29C}" type="presOf" srcId="{F9B23992-4669-974D-8511-40481AB1A453}" destId="{B72EBF09-1F3E-5F42-A78D-B16BA41503B5}" srcOrd="0" destOrd="1" presId="urn:microsoft.com/office/officeart/2005/8/layout/StepDownProcess"/>
    <dgm:cxn modelId="{49580B38-F601-4345-B5F0-DDEC378EB0F8}" srcId="{6E4EBE37-889F-3F41-98E1-5B6789FD56A0}" destId="{3EDF801E-6423-9A41-A789-4D36AB0537A5}" srcOrd="2" destOrd="0" parTransId="{DA9BFCD5-7B86-8849-9B45-885D45F3CDC5}" sibTransId="{B7A42AE2-C76D-BF47-9290-992553EA57C0}"/>
    <dgm:cxn modelId="{3FE05338-B977-9A4B-ADED-C72AB1A77786}" type="presOf" srcId="{E850B72D-2642-9B49-9535-221A3BA2A2FC}" destId="{32112318-EB09-4742-854C-BBECA1C8D6AB}" srcOrd="0" destOrd="3" presId="urn:microsoft.com/office/officeart/2005/8/layout/StepDownProcess"/>
    <dgm:cxn modelId="{73560454-2CC5-5445-BA68-5BFCB5DCB23A}" type="presOf" srcId="{E7E7E6F6-5562-F543-82FE-1331BC6628E6}" destId="{B72EBF09-1F3E-5F42-A78D-B16BA41503B5}" srcOrd="0" destOrd="2" presId="urn:microsoft.com/office/officeart/2005/8/layout/StepDownProcess"/>
    <dgm:cxn modelId="{99DABA54-F74A-2444-9159-5B654FEE1D6F}" srcId="{FCBDA357-8128-1147-87E6-0C5744B89C23}" destId="{F9B23992-4669-974D-8511-40481AB1A453}" srcOrd="1" destOrd="0" parTransId="{5581D35C-DC35-364B-B7B8-38EDF355072F}" sibTransId="{C3D7F8EC-7DDD-BD47-8A87-4DDCDD5BB48A}"/>
    <dgm:cxn modelId="{D602AF61-6141-BE47-AD69-11FFB6AC8944}" type="presOf" srcId="{3F166056-CB63-AB4D-ACFD-4A20F12A7ECA}" destId="{B72EBF09-1F3E-5F42-A78D-B16BA41503B5}" srcOrd="0" destOrd="0" presId="urn:microsoft.com/office/officeart/2005/8/layout/StepDownProcess"/>
    <dgm:cxn modelId="{311E2667-4426-234C-B12A-B54A1D3193A7}" srcId="{7B906915-434E-1041-A8F9-9E61A4F8A2B3}" destId="{FCBDA357-8128-1147-87E6-0C5744B89C23}" srcOrd="0" destOrd="0" parTransId="{54376035-BE77-324A-AD42-5012F1DA9C38}" sibTransId="{DA7169BE-53C1-7746-9F45-2989E0799351}"/>
    <dgm:cxn modelId="{863F4381-F042-344F-BDC6-8A868A611432}" type="presOf" srcId="{0F8AB819-33BB-0046-BD3C-C1DC7D97BCF7}" destId="{CEDA834A-AFBC-C34C-8DAF-BD4A92ABF51A}" srcOrd="0" destOrd="2" presId="urn:microsoft.com/office/officeart/2005/8/layout/StepDownProcess"/>
    <dgm:cxn modelId="{AF783E85-A0DE-8447-80B8-2BB440B470FE}" srcId="{6E4EBE37-889F-3F41-98E1-5B6789FD56A0}" destId="{E850B72D-2642-9B49-9535-221A3BA2A2FC}" srcOrd="3" destOrd="0" parTransId="{7F7BA2F7-2C52-9440-B36A-45552CAD5A79}" sibTransId="{BE0EF2F8-54F1-D945-B253-FAA9E538C42C}"/>
    <dgm:cxn modelId="{2FACBA87-F0D9-7A49-B27E-3B9989A17E06}" srcId="{8FB39088-1805-1E48-A48A-FDF66AABBA5C}" destId="{0F8AB819-33BB-0046-BD3C-C1DC7D97BCF7}" srcOrd="2" destOrd="0" parTransId="{54A4046A-AFFF-F14D-B96D-85311252B5BF}" sibTransId="{B7DD431D-4C07-194C-942B-89A99D0CAB55}"/>
    <dgm:cxn modelId="{50AD8689-BE0B-174E-B877-9C6778FC4A9E}" srcId="{8FB39088-1805-1E48-A48A-FDF66AABBA5C}" destId="{56E4AA5D-4B36-D24C-B0F5-E77C91430949}" srcOrd="0" destOrd="0" parTransId="{33571D70-DAB6-C347-A233-783C41C209FA}" sibTransId="{587CA86B-7FF5-AF4C-80E8-01702A3B6110}"/>
    <dgm:cxn modelId="{61B1238F-9669-DF4A-869F-20FCA9C98CFE}" type="presOf" srcId="{78CA0C16-D8D9-CC47-B8A5-2BC447CD0D36}" destId="{32112318-EB09-4742-854C-BBECA1C8D6AB}" srcOrd="0" destOrd="1" presId="urn:microsoft.com/office/officeart/2005/8/layout/StepDownProcess"/>
    <dgm:cxn modelId="{025075A3-FF9D-3E4D-B691-0AFF7B889611}" type="presOf" srcId="{873AFD8E-809B-6B42-A9A9-4304F92B1FCE}" destId="{CEDA834A-AFBC-C34C-8DAF-BD4A92ABF51A}" srcOrd="0" destOrd="1" presId="urn:microsoft.com/office/officeart/2005/8/layout/StepDownProcess"/>
    <dgm:cxn modelId="{FF0AACAC-27CD-6C47-AE20-369061C16E5F}" type="presOf" srcId="{8FB39088-1805-1E48-A48A-FDF66AABBA5C}" destId="{6A0B3921-FFB3-7C42-BC5D-946CFB29A25F}" srcOrd="0" destOrd="0" presId="urn:microsoft.com/office/officeart/2005/8/layout/StepDownProcess"/>
    <dgm:cxn modelId="{A05A94B1-BBC7-5A48-9942-F6DF49D51C82}" type="presOf" srcId="{56E4AA5D-4B36-D24C-B0F5-E77C91430949}" destId="{CEDA834A-AFBC-C34C-8DAF-BD4A92ABF51A}" srcOrd="0" destOrd="0" presId="urn:microsoft.com/office/officeart/2005/8/layout/StepDownProcess"/>
    <dgm:cxn modelId="{AFA4C3B8-AA66-B34D-8EB3-3DCEAC4EE718}" srcId="{FCBDA357-8128-1147-87E6-0C5744B89C23}" destId="{E7E7E6F6-5562-F543-82FE-1331BC6628E6}" srcOrd="2" destOrd="0" parTransId="{33C9F59D-8E70-544F-96C8-2B4D0190073D}" sibTransId="{5BD359A0-7701-5A4E-A226-FF64D754BAB4}"/>
    <dgm:cxn modelId="{B408FDBC-ABF2-CE40-B276-E8DE148B9EB8}" srcId="{FCBDA357-8128-1147-87E6-0C5744B89C23}" destId="{3F166056-CB63-AB4D-ACFD-4A20F12A7ECA}" srcOrd="0" destOrd="0" parTransId="{11E914E7-F44D-5045-A4A2-AC8AE0994D2F}" sibTransId="{0978FFF9-76D8-434D-8258-27771A64290D}"/>
    <dgm:cxn modelId="{C344A5C3-8FAA-DB44-9C97-FE4BDC661899}" type="presOf" srcId="{7B906915-434E-1041-A8F9-9E61A4F8A2B3}" destId="{406097C9-701D-E340-90C1-106893F9C195}" srcOrd="0" destOrd="0" presId="urn:microsoft.com/office/officeart/2005/8/layout/StepDownProcess"/>
    <dgm:cxn modelId="{2BBB46D4-CFA3-EC48-AAF4-F20DE583A303}" srcId="{6E4EBE37-889F-3F41-98E1-5B6789FD56A0}" destId="{78CA0C16-D8D9-CC47-B8A5-2BC447CD0D36}" srcOrd="1" destOrd="0" parTransId="{B8E9CC0D-070F-FD4C-8B60-03D39C53E716}" sibTransId="{70C72A92-F513-3544-AB7E-CEE1D93CD54C}"/>
    <dgm:cxn modelId="{B09731D7-1F97-7644-B17F-45B66DC24BF0}" type="presOf" srcId="{6E4EBE37-889F-3F41-98E1-5B6789FD56A0}" destId="{7D5E16B3-D843-7342-B02F-ED68D9DAC742}" srcOrd="0" destOrd="0" presId="urn:microsoft.com/office/officeart/2005/8/layout/StepDownProcess"/>
    <dgm:cxn modelId="{541104F1-81A7-8240-B02D-1FA8BF4F7C8A}" srcId="{6E4EBE37-889F-3F41-98E1-5B6789FD56A0}" destId="{87EFE50D-DE4E-D140-B4DF-347686540CF8}" srcOrd="0" destOrd="0" parTransId="{87BC94A2-96D8-5246-9D88-E4DD66F43D08}" sibTransId="{DE2473BC-982F-B54C-8197-CD71166EB6CD}"/>
    <dgm:cxn modelId="{E3B46DF7-5804-9044-8AF0-37E01EAC979C}" type="presOf" srcId="{FCBDA357-8128-1147-87E6-0C5744B89C23}" destId="{BB79C633-415D-FD42-A003-138682DEE93D}" srcOrd="0" destOrd="0" presId="urn:microsoft.com/office/officeart/2005/8/layout/StepDownProcess"/>
    <dgm:cxn modelId="{AE53FCFE-5222-FF48-93EF-E961278D9774}" srcId="{8FB39088-1805-1E48-A48A-FDF66AABBA5C}" destId="{873AFD8E-809B-6B42-A9A9-4304F92B1FCE}" srcOrd="1" destOrd="0" parTransId="{FC5117A7-67A5-E440-B95C-90F0BA242154}" sibTransId="{DD7D64ED-5C28-1746-AEDC-29FFB44E1CBE}"/>
    <dgm:cxn modelId="{4D3A4BFF-E313-9C48-9E0B-B21B46C9D6CB}" type="presOf" srcId="{3EDF801E-6423-9A41-A789-4D36AB0537A5}" destId="{32112318-EB09-4742-854C-BBECA1C8D6AB}" srcOrd="0" destOrd="2" presId="urn:microsoft.com/office/officeart/2005/8/layout/StepDownProcess"/>
    <dgm:cxn modelId="{5002288A-F12C-1146-8B05-E07C54A57159}" type="presParOf" srcId="{406097C9-701D-E340-90C1-106893F9C195}" destId="{EE9F686C-0CFC-784F-ABAD-7CD8790CB9AA}" srcOrd="0" destOrd="0" presId="urn:microsoft.com/office/officeart/2005/8/layout/StepDownProcess"/>
    <dgm:cxn modelId="{802BB151-44A9-9C4C-93BC-6F1380FC28C0}" type="presParOf" srcId="{EE9F686C-0CFC-784F-ABAD-7CD8790CB9AA}" destId="{E7076F52-C440-4D46-8E2F-F7B2233C9E22}" srcOrd="0" destOrd="0" presId="urn:microsoft.com/office/officeart/2005/8/layout/StepDownProcess"/>
    <dgm:cxn modelId="{D9990783-F426-0A45-A197-7B620BF734F7}" type="presParOf" srcId="{EE9F686C-0CFC-784F-ABAD-7CD8790CB9AA}" destId="{BB79C633-415D-FD42-A003-138682DEE93D}" srcOrd="1" destOrd="0" presId="urn:microsoft.com/office/officeart/2005/8/layout/StepDownProcess"/>
    <dgm:cxn modelId="{EB292831-FC94-9647-A2F0-AA42488DEC9A}" type="presParOf" srcId="{EE9F686C-0CFC-784F-ABAD-7CD8790CB9AA}" destId="{B72EBF09-1F3E-5F42-A78D-B16BA41503B5}" srcOrd="2" destOrd="0" presId="urn:microsoft.com/office/officeart/2005/8/layout/StepDownProcess"/>
    <dgm:cxn modelId="{3805871C-15A4-A946-B6E7-9E425E97E222}" type="presParOf" srcId="{406097C9-701D-E340-90C1-106893F9C195}" destId="{FB60FC45-9BF2-9641-926B-B99733EBFBEB}" srcOrd="1" destOrd="0" presId="urn:microsoft.com/office/officeart/2005/8/layout/StepDownProcess"/>
    <dgm:cxn modelId="{342D26AE-0A4B-724C-803C-693DFBEF0DA2}" type="presParOf" srcId="{406097C9-701D-E340-90C1-106893F9C195}" destId="{BBC66796-97FC-E049-9437-8A4E4903BD1A}" srcOrd="2" destOrd="0" presId="urn:microsoft.com/office/officeart/2005/8/layout/StepDownProcess"/>
    <dgm:cxn modelId="{F8ED85D1-78F9-5040-8A62-4FE613DC8107}" type="presParOf" srcId="{BBC66796-97FC-E049-9437-8A4E4903BD1A}" destId="{32BF6380-C6F2-0D44-AEA6-EEF9D5A1DFAD}" srcOrd="0" destOrd="0" presId="urn:microsoft.com/office/officeart/2005/8/layout/StepDownProcess"/>
    <dgm:cxn modelId="{4BE5FF49-3B8F-E847-BFEF-DCE761CA4941}" type="presParOf" srcId="{BBC66796-97FC-E049-9437-8A4E4903BD1A}" destId="{6A0B3921-FFB3-7C42-BC5D-946CFB29A25F}" srcOrd="1" destOrd="0" presId="urn:microsoft.com/office/officeart/2005/8/layout/StepDownProcess"/>
    <dgm:cxn modelId="{55F53316-465F-214F-9E6E-60C3163ABC25}" type="presParOf" srcId="{BBC66796-97FC-E049-9437-8A4E4903BD1A}" destId="{CEDA834A-AFBC-C34C-8DAF-BD4A92ABF51A}" srcOrd="2" destOrd="0" presId="urn:microsoft.com/office/officeart/2005/8/layout/StepDownProcess"/>
    <dgm:cxn modelId="{BDDAE77A-458A-4A4D-AD40-D2BF9E80DF5C}" type="presParOf" srcId="{406097C9-701D-E340-90C1-106893F9C195}" destId="{38F1B95D-9D66-CE4F-9F77-E4AE01BB06A6}" srcOrd="3" destOrd="0" presId="urn:microsoft.com/office/officeart/2005/8/layout/StepDownProcess"/>
    <dgm:cxn modelId="{461FDBB1-996B-CB46-A627-B41F98BA06D9}" type="presParOf" srcId="{406097C9-701D-E340-90C1-106893F9C195}" destId="{276E04E2-02F4-1149-9E9C-23C1E9BEAABC}" srcOrd="4" destOrd="0" presId="urn:microsoft.com/office/officeart/2005/8/layout/StepDownProcess"/>
    <dgm:cxn modelId="{86E99E7E-156F-6C4B-B880-DE5CBA426C65}" type="presParOf" srcId="{276E04E2-02F4-1149-9E9C-23C1E9BEAABC}" destId="{7D5E16B3-D843-7342-B02F-ED68D9DAC742}" srcOrd="0" destOrd="0" presId="urn:microsoft.com/office/officeart/2005/8/layout/StepDownProcess"/>
    <dgm:cxn modelId="{1FB0089E-B1D7-F944-A11A-A42B77EEB56B}" type="presParOf" srcId="{276E04E2-02F4-1149-9E9C-23C1E9BEAABC}" destId="{32112318-EB09-4742-854C-BBECA1C8D6AB}" srcOrd="1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9A566F-354B-F44B-91EB-AF1D6791096D}" type="doc">
      <dgm:prSet loTypeId="urn:microsoft.com/office/officeart/2005/8/layout/vList2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E3C5899A-94D1-544B-8C44-C2C5F23DC96D}">
      <dgm:prSet phldrT="[Текст]" custT="1"/>
      <dgm:spPr>
        <a:solidFill>
          <a:schemeClr val="accent3">
            <a:lumMod val="20000"/>
            <a:lumOff val="80000"/>
          </a:schemeClr>
        </a:solidFill>
      </dgm:spPr>
      <dgm:t>
        <a:bodyPr/>
        <a:lstStyle/>
        <a:p>
          <a:r>
            <a:rPr lang="ru-RU" b="1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charset="0"/>
              <a:ea typeface="Times New Roman" charset="0"/>
              <a:cs typeface="Times New Roman" charset="0"/>
            </a:rPr>
            <a:t>Отчетность 2022 год – письма</a:t>
          </a:r>
        </a:p>
      </dgm:t>
    </dgm:pt>
    <dgm:pt modelId="{5A369AF4-71D5-634A-A18F-59C25AD2C0BD}" type="parTrans" cxnId="{ACFB24E2-3485-B444-A6BF-7F5C37A3770F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68E2F0EC-12EF-1042-9C5E-874EB2C14DC2}" type="sibTrans" cxnId="{ACFB24E2-3485-B444-A6BF-7F5C37A3770F}">
      <dgm:prSet/>
      <dgm:spPr/>
      <dgm:t>
        <a:bodyPr/>
        <a:lstStyle/>
        <a:p>
          <a:endParaRPr lang="ru-RU">
            <a:latin typeface="Times New Roman" charset="0"/>
            <a:ea typeface="Times New Roman" charset="0"/>
            <a:cs typeface="Times New Roman" charset="0"/>
          </a:endParaRPr>
        </a:p>
      </dgm:t>
    </dgm:pt>
    <dgm:pt modelId="{0692CCB4-3920-4C64-9C2F-2B591E3B71EE}">
      <dgm:prSet phldrT="[Текст]" custT="1"/>
      <dgm:spPr/>
      <dgm:t>
        <a:bodyPr/>
        <a:lstStyle/>
        <a:p>
          <a:pPr marL="285750" lvl="1" indent="-239713" algn="just" defTabSz="1778000">
            <a:lnSpc>
              <a:spcPct val="114000"/>
            </a:lnSpc>
            <a:spcBef>
              <a:spcPts val="0"/>
            </a:spcBef>
            <a:spcAft>
              <a:spcPts val="1200"/>
            </a:spcAft>
            <a:tabLst/>
          </a:pPr>
          <a:r>
            <a:rPr lang="ru-RU" sz="2700" b="0" u="none" kern="1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от 06.04.2022 №02-06-07/29936 / 07-04-05/02-8204 (для ГРБС)</a:t>
          </a:r>
        </a:p>
      </dgm:t>
    </dgm:pt>
    <dgm:pt modelId="{BBA845B9-568E-4D07-B673-69F915EBAFF4}" type="parTrans" cxnId="{E481F882-E387-4FED-8090-CD619FE45496}">
      <dgm:prSet/>
      <dgm:spPr/>
      <dgm:t>
        <a:bodyPr/>
        <a:lstStyle/>
        <a:p>
          <a:endParaRPr lang="ru-RU"/>
        </a:p>
      </dgm:t>
    </dgm:pt>
    <dgm:pt modelId="{D3AA8C18-F6C3-41A3-9A4C-5FF19A53ADDC}" type="sibTrans" cxnId="{E481F882-E387-4FED-8090-CD619FE45496}">
      <dgm:prSet/>
      <dgm:spPr/>
      <dgm:t>
        <a:bodyPr/>
        <a:lstStyle/>
        <a:p>
          <a:endParaRPr lang="ru-RU"/>
        </a:p>
      </dgm:t>
    </dgm:pt>
    <dgm:pt modelId="{5B9D6DC8-A0D5-9841-9B2C-29B73289CD12}">
      <dgm:prSet phldrT="[Текст]" custT="1"/>
      <dgm:spPr/>
      <dgm:t>
        <a:bodyPr/>
        <a:lstStyle/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06.04.2022 №02-06-07/29938 / 07-04-05/02-8205 (для ФО)</a:t>
          </a:r>
        </a:p>
      </dgm:t>
    </dgm:pt>
    <dgm:pt modelId="{86D79436-28D2-584D-A447-C91FD5B2E808}" type="parTrans" cxnId="{8903B5AB-2874-6546-867E-C5772CA21128}">
      <dgm:prSet/>
      <dgm:spPr/>
      <dgm:t>
        <a:bodyPr/>
        <a:lstStyle/>
        <a:p>
          <a:endParaRPr lang="ru-RU"/>
        </a:p>
      </dgm:t>
    </dgm:pt>
    <dgm:pt modelId="{3CA6FCD7-5A7E-5D49-975C-4816D58B423F}" type="sibTrans" cxnId="{8903B5AB-2874-6546-867E-C5772CA21128}">
      <dgm:prSet/>
      <dgm:spPr/>
      <dgm:t>
        <a:bodyPr/>
        <a:lstStyle/>
        <a:p>
          <a:endParaRPr lang="ru-RU"/>
        </a:p>
      </dgm:t>
    </dgm:pt>
    <dgm:pt modelId="{D3718893-6A4B-CD42-801B-B6278BA56436}">
      <dgm:prSet phldrT="[Текст]" custT="1"/>
      <dgm:spPr/>
      <dgm:t>
        <a:bodyPr/>
        <a:lstStyle/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25.04.2022 №02-06-07/37311 / 07-04-05/02-10033 (для ФО)</a:t>
          </a:r>
        </a:p>
      </dgm:t>
    </dgm:pt>
    <dgm:pt modelId="{A089F031-3EEF-5B48-8F4F-3A98D842FBC2}" type="parTrans" cxnId="{39E8110A-281E-C747-833B-39F91B0FA152}">
      <dgm:prSet/>
      <dgm:spPr/>
      <dgm:t>
        <a:bodyPr/>
        <a:lstStyle/>
        <a:p>
          <a:endParaRPr lang="ru-RU"/>
        </a:p>
      </dgm:t>
    </dgm:pt>
    <dgm:pt modelId="{7462055F-9692-8340-B622-A0430929AF33}" type="sibTrans" cxnId="{39E8110A-281E-C747-833B-39F91B0FA152}">
      <dgm:prSet/>
      <dgm:spPr/>
      <dgm:t>
        <a:bodyPr/>
        <a:lstStyle/>
        <a:p>
          <a:endParaRPr lang="ru-RU"/>
        </a:p>
      </dgm:t>
    </dgm:pt>
    <dgm:pt modelId="{FA613FA0-2664-431A-95C7-E6E8883CBDC6}">
      <dgm:prSet phldrT="[Текст]" custT="1"/>
      <dgm:spPr/>
      <dgm:t>
        <a:bodyPr/>
        <a:lstStyle/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i="1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к годовой отчетности</a:t>
          </a:r>
        </a:p>
      </dgm:t>
    </dgm:pt>
    <dgm:pt modelId="{696DEE2D-6C12-4982-B93F-097FFF4C2391}" type="parTrans" cxnId="{FDA2C18F-7980-4774-8DB1-FC574584801D}">
      <dgm:prSet/>
      <dgm:spPr/>
    </dgm:pt>
    <dgm:pt modelId="{6EF2C440-93DD-47C3-8FE5-45CF29619F2D}" type="sibTrans" cxnId="{FDA2C18F-7980-4774-8DB1-FC574584801D}">
      <dgm:prSet/>
      <dgm:spPr/>
    </dgm:pt>
    <dgm:pt modelId="{626ABBB8-74FD-454C-A2A6-AB15ED4A02F3}">
      <dgm:prSet phldrT="[Текст]" custT="1"/>
      <dgm:spPr/>
      <dgm:t>
        <a:bodyPr/>
        <a:lstStyle/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i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10.11.2022 №02-06-07/109442 / 07-04-05/02-27817 (справки 0503125 на 01.11.2022) </a:t>
          </a:r>
        </a:p>
      </dgm:t>
    </dgm:pt>
    <dgm:pt modelId="{2CC0155D-5150-477F-BD00-DFB1F66E9416}" type="parTrans" cxnId="{CE8C31E6-30AF-4A7E-A6D5-1F44017B41D5}">
      <dgm:prSet/>
      <dgm:spPr/>
    </dgm:pt>
    <dgm:pt modelId="{862DCB87-E388-40DB-995E-43764B855D43}" type="sibTrans" cxnId="{CE8C31E6-30AF-4A7E-A6D5-1F44017B41D5}">
      <dgm:prSet/>
      <dgm:spPr/>
    </dgm:pt>
    <dgm:pt modelId="{E867317C-C5B8-AC44-9362-1EFC12956F2A}">
      <dgm:prSet phldrT="[Текст]" custT="1"/>
      <dgm:spPr/>
      <dgm:t>
        <a:bodyPr/>
        <a:lstStyle/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i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11.11.2022 №02-06-07/110261 (выверка консолидируемых показателей) </a:t>
          </a:r>
        </a:p>
      </dgm:t>
    </dgm:pt>
    <dgm:pt modelId="{6BB9E545-4B54-0446-9960-353EE858615E}" type="parTrans" cxnId="{5597E4E7-CADD-844B-9486-3D78B68E820B}">
      <dgm:prSet/>
      <dgm:spPr/>
    </dgm:pt>
    <dgm:pt modelId="{65786115-F435-1342-89D0-0E42129DCC81}" type="sibTrans" cxnId="{5597E4E7-CADD-844B-9486-3D78B68E820B}">
      <dgm:prSet/>
      <dgm:spPr/>
    </dgm:pt>
    <dgm:pt modelId="{0464B875-F826-B14F-906B-E7DE77983105}" type="pres">
      <dgm:prSet presAssocID="{769A566F-354B-F44B-91EB-AF1D6791096D}" presName="linear" presStyleCnt="0">
        <dgm:presLayoutVars>
          <dgm:animLvl val="lvl"/>
          <dgm:resizeHandles val="exact"/>
        </dgm:presLayoutVars>
      </dgm:prSet>
      <dgm:spPr/>
    </dgm:pt>
    <dgm:pt modelId="{01B9009C-338A-A742-828F-C885CF37E640}" type="pres">
      <dgm:prSet presAssocID="{E3C5899A-94D1-544B-8C44-C2C5F23DC96D}" presName="parentText" presStyleLbl="node1" presStyleIdx="0" presStyleCnt="1" custScaleY="110310" custLinFactNeighborX="-1150" custLinFactNeighborY="-56456">
        <dgm:presLayoutVars>
          <dgm:chMax val="0"/>
          <dgm:bulletEnabled val="1"/>
        </dgm:presLayoutVars>
      </dgm:prSet>
      <dgm:spPr/>
    </dgm:pt>
    <dgm:pt modelId="{AE73F45A-8AAB-B946-B3BE-71401357CFF4}" type="pres">
      <dgm:prSet presAssocID="{E3C5899A-94D1-544B-8C44-C2C5F23DC96D}" presName="childText" presStyleLbl="revTx" presStyleIdx="0" presStyleCnt="1" custScaleY="110716" custLinFactNeighborX="153" custLinFactNeighborY="-4865">
        <dgm:presLayoutVars>
          <dgm:bulletEnabled val="1"/>
        </dgm:presLayoutVars>
      </dgm:prSet>
      <dgm:spPr/>
    </dgm:pt>
  </dgm:ptLst>
  <dgm:cxnLst>
    <dgm:cxn modelId="{39E8110A-281E-C747-833B-39F91B0FA152}" srcId="{E3C5899A-94D1-544B-8C44-C2C5F23DC96D}" destId="{D3718893-6A4B-CD42-801B-B6278BA56436}" srcOrd="2" destOrd="0" parTransId="{A089F031-3EEF-5B48-8F4F-3A98D842FBC2}" sibTransId="{7462055F-9692-8340-B622-A0430929AF33}"/>
    <dgm:cxn modelId="{0ED7C40F-60CA-444F-AFF0-FFE4A07188F9}" type="presOf" srcId="{E3C5899A-94D1-544B-8C44-C2C5F23DC96D}" destId="{01B9009C-338A-A742-828F-C885CF37E640}" srcOrd="0" destOrd="0" presId="urn:microsoft.com/office/officeart/2005/8/layout/vList2"/>
    <dgm:cxn modelId="{BE01041A-E2B3-E14A-A779-CD29945F5A29}" type="presOf" srcId="{5B9D6DC8-A0D5-9841-9B2C-29B73289CD12}" destId="{AE73F45A-8AAB-B946-B3BE-71401357CFF4}" srcOrd="0" destOrd="1" presId="urn:microsoft.com/office/officeart/2005/8/layout/vList2"/>
    <dgm:cxn modelId="{A74E2729-8086-8747-8723-2FC620A10FDF}" type="presOf" srcId="{769A566F-354B-F44B-91EB-AF1D6791096D}" destId="{0464B875-F826-B14F-906B-E7DE77983105}" srcOrd="0" destOrd="0" presId="urn:microsoft.com/office/officeart/2005/8/layout/vList2"/>
    <dgm:cxn modelId="{40F4B540-D4AE-7540-AC4A-FA1A8EA0DFD4}" type="presOf" srcId="{0692CCB4-3920-4C64-9C2F-2B591E3B71EE}" destId="{AE73F45A-8AAB-B946-B3BE-71401357CFF4}" srcOrd="0" destOrd="0" presId="urn:microsoft.com/office/officeart/2005/8/layout/vList2"/>
    <dgm:cxn modelId="{A40AFC4E-3AB6-AF4D-95D2-F0711D2E508C}" type="presOf" srcId="{626ABBB8-74FD-454C-A2A6-AB15ED4A02F3}" destId="{AE73F45A-8AAB-B946-B3BE-71401357CFF4}" srcOrd="0" destOrd="3" presId="urn:microsoft.com/office/officeart/2005/8/layout/vList2"/>
    <dgm:cxn modelId="{B9251F60-7C23-454E-99A0-DA6C0213B119}" type="presOf" srcId="{FA613FA0-2664-431A-95C7-E6E8883CBDC6}" destId="{AE73F45A-8AAB-B946-B3BE-71401357CFF4}" srcOrd="0" destOrd="5" presId="urn:microsoft.com/office/officeart/2005/8/layout/vList2"/>
    <dgm:cxn modelId="{E481F882-E387-4FED-8090-CD619FE45496}" srcId="{E3C5899A-94D1-544B-8C44-C2C5F23DC96D}" destId="{0692CCB4-3920-4C64-9C2F-2B591E3B71EE}" srcOrd="0" destOrd="0" parTransId="{BBA845B9-568E-4D07-B673-69F915EBAFF4}" sibTransId="{D3AA8C18-F6C3-41A3-9A4C-5FF19A53ADDC}"/>
    <dgm:cxn modelId="{FDA2C18F-7980-4774-8DB1-FC574584801D}" srcId="{E3C5899A-94D1-544B-8C44-C2C5F23DC96D}" destId="{FA613FA0-2664-431A-95C7-E6E8883CBDC6}" srcOrd="5" destOrd="0" parTransId="{696DEE2D-6C12-4982-B93F-097FFF4C2391}" sibTransId="{6EF2C440-93DD-47C3-8FE5-45CF29619F2D}"/>
    <dgm:cxn modelId="{A59ACC9B-D240-8841-97A6-407971EB8AE8}" type="presOf" srcId="{E867317C-C5B8-AC44-9362-1EFC12956F2A}" destId="{AE73F45A-8AAB-B946-B3BE-71401357CFF4}" srcOrd="0" destOrd="4" presId="urn:microsoft.com/office/officeart/2005/8/layout/vList2"/>
    <dgm:cxn modelId="{8903B5AB-2874-6546-867E-C5772CA21128}" srcId="{E3C5899A-94D1-544B-8C44-C2C5F23DC96D}" destId="{5B9D6DC8-A0D5-9841-9B2C-29B73289CD12}" srcOrd="1" destOrd="0" parTransId="{86D79436-28D2-584D-A447-C91FD5B2E808}" sibTransId="{3CA6FCD7-5A7E-5D49-975C-4816D58B423F}"/>
    <dgm:cxn modelId="{616019B1-210E-4649-A8A4-1265C3D230D0}" type="presOf" srcId="{D3718893-6A4B-CD42-801B-B6278BA56436}" destId="{AE73F45A-8AAB-B946-B3BE-71401357CFF4}" srcOrd="0" destOrd="2" presId="urn:microsoft.com/office/officeart/2005/8/layout/vList2"/>
    <dgm:cxn modelId="{ACFB24E2-3485-B444-A6BF-7F5C37A3770F}" srcId="{769A566F-354B-F44B-91EB-AF1D6791096D}" destId="{E3C5899A-94D1-544B-8C44-C2C5F23DC96D}" srcOrd="0" destOrd="0" parTransId="{5A369AF4-71D5-634A-A18F-59C25AD2C0BD}" sibTransId="{68E2F0EC-12EF-1042-9C5E-874EB2C14DC2}"/>
    <dgm:cxn modelId="{CE8C31E6-30AF-4A7E-A6D5-1F44017B41D5}" srcId="{E3C5899A-94D1-544B-8C44-C2C5F23DC96D}" destId="{626ABBB8-74FD-454C-A2A6-AB15ED4A02F3}" srcOrd="3" destOrd="0" parTransId="{2CC0155D-5150-477F-BD00-DFB1F66E9416}" sibTransId="{862DCB87-E388-40DB-995E-43764B855D43}"/>
    <dgm:cxn modelId="{5597E4E7-CADD-844B-9486-3D78B68E820B}" srcId="{E3C5899A-94D1-544B-8C44-C2C5F23DC96D}" destId="{E867317C-C5B8-AC44-9362-1EFC12956F2A}" srcOrd="4" destOrd="0" parTransId="{6BB9E545-4B54-0446-9960-353EE858615E}" sibTransId="{65786115-F435-1342-89D0-0E42129DCC81}"/>
    <dgm:cxn modelId="{9F3EFC3B-5248-7D4F-B905-4282F27224E4}" type="presParOf" srcId="{0464B875-F826-B14F-906B-E7DE77983105}" destId="{01B9009C-338A-A742-828F-C885CF37E640}" srcOrd="0" destOrd="0" presId="urn:microsoft.com/office/officeart/2005/8/layout/vList2"/>
    <dgm:cxn modelId="{74A2A555-74C6-004E-9BF6-1AD07A78020F}" type="presParOf" srcId="{0464B875-F826-B14F-906B-E7DE77983105}" destId="{AE73F45A-8AAB-B946-B3BE-71401357CFF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F8F98EF-9E54-524B-A5D2-B9F7793E37CA}" type="doc">
      <dgm:prSet loTypeId="urn:microsoft.com/office/officeart/2005/8/layout/vProcess5" loCatId="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BB20FF9C-ACB4-C949-9FF2-B1F92D293EFC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извещений (актов сверок) в одностороннем порядке и направление их контрагентам по консолидируемым расчетам (ЦБ) (допускается для оперативности направление по ведомственной электронной почте с последующим направлением оригиналов, если нет электронного документооборота)</a:t>
          </a:r>
        </a:p>
      </dgm:t>
    </dgm:pt>
    <dgm:pt modelId="{3ED38F2A-5780-0A4B-BE13-7428E09AA6CC}" type="parTrans" cxnId="{3E031E9A-D232-5743-AEC3-6C7E502BFD6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9560970-3673-314C-8ABC-66F736E47842}" type="sibTrans" cxnId="{3E031E9A-D232-5743-AEC3-6C7E502BFD68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84CD6DB-83A2-144B-8549-1DBEEF4C76AC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выверки информации, полученной в извещениях (актах сверки), направление копий первичных учетных документов (при расхождениях)</a:t>
          </a:r>
        </a:p>
      </dgm:t>
    </dgm:pt>
    <dgm:pt modelId="{7C97BC1C-DBAD-3F4F-8932-1F2369A88DFE}" type="parTrans" cxnId="{C13FFC27-9147-6D4F-B9AB-BBFEAE626537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DDB8064-CAFC-E449-A29F-5028E9683F58}" type="sibTrans" cxnId="{C13FFC27-9147-6D4F-B9AB-BBFEAE626537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72385F0-26DE-2C43-B5BE-B0A77C4B0A6F}">
      <dgm:prSet phldrT="[Текст]"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Урегулирование взаимосвязанных показателей с контрагентами по консолидируемым расчетам</a:t>
          </a:r>
        </a:p>
      </dgm:t>
    </dgm:pt>
    <dgm:pt modelId="{34292002-5C36-2841-9A7E-7AEFB55294F4}" type="parTrans" cxnId="{62CD79E5-7243-524D-9D91-952BD7D2DF61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A27AEF4-56EA-1145-B409-CB735B0E3D52}" type="sibTrans" cxnId="{62CD79E5-7243-524D-9D91-952BD7D2DF61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B6041B5-BA6C-0F47-A841-385380F05D49}">
      <dgm:prSet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по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неурегулированым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 расчетам вышестоящему субъекту консолидированной отчетности (ГРБС,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) для их урегулирования</a:t>
          </a:r>
        </a:p>
      </dgm:t>
    </dgm:pt>
    <dgm:pt modelId="{D0EBDC42-150B-2F41-8447-F8ACD1DA5D69}" type="parTrans" cxnId="{E523D673-8BF8-D441-89A7-5582B73844EA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278A3ED-A668-8B40-AED6-C79D054400B3}" type="sibTrans" cxnId="{E523D673-8BF8-D441-89A7-5582B73844EA}">
      <dgm:prSet/>
      <dgm:spPr>
        <a:ln>
          <a:solidFill>
            <a:srgbClr val="077A3E">
              <a:alpha val="90000"/>
            </a:srgbClr>
          </a:solidFill>
        </a:ln>
      </dgm:spPr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5570F25-0847-7D4A-BDB4-AFE4418D4B82}">
      <dgm:prSet/>
      <dgm:spPr/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федеральным ГРБС, </a:t>
          </a:r>
          <a:r>
            <a:rPr lang="ru-RU" b="1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финорганом</a:t>
          </a:r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, ОУГВФ об неурегулированных расчетах в Минфин России в определенные сроки</a:t>
          </a:r>
        </a:p>
      </dgm:t>
    </dgm:pt>
    <dgm:pt modelId="{B025754F-87DA-074D-AC1D-3B03340D0256}" type="parTrans" cxnId="{09E2A85D-9343-174C-9DB6-F782C6E9BF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68CB971-2944-0E47-B942-2F9BDA5363FD}" type="sibTrans" cxnId="{09E2A85D-9343-174C-9DB6-F782C6E9BF08}">
      <dgm:prSet/>
      <dgm:spPr/>
      <dgm:t>
        <a:bodyPr/>
        <a:lstStyle/>
        <a:p>
          <a:endParaRPr lang="ru-RU" b="1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D5007C0-63F3-C041-8AB2-CF2B92D8AA3A}" type="pres">
      <dgm:prSet presAssocID="{3F8F98EF-9E54-524B-A5D2-B9F7793E37CA}" presName="outerComposite" presStyleCnt="0">
        <dgm:presLayoutVars>
          <dgm:chMax val="5"/>
          <dgm:dir/>
          <dgm:resizeHandles val="exact"/>
        </dgm:presLayoutVars>
      </dgm:prSet>
      <dgm:spPr/>
    </dgm:pt>
    <dgm:pt modelId="{2481CD4B-F678-8F4F-949B-00C9F60E4B9F}" type="pres">
      <dgm:prSet presAssocID="{3F8F98EF-9E54-524B-A5D2-B9F7793E37CA}" presName="dummyMaxCanvas" presStyleCnt="0">
        <dgm:presLayoutVars/>
      </dgm:prSet>
      <dgm:spPr/>
    </dgm:pt>
    <dgm:pt modelId="{40F6702E-3C5E-FE4D-A729-4E1F07CEB782}" type="pres">
      <dgm:prSet presAssocID="{3F8F98EF-9E54-524B-A5D2-B9F7793E37CA}" presName="FiveNodes_1" presStyleLbl="node1" presStyleIdx="0" presStyleCnt="5">
        <dgm:presLayoutVars>
          <dgm:bulletEnabled val="1"/>
        </dgm:presLayoutVars>
      </dgm:prSet>
      <dgm:spPr/>
    </dgm:pt>
    <dgm:pt modelId="{52AC3D05-92B4-C841-A7F8-4FF1CEACB256}" type="pres">
      <dgm:prSet presAssocID="{3F8F98EF-9E54-524B-A5D2-B9F7793E37CA}" presName="FiveNodes_2" presStyleLbl="node1" presStyleIdx="1" presStyleCnt="5">
        <dgm:presLayoutVars>
          <dgm:bulletEnabled val="1"/>
        </dgm:presLayoutVars>
      </dgm:prSet>
      <dgm:spPr/>
    </dgm:pt>
    <dgm:pt modelId="{A68DA68F-5530-D14A-B9D9-ECF26666FEFE}" type="pres">
      <dgm:prSet presAssocID="{3F8F98EF-9E54-524B-A5D2-B9F7793E37CA}" presName="FiveNodes_3" presStyleLbl="node1" presStyleIdx="2" presStyleCnt="5">
        <dgm:presLayoutVars>
          <dgm:bulletEnabled val="1"/>
        </dgm:presLayoutVars>
      </dgm:prSet>
      <dgm:spPr/>
    </dgm:pt>
    <dgm:pt modelId="{F806BD1D-FE49-FD4B-B339-106DFAA09A3C}" type="pres">
      <dgm:prSet presAssocID="{3F8F98EF-9E54-524B-A5D2-B9F7793E37CA}" presName="FiveNodes_4" presStyleLbl="node1" presStyleIdx="3" presStyleCnt="5">
        <dgm:presLayoutVars>
          <dgm:bulletEnabled val="1"/>
        </dgm:presLayoutVars>
      </dgm:prSet>
      <dgm:spPr/>
    </dgm:pt>
    <dgm:pt modelId="{97398978-23EC-C444-B666-E0828B5D4E52}" type="pres">
      <dgm:prSet presAssocID="{3F8F98EF-9E54-524B-A5D2-B9F7793E37CA}" presName="FiveNodes_5" presStyleLbl="node1" presStyleIdx="4" presStyleCnt="5">
        <dgm:presLayoutVars>
          <dgm:bulletEnabled val="1"/>
        </dgm:presLayoutVars>
      </dgm:prSet>
      <dgm:spPr/>
    </dgm:pt>
    <dgm:pt modelId="{A92E0B5E-2011-4B47-A422-A582C607BA40}" type="pres">
      <dgm:prSet presAssocID="{3F8F98EF-9E54-524B-A5D2-B9F7793E37CA}" presName="FiveConn_1-2" presStyleLbl="fgAccFollowNode1" presStyleIdx="0" presStyleCnt="4">
        <dgm:presLayoutVars>
          <dgm:bulletEnabled val="1"/>
        </dgm:presLayoutVars>
      </dgm:prSet>
      <dgm:spPr/>
    </dgm:pt>
    <dgm:pt modelId="{67CF37F8-D340-544B-AFEA-534AFEDC5A7E}" type="pres">
      <dgm:prSet presAssocID="{3F8F98EF-9E54-524B-A5D2-B9F7793E37CA}" presName="FiveConn_2-3" presStyleLbl="fgAccFollowNode1" presStyleIdx="1" presStyleCnt="4">
        <dgm:presLayoutVars>
          <dgm:bulletEnabled val="1"/>
        </dgm:presLayoutVars>
      </dgm:prSet>
      <dgm:spPr/>
    </dgm:pt>
    <dgm:pt modelId="{1EEF2C79-2830-594A-AA7D-36BFCB384278}" type="pres">
      <dgm:prSet presAssocID="{3F8F98EF-9E54-524B-A5D2-B9F7793E37CA}" presName="FiveConn_3-4" presStyleLbl="fgAccFollowNode1" presStyleIdx="2" presStyleCnt="4">
        <dgm:presLayoutVars>
          <dgm:bulletEnabled val="1"/>
        </dgm:presLayoutVars>
      </dgm:prSet>
      <dgm:spPr/>
    </dgm:pt>
    <dgm:pt modelId="{DAE6775E-D6D3-9244-82C2-8FC12D002C1A}" type="pres">
      <dgm:prSet presAssocID="{3F8F98EF-9E54-524B-A5D2-B9F7793E37CA}" presName="FiveConn_4-5" presStyleLbl="fgAccFollowNode1" presStyleIdx="3" presStyleCnt="4">
        <dgm:presLayoutVars>
          <dgm:bulletEnabled val="1"/>
        </dgm:presLayoutVars>
      </dgm:prSet>
      <dgm:spPr/>
    </dgm:pt>
    <dgm:pt modelId="{199156A3-4F49-B544-B7AF-7CA3C0EEA252}" type="pres">
      <dgm:prSet presAssocID="{3F8F98EF-9E54-524B-A5D2-B9F7793E37CA}" presName="FiveNodes_1_text" presStyleLbl="node1" presStyleIdx="4" presStyleCnt="5">
        <dgm:presLayoutVars>
          <dgm:bulletEnabled val="1"/>
        </dgm:presLayoutVars>
      </dgm:prSet>
      <dgm:spPr/>
    </dgm:pt>
    <dgm:pt modelId="{1CF211BB-19C1-534C-B4D8-5BD8088108BF}" type="pres">
      <dgm:prSet presAssocID="{3F8F98EF-9E54-524B-A5D2-B9F7793E37CA}" presName="FiveNodes_2_text" presStyleLbl="node1" presStyleIdx="4" presStyleCnt="5">
        <dgm:presLayoutVars>
          <dgm:bulletEnabled val="1"/>
        </dgm:presLayoutVars>
      </dgm:prSet>
      <dgm:spPr/>
    </dgm:pt>
    <dgm:pt modelId="{7F5BD92C-6116-F64D-AB5A-7B95C4481B45}" type="pres">
      <dgm:prSet presAssocID="{3F8F98EF-9E54-524B-A5D2-B9F7793E37CA}" presName="FiveNodes_3_text" presStyleLbl="node1" presStyleIdx="4" presStyleCnt="5">
        <dgm:presLayoutVars>
          <dgm:bulletEnabled val="1"/>
        </dgm:presLayoutVars>
      </dgm:prSet>
      <dgm:spPr/>
    </dgm:pt>
    <dgm:pt modelId="{F5FB3982-8E01-1146-9D5D-36402AE74BD4}" type="pres">
      <dgm:prSet presAssocID="{3F8F98EF-9E54-524B-A5D2-B9F7793E37CA}" presName="FiveNodes_4_text" presStyleLbl="node1" presStyleIdx="4" presStyleCnt="5">
        <dgm:presLayoutVars>
          <dgm:bulletEnabled val="1"/>
        </dgm:presLayoutVars>
      </dgm:prSet>
      <dgm:spPr/>
    </dgm:pt>
    <dgm:pt modelId="{F2B88C5C-09F7-2A4F-A50F-9F421948F518}" type="pres">
      <dgm:prSet presAssocID="{3F8F98EF-9E54-524B-A5D2-B9F7793E37CA}" presName="FiveNodes_5_text" presStyleLbl="node1" presStyleIdx="4" presStyleCnt="5">
        <dgm:presLayoutVars>
          <dgm:bulletEnabled val="1"/>
        </dgm:presLayoutVars>
      </dgm:prSet>
      <dgm:spPr/>
    </dgm:pt>
  </dgm:ptLst>
  <dgm:cxnLst>
    <dgm:cxn modelId="{45D61703-304E-C043-9B19-C0CC4BF344E1}" type="presOf" srcId="{F5570F25-0847-7D4A-BDB4-AFE4418D4B82}" destId="{97398978-23EC-C444-B666-E0828B5D4E52}" srcOrd="0" destOrd="0" presId="urn:microsoft.com/office/officeart/2005/8/layout/vProcess5"/>
    <dgm:cxn modelId="{8973A10D-3A66-2B45-8D44-BB09B5518711}" type="presOf" srcId="{9A27AEF4-56EA-1145-B409-CB735B0E3D52}" destId="{1EEF2C79-2830-594A-AA7D-36BFCB384278}" srcOrd="0" destOrd="0" presId="urn:microsoft.com/office/officeart/2005/8/layout/vProcess5"/>
    <dgm:cxn modelId="{C13FFC27-9147-6D4F-B9AB-BBFEAE626537}" srcId="{3F8F98EF-9E54-524B-A5D2-B9F7793E37CA}" destId="{084CD6DB-83A2-144B-8549-1DBEEF4C76AC}" srcOrd="1" destOrd="0" parTransId="{7C97BC1C-DBAD-3F4F-8932-1F2369A88DFE}" sibTransId="{5DDB8064-CAFC-E449-A29F-5028E9683F58}"/>
    <dgm:cxn modelId="{95340343-6955-5944-8314-5F05F631C04F}" type="presOf" srcId="{F5570F25-0847-7D4A-BDB4-AFE4418D4B82}" destId="{F2B88C5C-09F7-2A4F-A50F-9F421948F518}" srcOrd="1" destOrd="0" presId="urn:microsoft.com/office/officeart/2005/8/layout/vProcess5"/>
    <dgm:cxn modelId="{DEABC24A-437E-8247-A879-0508469C1B75}" type="presOf" srcId="{084CD6DB-83A2-144B-8549-1DBEEF4C76AC}" destId="{1CF211BB-19C1-534C-B4D8-5BD8088108BF}" srcOrd="1" destOrd="0" presId="urn:microsoft.com/office/officeart/2005/8/layout/vProcess5"/>
    <dgm:cxn modelId="{191E394D-F828-7F42-9466-D749660EAA91}" type="presOf" srcId="{3F8F98EF-9E54-524B-A5D2-B9F7793E37CA}" destId="{ED5007C0-63F3-C041-8AB2-CF2B92D8AA3A}" srcOrd="0" destOrd="0" presId="urn:microsoft.com/office/officeart/2005/8/layout/vProcess5"/>
    <dgm:cxn modelId="{9FBBFF4D-77BD-8547-92F5-CD7B3FEE8551}" type="presOf" srcId="{AB6041B5-BA6C-0F47-A841-385380F05D49}" destId="{F806BD1D-FE49-FD4B-B339-106DFAA09A3C}" srcOrd="0" destOrd="0" presId="urn:microsoft.com/office/officeart/2005/8/layout/vProcess5"/>
    <dgm:cxn modelId="{ECA3284F-D04D-5242-BF09-81C7C418F0EC}" type="presOf" srcId="{084CD6DB-83A2-144B-8549-1DBEEF4C76AC}" destId="{52AC3D05-92B4-C841-A7F8-4FF1CEACB256}" srcOrd="0" destOrd="0" presId="urn:microsoft.com/office/officeart/2005/8/layout/vProcess5"/>
    <dgm:cxn modelId="{09E2A85D-9343-174C-9DB6-F782C6E9BF08}" srcId="{3F8F98EF-9E54-524B-A5D2-B9F7793E37CA}" destId="{F5570F25-0847-7D4A-BDB4-AFE4418D4B82}" srcOrd="4" destOrd="0" parTransId="{B025754F-87DA-074D-AC1D-3B03340D0256}" sibTransId="{168CB971-2944-0E47-B942-2F9BDA5363FD}"/>
    <dgm:cxn modelId="{E523D673-8BF8-D441-89A7-5582B73844EA}" srcId="{3F8F98EF-9E54-524B-A5D2-B9F7793E37CA}" destId="{AB6041B5-BA6C-0F47-A841-385380F05D49}" srcOrd="3" destOrd="0" parTransId="{D0EBDC42-150B-2F41-8447-F8ACD1DA5D69}" sibTransId="{B278A3ED-A668-8B40-AED6-C79D054400B3}"/>
    <dgm:cxn modelId="{62F48F74-8DCB-1B48-BBE5-C1F81A3E89A6}" type="presOf" srcId="{472385F0-26DE-2C43-B5BE-B0A77C4B0A6F}" destId="{7F5BD92C-6116-F64D-AB5A-7B95C4481B45}" srcOrd="1" destOrd="0" presId="urn:microsoft.com/office/officeart/2005/8/layout/vProcess5"/>
    <dgm:cxn modelId="{3E031E9A-D232-5743-AEC3-6C7E502BFD68}" srcId="{3F8F98EF-9E54-524B-A5D2-B9F7793E37CA}" destId="{BB20FF9C-ACB4-C949-9FF2-B1F92D293EFC}" srcOrd="0" destOrd="0" parTransId="{3ED38F2A-5780-0A4B-BE13-7428E09AA6CC}" sibTransId="{39560970-3673-314C-8ABC-66F736E47842}"/>
    <dgm:cxn modelId="{B6AB8EA2-F7CA-474C-B26B-F37A5532102A}" type="presOf" srcId="{5DDB8064-CAFC-E449-A29F-5028E9683F58}" destId="{67CF37F8-D340-544B-AFEA-534AFEDC5A7E}" srcOrd="0" destOrd="0" presId="urn:microsoft.com/office/officeart/2005/8/layout/vProcess5"/>
    <dgm:cxn modelId="{C0BC33AA-D7A9-9C40-9839-B81FE9E7DB3C}" type="presOf" srcId="{BB20FF9C-ACB4-C949-9FF2-B1F92D293EFC}" destId="{40F6702E-3C5E-FE4D-A729-4E1F07CEB782}" srcOrd="0" destOrd="0" presId="urn:microsoft.com/office/officeart/2005/8/layout/vProcess5"/>
    <dgm:cxn modelId="{EE1267AA-9C22-CD47-85E0-DD44A194281F}" type="presOf" srcId="{B278A3ED-A668-8B40-AED6-C79D054400B3}" destId="{DAE6775E-D6D3-9244-82C2-8FC12D002C1A}" srcOrd="0" destOrd="0" presId="urn:microsoft.com/office/officeart/2005/8/layout/vProcess5"/>
    <dgm:cxn modelId="{292A58BF-1083-E141-B498-917473BBD9E0}" type="presOf" srcId="{AB6041B5-BA6C-0F47-A841-385380F05D49}" destId="{F5FB3982-8E01-1146-9D5D-36402AE74BD4}" srcOrd="1" destOrd="0" presId="urn:microsoft.com/office/officeart/2005/8/layout/vProcess5"/>
    <dgm:cxn modelId="{D32B4ECF-D620-6542-B8D3-43516BA1424A}" type="presOf" srcId="{BB20FF9C-ACB4-C949-9FF2-B1F92D293EFC}" destId="{199156A3-4F49-B544-B7AF-7CA3C0EEA252}" srcOrd="1" destOrd="0" presId="urn:microsoft.com/office/officeart/2005/8/layout/vProcess5"/>
    <dgm:cxn modelId="{E86217DF-DF56-CB41-8D3E-38AA38B62E52}" type="presOf" srcId="{39560970-3673-314C-8ABC-66F736E47842}" destId="{A92E0B5E-2011-4B47-A422-A582C607BA40}" srcOrd="0" destOrd="0" presId="urn:microsoft.com/office/officeart/2005/8/layout/vProcess5"/>
    <dgm:cxn modelId="{62CD79E5-7243-524D-9D91-952BD7D2DF61}" srcId="{3F8F98EF-9E54-524B-A5D2-B9F7793E37CA}" destId="{472385F0-26DE-2C43-B5BE-B0A77C4B0A6F}" srcOrd="2" destOrd="0" parTransId="{34292002-5C36-2841-9A7E-7AEFB55294F4}" sibTransId="{9A27AEF4-56EA-1145-B409-CB735B0E3D52}"/>
    <dgm:cxn modelId="{707319F2-FB7A-CA4D-8010-F290375AB320}" type="presOf" srcId="{472385F0-26DE-2C43-B5BE-B0A77C4B0A6F}" destId="{A68DA68F-5530-D14A-B9D9-ECF26666FEFE}" srcOrd="0" destOrd="0" presId="urn:microsoft.com/office/officeart/2005/8/layout/vProcess5"/>
    <dgm:cxn modelId="{3B7E19A6-FF47-D94B-BF08-E5574A6E1C02}" type="presParOf" srcId="{ED5007C0-63F3-C041-8AB2-CF2B92D8AA3A}" destId="{2481CD4B-F678-8F4F-949B-00C9F60E4B9F}" srcOrd="0" destOrd="0" presId="urn:microsoft.com/office/officeart/2005/8/layout/vProcess5"/>
    <dgm:cxn modelId="{8167FFDD-8013-F34F-AB15-6EB56D514601}" type="presParOf" srcId="{ED5007C0-63F3-C041-8AB2-CF2B92D8AA3A}" destId="{40F6702E-3C5E-FE4D-A729-4E1F07CEB782}" srcOrd="1" destOrd="0" presId="urn:microsoft.com/office/officeart/2005/8/layout/vProcess5"/>
    <dgm:cxn modelId="{F84B6EB0-36AB-0046-97AB-F2C3F7066CEB}" type="presParOf" srcId="{ED5007C0-63F3-C041-8AB2-CF2B92D8AA3A}" destId="{52AC3D05-92B4-C841-A7F8-4FF1CEACB256}" srcOrd="2" destOrd="0" presId="urn:microsoft.com/office/officeart/2005/8/layout/vProcess5"/>
    <dgm:cxn modelId="{E4661D11-CA77-8049-AF2D-8293B28A25E1}" type="presParOf" srcId="{ED5007C0-63F3-C041-8AB2-CF2B92D8AA3A}" destId="{A68DA68F-5530-D14A-B9D9-ECF26666FEFE}" srcOrd="3" destOrd="0" presId="urn:microsoft.com/office/officeart/2005/8/layout/vProcess5"/>
    <dgm:cxn modelId="{FD7E97B2-E096-E543-A166-C292CC43F08E}" type="presParOf" srcId="{ED5007C0-63F3-C041-8AB2-CF2B92D8AA3A}" destId="{F806BD1D-FE49-FD4B-B339-106DFAA09A3C}" srcOrd="4" destOrd="0" presId="urn:microsoft.com/office/officeart/2005/8/layout/vProcess5"/>
    <dgm:cxn modelId="{1661DF60-BE87-5F42-997D-64390A02A3F4}" type="presParOf" srcId="{ED5007C0-63F3-C041-8AB2-CF2B92D8AA3A}" destId="{97398978-23EC-C444-B666-E0828B5D4E52}" srcOrd="5" destOrd="0" presId="urn:microsoft.com/office/officeart/2005/8/layout/vProcess5"/>
    <dgm:cxn modelId="{F2012E19-905A-FE4F-AF73-6DE5D01ABFCD}" type="presParOf" srcId="{ED5007C0-63F3-C041-8AB2-CF2B92D8AA3A}" destId="{A92E0B5E-2011-4B47-A422-A582C607BA40}" srcOrd="6" destOrd="0" presId="urn:microsoft.com/office/officeart/2005/8/layout/vProcess5"/>
    <dgm:cxn modelId="{86C49417-8BD0-2946-A1CB-428AC3EA1CC0}" type="presParOf" srcId="{ED5007C0-63F3-C041-8AB2-CF2B92D8AA3A}" destId="{67CF37F8-D340-544B-AFEA-534AFEDC5A7E}" srcOrd="7" destOrd="0" presId="urn:microsoft.com/office/officeart/2005/8/layout/vProcess5"/>
    <dgm:cxn modelId="{D89B35DA-4260-014A-9A83-06DB0A15F64E}" type="presParOf" srcId="{ED5007C0-63F3-C041-8AB2-CF2B92D8AA3A}" destId="{1EEF2C79-2830-594A-AA7D-36BFCB384278}" srcOrd="8" destOrd="0" presId="urn:microsoft.com/office/officeart/2005/8/layout/vProcess5"/>
    <dgm:cxn modelId="{37B52548-7B4D-314F-9856-6ADB30AD04BB}" type="presParOf" srcId="{ED5007C0-63F3-C041-8AB2-CF2B92D8AA3A}" destId="{DAE6775E-D6D3-9244-82C2-8FC12D002C1A}" srcOrd="9" destOrd="0" presId="urn:microsoft.com/office/officeart/2005/8/layout/vProcess5"/>
    <dgm:cxn modelId="{2F3531EE-3789-7B4A-B4B0-5D4072F97DCB}" type="presParOf" srcId="{ED5007C0-63F3-C041-8AB2-CF2B92D8AA3A}" destId="{199156A3-4F49-B544-B7AF-7CA3C0EEA252}" srcOrd="10" destOrd="0" presId="urn:microsoft.com/office/officeart/2005/8/layout/vProcess5"/>
    <dgm:cxn modelId="{28F2D27B-C09E-A741-827D-6E6D1E587C9B}" type="presParOf" srcId="{ED5007C0-63F3-C041-8AB2-CF2B92D8AA3A}" destId="{1CF211BB-19C1-534C-B4D8-5BD8088108BF}" srcOrd="11" destOrd="0" presId="urn:microsoft.com/office/officeart/2005/8/layout/vProcess5"/>
    <dgm:cxn modelId="{6E316FA4-498E-DD48-8EBD-7B55DE677563}" type="presParOf" srcId="{ED5007C0-63F3-C041-8AB2-CF2B92D8AA3A}" destId="{7F5BD92C-6116-F64D-AB5A-7B95C4481B45}" srcOrd="12" destOrd="0" presId="urn:microsoft.com/office/officeart/2005/8/layout/vProcess5"/>
    <dgm:cxn modelId="{349B66AA-081C-B24B-A0E7-321F5F894F0E}" type="presParOf" srcId="{ED5007C0-63F3-C041-8AB2-CF2B92D8AA3A}" destId="{F5FB3982-8E01-1146-9D5D-36402AE74BD4}" srcOrd="13" destOrd="0" presId="urn:microsoft.com/office/officeart/2005/8/layout/vProcess5"/>
    <dgm:cxn modelId="{8AEA848C-6EBB-6844-B349-6DC572D78058}" type="presParOf" srcId="{ED5007C0-63F3-C041-8AB2-CF2B92D8AA3A}" destId="{F2B88C5C-09F7-2A4F-A50F-9F421948F518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010A11-3A11-674D-85D2-8F5317FB0096}" type="doc">
      <dgm:prSet loTypeId="urn:microsoft.com/office/officeart/2005/8/layout/process1" loCatId="" qsTypeId="urn:microsoft.com/office/officeart/2005/8/quickstyle/simple3" qsCatId="simple" csTypeId="urn:microsoft.com/office/officeart/2005/8/colors/accent3_2" csCatId="accent3" phldr="1"/>
      <dgm:spPr/>
    </dgm:pt>
    <dgm:pt modelId="{1BCD6081-30C9-964A-A374-34E4583A6AFC}">
      <dgm:prSet phldrT="[Текст]"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Первичный учетный документ</a:t>
          </a:r>
        </a:p>
      </dgm:t>
    </dgm:pt>
    <dgm:pt modelId="{30D3814A-34DA-3745-B91C-8EF2F2949991}" type="parTrans" cxnId="{9BC57FE1-F67E-2646-993D-3E6626210809}">
      <dgm:prSet/>
      <dgm:spPr/>
      <dgm:t>
        <a:bodyPr/>
        <a:lstStyle/>
        <a:p>
          <a:endParaRPr lang="ru-RU"/>
        </a:p>
      </dgm:t>
    </dgm:pt>
    <dgm:pt modelId="{DE0E8041-7FE6-D148-8C1D-525E6B507A0C}" type="sibTrans" cxnId="{9BC57FE1-F67E-2646-993D-3E6626210809}">
      <dgm:prSet/>
      <dgm:spPr/>
      <dgm:t>
        <a:bodyPr/>
        <a:lstStyle/>
        <a:p>
          <a:endParaRPr lang="ru-RU"/>
        </a:p>
      </dgm:t>
    </dgm:pt>
    <dgm:pt modelId="{E321CD7C-19B5-1F42-B5EA-CD73913491D7}">
      <dgm:prSet phldrT="[Текст]"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Регистр учета</a:t>
          </a:r>
        </a:p>
      </dgm:t>
    </dgm:pt>
    <dgm:pt modelId="{A3BB9BB5-D847-B440-BEB0-8145348A242C}" type="parTrans" cxnId="{1437D340-67B2-A946-A3AB-375F1BDB9511}">
      <dgm:prSet/>
      <dgm:spPr/>
      <dgm:t>
        <a:bodyPr/>
        <a:lstStyle/>
        <a:p>
          <a:endParaRPr lang="ru-RU"/>
        </a:p>
      </dgm:t>
    </dgm:pt>
    <dgm:pt modelId="{D44ED457-1283-D141-BD48-0A7627917437}" type="sibTrans" cxnId="{1437D340-67B2-A946-A3AB-375F1BDB9511}">
      <dgm:prSet/>
      <dgm:spPr/>
      <dgm:t>
        <a:bodyPr/>
        <a:lstStyle/>
        <a:p>
          <a:endParaRPr lang="ru-RU"/>
        </a:p>
      </dgm:t>
    </dgm:pt>
    <dgm:pt modelId="{A2B219E9-DCBF-D543-86CB-1353F04A84DA}">
      <dgm:prSet phldrT="[Текст]"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Извещение</a:t>
          </a:r>
        </a:p>
      </dgm:t>
    </dgm:pt>
    <dgm:pt modelId="{BA528E39-CFAD-8A41-B78A-4E17CC1884A6}" type="parTrans" cxnId="{56F835F4-DC98-1745-BE7E-CFE122F6634F}">
      <dgm:prSet/>
      <dgm:spPr/>
      <dgm:t>
        <a:bodyPr/>
        <a:lstStyle/>
        <a:p>
          <a:endParaRPr lang="ru-RU"/>
        </a:p>
      </dgm:t>
    </dgm:pt>
    <dgm:pt modelId="{0B152607-2E93-1448-B68A-EC7B02C87A26}" type="sibTrans" cxnId="{56F835F4-DC98-1745-BE7E-CFE122F6634F}">
      <dgm:prSet/>
      <dgm:spPr/>
      <dgm:t>
        <a:bodyPr/>
        <a:lstStyle/>
        <a:p>
          <a:endParaRPr lang="ru-RU"/>
        </a:p>
      </dgm:t>
    </dgm:pt>
    <dgm:pt modelId="{B3B87529-4002-3A42-A631-D203C43F7DCA}">
      <dgm:prSet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gm:t>
    </dgm:pt>
    <dgm:pt modelId="{E0A7BC7A-0D4C-4545-AB6F-56104382C262}" type="parTrans" cxnId="{60BC250D-15BD-5148-9D86-DD5F8FE7CEB2}">
      <dgm:prSet/>
      <dgm:spPr/>
      <dgm:t>
        <a:bodyPr/>
        <a:lstStyle/>
        <a:p>
          <a:endParaRPr lang="ru-RU"/>
        </a:p>
      </dgm:t>
    </dgm:pt>
    <dgm:pt modelId="{A91214C2-D952-9144-A751-42089DDAFA08}" type="sibTrans" cxnId="{60BC250D-15BD-5148-9D86-DD5F8FE7CEB2}">
      <dgm:prSet/>
      <dgm:spPr/>
      <dgm:t>
        <a:bodyPr/>
        <a:lstStyle/>
        <a:p>
          <a:endParaRPr lang="ru-RU"/>
        </a:p>
      </dgm:t>
    </dgm:pt>
    <dgm:pt modelId="{47D70C48-51D4-C040-A4CA-AB9A54B80788}">
      <dgm:prSet/>
      <dgm:spPr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</a:gradFill>
      </dgm:spPr>
      <dgm:t>
        <a:bodyPr/>
        <a:lstStyle/>
        <a:p>
          <a:r>
            <a:rPr lang="ru-RU" b="1" dirty="0">
              <a:latin typeface="Times New Roman" panose="02020603050405020304" pitchFamily="18" charset="0"/>
              <a:cs typeface="Times New Roman" panose="02020603050405020304" pitchFamily="18" charset="0"/>
            </a:rPr>
            <a:t>Отчет</a:t>
          </a:r>
        </a:p>
      </dgm:t>
    </dgm:pt>
    <dgm:pt modelId="{75EC1C80-56D4-6647-B041-7600FFA73E69}" type="parTrans" cxnId="{7F4BF06A-260E-0743-8EE2-AA74B17E271E}">
      <dgm:prSet/>
      <dgm:spPr/>
      <dgm:t>
        <a:bodyPr/>
        <a:lstStyle/>
        <a:p>
          <a:endParaRPr lang="ru-RU"/>
        </a:p>
      </dgm:t>
    </dgm:pt>
    <dgm:pt modelId="{87FFAF71-4D64-CA4D-AE52-4CB59EB82055}" type="sibTrans" cxnId="{7F4BF06A-260E-0743-8EE2-AA74B17E271E}">
      <dgm:prSet/>
      <dgm:spPr/>
      <dgm:t>
        <a:bodyPr/>
        <a:lstStyle/>
        <a:p>
          <a:endParaRPr lang="ru-RU"/>
        </a:p>
      </dgm:t>
    </dgm:pt>
    <dgm:pt modelId="{602EED28-1697-B14D-B70C-0B16A01AC3D3}" type="pres">
      <dgm:prSet presAssocID="{6C010A11-3A11-674D-85D2-8F5317FB0096}" presName="Name0" presStyleCnt="0">
        <dgm:presLayoutVars>
          <dgm:dir/>
          <dgm:resizeHandles val="exact"/>
        </dgm:presLayoutVars>
      </dgm:prSet>
      <dgm:spPr/>
    </dgm:pt>
    <dgm:pt modelId="{5EB238CB-A68D-2E4E-82E6-B9259529A8F1}" type="pres">
      <dgm:prSet presAssocID="{1BCD6081-30C9-964A-A374-34E4583A6AFC}" presName="node" presStyleLbl="node1" presStyleIdx="0" presStyleCnt="5">
        <dgm:presLayoutVars>
          <dgm:bulletEnabled val="1"/>
        </dgm:presLayoutVars>
      </dgm:prSet>
      <dgm:spPr/>
    </dgm:pt>
    <dgm:pt modelId="{0FB273F2-500F-5A43-9A44-20D01B308FF5}" type="pres">
      <dgm:prSet presAssocID="{DE0E8041-7FE6-D148-8C1D-525E6B507A0C}" presName="sibTrans" presStyleLbl="sibTrans2D1" presStyleIdx="0" presStyleCnt="4"/>
      <dgm:spPr/>
    </dgm:pt>
    <dgm:pt modelId="{4EA94722-CF2F-8F41-B43C-46132B7764E3}" type="pres">
      <dgm:prSet presAssocID="{DE0E8041-7FE6-D148-8C1D-525E6B507A0C}" presName="connectorText" presStyleLbl="sibTrans2D1" presStyleIdx="0" presStyleCnt="4"/>
      <dgm:spPr/>
    </dgm:pt>
    <dgm:pt modelId="{687D77DB-FE29-134D-B909-CA761809CEB7}" type="pres">
      <dgm:prSet presAssocID="{E321CD7C-19B5-1F42-B5EA-CD73913491D7}" presName="node" presStyleLbl="node1" presStyleIdx="1" presStyleCnt="5">
        <dgm:presLayoutVars>
          <dgm:bulletEnabled val="1"/>
        </dgm:presLayoutVars>
      </dgm:prSet>
      <dgm:spPr/>
    </dgm:pt>
    <dgm:pt modelId="{3B629EC5-EDE5-B040-84E2-33A1FD15893A}" type="pres">
      <dgm:prSet presAssocID="{D44ED457-1283-D141-BD48-0A7627917437}" presName="sibTrans" presStyleLbl="sibTrans2D1" presStyleIdx="1" presStyleCnt="4"/>
      <dgm:spPr/>
    </dgm:pt>
    <dgm:pt modelId="{17734B57-0AC5-8D4F-B3D9-29058248F8F5}" type="pres">
      <dgm:prSet presAssocID="{D44ED457-1283-D141-BD48-0A7627917437}" presName="connectorText" presStyleLbl="sibTrans2D1" presStyleIdx="1" presStyleCnt="4"/>
      <dgm:spPr/>
    </dgm:pt>
    <dgm:pt modelId="{1742EEA1-B059-0E47-989B-3714C94B1450}" type="pres">
      <dgm:prSet presAssocID="{A2B219E9-DCBF-D543-86CB-1353F04A84DA}" presName="node" presStyleLbl="node1" presStyleIdx="2" presStyleCnt="5">
        <dgm:presLayoutVars>
          <dgm:bulletEnabled val="1"/>
        </dgm:presLayoutVars>
      </dgm:prSet>
      <dgm:spPr/>
    </dgm:pt>
    <dgm:pt modelId="{5BFF2207-2F6F-684D-A743-77BAFE525386}" type="pres">
      <dgm:prSet presAssocID="{0B152607-2E93-1448-B68A-EC7B02C87A26}" presName="sibTrans" presStyleLbl="sibTrans2D1" presStyleIdx="2" presStyleCnt="4"/>
      <dgm:spPr/>
    </dgm:pt>
    <dgm:pt modelId="{F789D8B6-C81D-7B47-93A7-EC6E3DB85D5E}" type="pres">
      <dgm:prSet presAssocID="{0B152607-2E93-1448-B68A-EC7B02C87A26}" presName="connectorText" presStyleLbl="sibTrans2D1" presStyleIdx="2" presStyleCnt="4"/>
      <dgm:spPr/>
    </dgm:pt>
    <dgm:pt modelId="{E1C5ECF8-EC8A-3E47-AE04-906D09D3AB26}" type="pres">
      <dgm:prSet presAssocID="{B3B87529-4002-3A42-A631-D203C43F7DCA}" presName="node" presStyleLbl="node1" presStyleIdx="3" presStyleCnt="5">
        <dgm:presLayoutVars>
          <dgm:bulletEnabled val="1"/>
        </dgm:presLayoutVars>
      </dgm:prSet>
      <dgm:spPr/>
    </dgm:pt>
    <dgm:pt modelId="{DE8D3997-0A9D-764F-82A9-B29BC6EBEDB1}" type="pres">
      <dgm:prSet presAssocID="{A91214C2-D952-9144-A751-42089DDAFA08}" presName="sibTrans" presStyleLbl="sibTrans2D1" presStyleIdx="3" presStyleCnt="4"/>
      <dgm:spPr/>
    </dgm:pt>
    <dgm:pt modelId="{AC8ECC17-440B-304D-BBA5-DC67122BA11F}" type="pres">
      <dgm:prSet presAssocID="{A91214C2-D952-9144-A751-42089DDAFA08}" presName="connectorText" presStyleLbl="sibTrans2D1" presStyleIdx="3" presStyleCnt="4"/>
      <dgm:spPr/>
    </dgm:pt>
    <dgm:pt modelId="{DE31A155-3201-A94F-8684-810E4B757F9C}" type="pres">
      <dgm:prSet presAssocID="{47D70C48-51D4-C040-A4CA-AB9A54B80788}" presName="node" presStyleLbl="node1" presStyleIdx="4" presStyleCnt="5">
        <dgm:presLayoutVars>
          <dgm:bulletEnabled val="1"/>
        </dgm:presLayoutVars>
      </dgm:prSet>
      <dgm:spPr/>
    </dgm:pt>
  </dgm:ptLst>
  <dgm:cxnLst>
    <dgm:cxn modelId="{2A4ACF0C-05C5-E346-9A27-08EDF43BACBA}" type="presOf" srcId="{B3B87529-4002-3A42-A631-D203C43F7DCA}" destId="{E1C5ECF8-EC8A-3E47-AE04-906D09D3AB26}" srcOrd="0" destOrd="0" presId="urn:microsoft.com/office/officeart/2005/8/layout/process1"/>
    <dgm:cxn modelId="{60BC250D-15BD-5148-9D86-DD5F8FE7CEB2}" srcId="{6C010A11-3A11-674D-85D2-8F5317FB0096}" destId="{B3B87529-4002-3A42-A631-D203C43F7DCA}" srcOrd="3" destOrd="0" parTransId="{E0A7BC7A-0D4C-4545-AB6F-56104382C262}" sibTransId="{A91214C2-D952-9144-A751-42089DDAFA08}"/>
    <dgm:cxn modelId="{C6DBBD2A-306E-D741-B38D-2FEF3DC197C3}" type="presOf" srcId="{A91214C2-D952-9144-A751-42089DDAFA08}" destId="{DE8D3997-0A9D-764F-82A9-B29BC6EBEDB1}" srcOrd="0" destOrd="0" presId="urn:microsoft.com/office/officeart/2005/8/layout/process1"/>
    <dgm:cxn modelId="{1437D340-67B2-A946-A3AB-375F1BDB9511}" srcId="{6C010A11-3A11-674D-85D2-8F5317FB0096}" destId="{E321CD7C-19B5-1F42-B5EA-CD73913491D7}" srcOrd="1" destOrd="0" parTransId="{A3BB9BB5-D847-B440-BEB0-8145348A242C}" sibTransId="{D44ED457-1283-D141-BD48-0A7627917437}"/>
    <dgm:cxn modelId="{DE7F885F-CC21-F342-B757-307750DA44FA}" type="presOf" srcId="{1BCD6081-30C9-964A-A374-34E4583A6AFC}" destId="{5EB238CB-A68D-2E4E-82E6-B9259529A8F1}" srcOrd="0" destOrd="0" presId="urn:microsoft.com/office/officeart/2005/8/layout/process1"/>
    <dgm:cxn modelId="{7F4BF06A-260E-0743-8EE2-AA74B17E271E}" srcId="{6C010A11-3A11-674D-85D2-8F5317FB0096}" destId="{47D70C48-51D4-C040-A4CA-AB9A54B80788}" srcOrd="4" destOrd="0" parTransId="{75EC1C80-56D4-6647-B041-7600FFA73E69}" sibTransId="{87FFAF71-4D64-CA4D-AE52-4CB59EB82055}"/>
    <dgm:cxn modelId="{53F1EC6B-381F-7443-B09E-7F0D62F350E5}" type="presOf" srcId="{0B152607-2E93-1448-B68A-EC7B02C87A26}" destId="{F789D8B6-C81D-7B47-93A7-EC6E3DB85D5E}" srcOrd="1" destOrd="0" presId="urn:microsoft.com/office/officeart/2005/8/layout/process1"/>
    <dgm:cxn modelId="{EF4F5986-D908-0E4F-9559-3DFB3A2694C5}" type="presOf" srcId="{DE0E8041-7FE6-D148-8C1D-525E6B507A0C}" destId="{4EA94722-CF2F-8F41-B43C-46132B7764E3}" srcOrd="1" destOrd="0" presId="urn:microsoft.com/office/officeart/2005/8/layout/process1"/>
    <dgm:cxn modelId="{44134D8B-1F0C-A048-A389-D641464F84C4}" type="presOf" srcId="{6C010A11-3A11-674D-85D2-8F5317FB0096}" destId="{602EED28-1697-B14D-B70C-0B16A01AC3D3}" srcOrd="0" destOrd="0" presId="urn:microsoft.com/office/officeart/2005/8/layout/process1"/>
    <dgm:cxn modelId="{C0784C8F-C49B-434E-8A6D-DDEB5F0728A2}" type="presOf" srcId="{D44ED457-1283-D141-BD48-0A7627917437}" destId="{3B629EC5-EDE5-B040-84E2-33A1FD15893A}" srcOrd="0" destOrd="0" presId="urn:microsoft.com/office/officeart/2005/8/layout/process1"/>
    <dgm:cxn modelId="{31ED8A99-D942-F94E-82CB-6F0E4389FCC0}" type="presOf" srcId="{47D70C48-51D4-C040-A4CA-AB9A54B80788}" destId="{DE31A155-3201-A94F-8684-810E4B757F9C}" srcOrd="0" destOrd="0" presId="urn:microsoft.com/office/officeart/2005/8/layout/process1"/>
    <dgm:cxn modelId="{442DBCB4-0446-7045-903C-20F02C895E01}" type="presOf" srcId="{E321CD7C-19B5-1F42-B5EA-CD73913491D7}" destId="{687D77DB-FE29-134D-B909-CA761809CEB7}" srcOrd="0" destOrd="0" presId="urn:microsoft.com/office/officeart/2005/8/layout/process1"/>
    <dgm:cxn modelId="{2CBBA6BC-3E00-004B-AFA5-06B75291D6CB}" type="presOf" srcId="{A91214C2-D952-9144-A751-42089DDAFA08}" destId="{AC8ECC17-440B-304D-BBA5-DC67122BA11F}" srcOrd="1" destOrd="0" presId="urn:microsoft.com/office/officeart/2005/8/layout/process1"/>
    <dgm:cxn modelId="{9BC57FE1-F67E-2646-993D-3E6626210809}" srcId="{6C010A11-3A11-674D-85D2-8F5317FB0096}" destId="{1BCD6081-30C9-964A-A374-34E4583A6AFC}" srcOrd="0" destOrd="0" parTransId="{30D3814A-34DA-3745-B91C-8EF2F2949991}" sibTransId="{DE0E8041-7FE6-D148-8C1D-525E6B507A0C}"/>
    <dgm:cxn modelId="{4EF5C7E6-9594-0641-9E5C-A5FFCFCC518A}" type="presOf" srcId="{A2B219E9-DCBF-D543-86CB-1353F04A84DA}" destId="{1742EEA1-B059-0E47-989B-3714C94B1450}" srcOrd="0" destOrd="0" presId="urn:microsoft.com/office/officeart/2005/8/layout/process1"/>
    <dgm:cxn modelId="{9274BCE7-9762-E04D-AA6E-0E36C62A0971}" type="presOf" srcId="{D44ED457-1283-D141-BD48-0A7627917437}" destId="{17734B57-0AC5-8D4F-B3D9-29058248F8F5}" srcOrd="1" destOrd="0" presId="urn:microsoft.com/office/officeart/2005/8/layout/process1"/>
    <dgm:cxn modelId="{92C843EB-8500-2D45-AD28-FFCFB65815A3}" type="presOf" srcId="{DE0E8041-7FE6-D148-8C1D-525E6B507A0C}" destId="{0FB273F2-500F-5A43-9A44-20D01B308FF5}" srcOrd="0" destOrd="0" presId="urn:microsoft.com/office/officeart/2005/8/layout/process1"/>
    <dgm:cxn modelId="{56F835F4-DC98-1745-BE7E-CFE122F6634F}" srcId="{6C010A11-3A11-674D-85D2-8F5317FB0096}" destId="{A2B219E9-DCBF-D543-86CB-1353F04A84DA}" srcOrd="2" destOrd="0" parTransId="{BA528E39-CFAD-8A41-B78A-4E17CC1884A6}" sibTransId="{0B152607-2E93-1448-B68A-EC7B02C87A26}"/>
    <dgm:cxn modelId="{2EF39CF8-5F96-E74F-9CB1-8118C38405D2}" type="presOf" srcId="{0B152607-2E93-1448-B68A-EC7B02C87A26}" destId="{5BFF2207-2F6F-684D-A743-77BAFE525386}" srcOrd="0" destOrd="0" presId="urn:microsoft.com/office/officeart/2005/8/layout/process1"/>
    <dgm:cxn modelId="{FE345CCF-6518-1D43-B41F-83D4AC255F03}" type="presParOf" srcId="{602EED28-1697-B14D-B70C-0B16A01AC3D3}" destId="{5EB238CB-A68D-2E4E-82E6-B9259529A8F1}" srcOrd="0" destOrd="0" presId="urn:microsoft.com/office/officeart/2005/8/layout/process1"/>
    <dgm:cxn modelId="{271FA919-DB6B-2147-A9C2-74E079BCCC1E}" type="presParOf" srcId="{602EED28-1697-B14D-B70C-0B16A01AC3D3}" destId="{0FB273F2-500F-5A43-9A44-20D01B308FF5}" srcOrd="1" destOrd="0" presId="urn:microsoft.com/office/officeart/2005/8/layout/process1"/>
    <dgm:cxn modelId="{E96CB6DF-0366-0943-A791-A1C1D9414123}" type="presParOf" srcId="{0FB273F2-500F-5A43-9A44-20D01B308FF5}" destId="{4EA94722-CF2F-8F41-B43C-46132B7764E3}" srcOrd="0" destOrd="0" presId="urn:microsoft.com/office/officeart/2005/8/layout/process1"/>
    <dgm:cxn modelId="{9FD1EC20-F76D-3646-BE10-0E3ED765D1EB}" type="presParOf" srcId="{602EED28-1697-B14D-B70C-0B16A01AC3D3}" destId="{687D77DB-FE29-134D-B909-CA761809CEB7}" srcOrd="2" destOrd="0" presId="urn:microsoft.com/office/officeart/2005/8/layout/process1"/>
    <dgm:cxn modelId="{65B40248-1851-C046-9386-511710FCEE7F}" type="presParOf" srcId="{602EED28-1697-B14D-B70C-0B16A01AC3D3}" destId="{3B629EC5-EDE5-B040-84E2-33A1FD15893A}" srcOrd="3" destOrd="0" presId="urn:microsoft.com/office/officeart/2005/8/layout/process1"/>
    <dgm:cxn modelId="{E9A2EDD6-8F44-864E-A674-B7D87E411DF7}" type="presParOf" srcId="{3B629EC5-EDE5-B040-84E2-33A1FD15893A}" destId="{17734B57-0AC5-8D4F-B3D9-29058248F8F5}" srcOrd="0" destOrd="0" presId="urn:microsoft.com/office/officeart/2005/8/layout/process1"/>
    <dgm:cxn modelId="{AC509377-1B70-5049-83A9-477695F9C9B0}" type="presParOf" srcId="{602EED28-1697-B14D-B70C-0B16A01AC3D3}" destId="{1742EEA1-B059-0E47-989B-3714C94B1450}" srcOrd="4" destOrd="0" presId="urn:microsoft.com/office/officeart/2005/8/layout/process1"/>
    <dgm:cxn modelId="{EC771FF4-101A-C749-9161-79D551B26725}" type="presParOf" srcId="{602EED28-1697-B14D-B70C-0B16A01AC3D3}" destId="{5BFF2207-2F6F-684D-A743-77BAFE525386}" srcOrd="5" destOrd="0" presId="urn:microsoft.com/office/officeart/2005/8/layout/process1"/>
    <dgm:cxn modelId="{BE213E5C-0D3E-2C4A-9A30-4190A7FE6F67}" type="presParOf" srcId="{5BFF2207-2F6F-684D-A743-77BAFE525386}" destId="{F789D8B6-C81D-7B47-93A7-EC6E3DB85D5E}" srcOrd="0" destOrd="0" presId="urn:microsoft.com/office/officeart/2005/8/layout/process1"/>
    <dgm:cxn modelId="{8048E393-43CB-B041-BE41-9BEEAD774C0B}" type="presParOf" srcId="{602EED28-1697-B14D-B70C-0B16A01AC3D3}" destId="{E1C5ECF8-EC8A-3E47-AE04-906D09D3AB26}" srcOrd="6" destOrd="0" presId="urn:microsoft.com/office/officeart/2005/8/layout/process1"/>
    <dgm:cxn modelId="{6B4FA919-0BD9-DC4D-A740-154C558A62CD}" type="presParOf" srcId="{602EED28-1697-B14D-B70C-0B16A01AC3D3}" destId="{DE8D3997-0A9D-764F-82A9-B29BC6EBEDB1}" srcOrd="7" destOrd="0" presId="urn:microsoft.com/office/officeart/2005/8/layout/process1"/>
    <dgm:cxn modelId="{9B51D2CB-E2C1-A342-8A8D-1D1E3CE20766}" type="presParOf" srcId="{DE8D3997-0A9D-764F-82A9-B29BC6EBEDB1}" destId="{AC8ECC17-440B-304D-BBA5-DC67122BA11F}" srcOrd="0" destOrd="0" presId="urn:microsoft.com/office/officeart/2005/8/layout/process1"/>
    <dgm:cxn modelId="{A34E0C7D-0A98-7643-9D7A-619D8D4853C1}" type="presParOf" srcId="{602EED28-1697-B14D-B70C-0B16A01AC3D3}" destId="{DE31A155-3201-A94F-8684-810E4B757F9C}" srcOrd="8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076F52-C440-4D46-8E2F-F7B2233C9E22}">
      <dsp:nvSpPr>
        <dsp:cNvPr id="0" name=""/>
        <dsp:cNvSpPr/>
      </dsp:nvSpPr>
      <dsp:spPr>
        <a:xfrm rot="5400000">
          <a:off x="364548" y="1864583"/>
          <a:ext cx="1065075" cy="9904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B79C633-415D-FD42-A003-138682DEE93D}">
      <dsp:nvSpPr>
        <dsp:cNvPr id="0" name=""/>
        <dsp:cNvSpPr/>
      </dsp:nvSpPr>
      <dsp:spPr>
        <a:xfrm>
          <a:off x="0" y="260399"/>
          <a:ext cx="2098964" cy="163864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Инвентари-</a:t>
          </a:r>
          <a:r>
            <a:rPr lang="ru-RU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зация</a:t>
          </a:r>
          <a:endParaRPr lang="ru-R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80007" y="340406"/>
        <a:ext cx="1938950" cy="1478632"/>
      </dsp:txXfrm>
    </dsp:sp>
    <dsp:sp modelId="{B72EBF09-1F3E-5F42-A78D-B16BA41503B5}">
      <dsp:nvSpPr>
        <dsp:cNvPr id="0" name=""/>
        <dsp:cNvSpPr/>
      </dsp:nvSpPr>
      <dsp:spPr>
        <a:xfrm>
          <a:off x="2110734" y="523155"/>
          <a:ext cx="4309853" cy="1014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СГС Концептуальные основы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СГС Учетная политика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Учетная политика субъекта учета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i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Приказ МФ №49 ненормативный</a:t>
          </a:r>
        </a:p>
      </dsp:txBody>
      <dsp:txXfrm>
        <a:off x="2110734" y="523155"/>
        <a:ext cx="4309853" cy="1014357"/>
      </dsp:txXfrm>
    </dsp:sp>
    <dsp:sp modelId="{32BF6380-C6F2-0D44-AEA6-EEF9D5A1DFAD}">
      <dsp:nvSpPr>
        <dsp:cNvPr id="0" name=""/>
        <dsp:cNvSpPr/>
      </dsp:nvSpPr>
      <dsp:spPr>
        <a:xfrm rot="5400000">
          <a:off x="2165992" y="3732613"/>
          <a:ext cx="1065075" cy="990448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A0B3921-FFB3-7C42-BC5D-946CFB29A25F}">
      <dsp:nvSpPr>
        <dsp:cNvPr id="0" name=""/>
        <dsp:cNvSpPr/>
      </dsp:nvSpPr>
      <dsp:spPr>
        <a:xfrm>
          <a:off x="1772318" y="1993273"/>
          <a:ext cx="1982637" cy="163864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4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Самоконт</a:t>
          </a:r>
          <a:r>
            <a:rPr lang="ru-RU" sz="24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-роль</a:t>
          </a:r>
        </a:p>
      </dsp:txBody>
      <dsp:txXfrm>
        <a:off x="1852325" y="2073280"/>
        <a:ext cx="1822623" cy="1478632"/>
      </dsp:txXfrm>
    </dsp:sp>
    <dsp:sp modelId="{CEDA834A-AFBC-C34C-8DAF-BD4A92ABF51A}">
      <dsp:nvSpPr>
        <dsp:cNvPr id="0" name=""/>
        <dsp:cNvSpPr/>
      </dsp:nvSpPr>
      <dsp:spPr>
        <a:xfrm>
          <a:off x="3753339" y="2103739"/>
          <a:ext cx="4000029" cy="101435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Выверка с ИС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Выверка с контрагентами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20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Выверка по документам</a:t>
          </a:r>
        </a:p>
      </dsp:txBody>
      <dsp:txXfrm>
        <a:off x="3753339" y="2103739"/>
        <a:ext cx="4000029" cy="1014357"/>
      </dsp:txXfrm>
    </dsp:sp>
    <dsp:sp modelId="{7D5E16B3-D843-7342-B02F-ED68D9DAC742}">
      <dsp:nvSpPr>
        <dsp:cNvPr id="0" name=""/>
        <dsp:cNvSpPr/>
      </dsp:nvSpPr>
      <dsp:spPr>
        <a:xfrm>
          <a:off x="3352610" y="3759755"/>
          <a:ext cx="1982637" cy="1638646"/>
        </a:xfrm>
        <a:prstGeom prst="roundRect">
          <a:avLst>
            <a:gd name="adj" fmla="val 1667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Позволяет избежать ошибок и </a:t>
          </a:r>
          <a:r>
            <a:rPr lang="ru-RU" sz="20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недостовер-ности</a:t>
          </a:r>
          <a:r>
            <a:rPr lang="ru-RU" sz="20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данных</a:t>
          </a:r>
        </a:p>
      </dsp:txBody>
      <dsp:txXfrm>
        <a:off x="3432617" y="3839762"/>
        <a:ext cx="1822623" cy="1478632"/>
      </dsp:txXfrm>
    </dsp:sp>
    <dsp:sp modelId="{32112318-EB09-4742-854C-BBECA1C8D6AB}">
      <dsp:nvSpPr>
        <dsp:cNvPr id="0" name=""/>
        <dsp:cNvSpPr/>
      </dsp:nvSpPr>
      <dsp:spPr>
        <a:xfrm>
          <a:off x="5498496" y="3597549"/>
          <a:ext cx="3210713" cy="16221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1. «Не» активов на балансе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2. Активы в распоряжении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3. Задолженность несуществующих дебиторов-кредиторов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4. Существенных ошибок</a:t>
          </a:r>
        </a:p>
      </dsp:txBody>
      <dsp:txXfrm>
        <a:off x="5498496" y="3597549"/>
        <a:ext cx="3210713" cy="162217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B9009C-338A-A742-828F-C885CF37E640}">
      <dsp:nvSpPr>
        <dsp:cNvPr id="0" name=""/>
        <dsp:cNvSpPr/>
      </dsp:nvSpPr>
      <dsp:spPr>
        <a:xfrm>
          <a:off x="0" y="0"/>
          <a:ext cx="8769927" cy="837596"/>
        </a:xfrm>
        <a:prstGeom prst="roundRect">
          <a:avLst/>
        </a:prstGeom>
        <a:solidFill>
          <a:schemeClr val="accent3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marL="0" lvl="0" indent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600" b="1" kern="120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charset="0"/>
              <a:ea typeface="Times New Roman" charset="0"/>
              <a:cs typeface="Times New Roman" charset="0"/>
            </a:rPr>
            <a:t>Отчетность 2022 год – письма</a:t>
          </a:r>
        </a:p>
      </dsp:txBody>
      <dsp:txXfrm>
        <a:off x="40888" y="40888"/>
        <a:ext cx="8688151" cy="755820"/>
      </dsp:txXfrm>
    </dsp:sp>
    <dsp:sp modelId="{AE73F45A-8AAB-B946-B3BE-71401357CFF4}">
      <dsp:nvSpPr>
        <dsp:cNvPr id="0" name=""/>
        <dsp:cNvSpPr/>
      </dsp:nvSpPr>
      <dsp:spPr>
        <a:xfrm>
          <a:off x="0" y="801775"/>
          <a:ext cx="8769927" cy="578416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78445" tIns="34290" rIns="192024" bIns="34290" numCol="1" spcCol="1270" anchor="t" anchorCtr="0">
          <a:noAutofit/>
        </a:bodyPr>
        <a:lstStyle/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u="none" kern="1200" dirty="0">
              <a:solidFill>
                <a:schemeClr val="tx1"/>
              </a:solidFill>
              <a:latin typeface="Times New Roman" charset="0"/>
              <a:ea typeface="Times New Roman" charset="0"/>
              <a:cs typeface="Times New Roman" charset="0"/>
            </a:rPr>
            <a:t>от 06.04.2022 №02-06-07/29936 / 07-04-05/02-8204 (для ГРБС)</a:t>
          </a:r>
        </a:p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06.04.2022 №02-06-07/29938 / 07-04-05/02-8205 (для ФО)</a:t>
          </a:r>
        </a:p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25.04.2022 №02-06-07/37311 / 07-04-05/02-10033 (для ФО)</a:t>
          </a:r>
        </a:p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i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10.11.2022 №02-06-07/109442 / 07-04-05/02-27817 (справки 0503125 на 01.11.2022) </a:t>
          </a:r>
        </a:p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i="0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от 11.11.2022 №02-06-07/110261 (выверка консолидируемых показателей) </a:t>
          </a:r>
        </a:p>
        <a:p>
          <a:pPr marL="285750" lvl="1" indent="-239713" algn="just" defTabSz="1778000">
            <a:lnSpc>
              <a:spcPct val="114000"/>
            </a:lnSpc>
            <a:spcBef>
              <a:spcPct val="0"/>
            </a:spcBef>
            <a:spcAft>
              <a:spcPts val="1200"/>
            </a:spcAft>
            <a:buChar char="•"/>
            <a:tabLst/>
          </a:pPr>
          <a:r>
            <a:rPr lang="ru-RU" sz="2700" b="0" i="1" u="none" kern="1200" dirty="0">
              <a:solidFill>
                <a:prstClr val="black"/>
              </a:solidFill>
              <a:latin typeface="Times New Roman" charset="0"/>
              <a:ea typeface="Times New Roman" charset="0"/>
              <a:cs typeface="Times New Roman" charset="0"/>
            </a:rPr>
            <a:t>к годовой отчетности</a:t>
          </a:r>
        </a:p>
      </dsp:txBody>
      <dsp:txXfrm>
        <a:off x="0" y="801775"/>
        <a:ext cx="8769927" cy="578416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F6702E-3C5E-FE4D-A729-4E1F07CEB782}">
      <dsp:nvSpPr>
        <dsp:cNvPr id="0" name=""/>
        <dsp:cNvSpPr/>
      </dsp:nvSpPr>
      <dsp:spPr>
        <a:xfrm>
          <a:off x="0" y="0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формирование извещений (актов сверок) в одностороннем порядке и направление их контрагентам по консолидируемым расчетам (ЦБ) (допускается для оперативности направление по ведомственной электронной почте с последующим направлением оригиналов, если нет электронного документооборота)</a:t>
          </a:r>
        </a:p>
      </dsp:txBody>
      <dsp:txXfrm>
        <a:off x="29701" y="29701"/>
        <a:ext cx="5312856" cy="954672"/>
      </dsp:txXfrm>
    </dsp:sp>
    <dsp:sp modelId="{52AC3D05-92B4-C841-A7F8-4FF1CEACB256}">
      <dsp:nvSpPr>
        <dsp:cNvPr id="0" name=""/>
        <dsp:cNvSpPr/>
      </dsp:nvSpPr>
      <dsp:spPr>
        <a:xfrm>
          <a:off x="487313" y="1154918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1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1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1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осуществление выверки информации, полученной в извещениях (актах сверки), направление копий первичных учетных документов (при расхождениях)</a:t>
          </a:r>
        </a:p>
      </dsp:txBody>
      <dsp:txXfrm>
        <a:off x="517014" y="1184619"/>
        <a:ext cx="5319903" cy="954672"/>
      </dsp:txXfrm>
    </dsp:sp>
    <dsp:sp modelId="{A68DA68F-5530-D14A-B9D9-ECF26666FEFE}">
      <dsp:nvSpPr>
        <dsp:cNvPr id="0" name=""/>
        <dsp:cNvSpPr/>
      </dsp:nvSpPr>
      <dsp:spPr>
        <a:xfrm>
          <a:off x="974627" y="2309836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2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2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2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Урегулирование взаимосвязанных показателей с контрагентами по консолидируемым расчетам</a:t>
          </a:r>
        </a:p>
      </dsp:txBody>
      <dsp:txXfrm>
        <a:off x="1004328" y="2339537"/>
        <a:ext cx="5319903" cy="954672"/>
      </dsp:txXfrm>
    </dsp:sp>
    <dsp:sp modelId="{F806BD1D-FE49-FD4B-B339-106DFAA09A3C}">
      <dsp:nvSpPr>
        <dsp:cNvPr id="0" name=""/>
        <dsp:cNvSpPr/>
      </dsp:nvSpPr>
      <dsp:spPr>
        <a:xfrm>
          <a:off x="1461941" y="3464754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3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3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3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по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неурегулированым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 расчетам вышестоящему субъекту консолидированной отчетности (ГРБС,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) для их урегулирования</a:t>
          </a:r>
        </a:p>
      </dsp:txBody>
      <dsp:txXfrm>
        <a:off x="1491642" y="3494455"/>
        <a:ext cx="5319903" cy="954672"/>
      </dsp:txXfrm>
    </dsp:sp>
    <dsp:sp modelId="{97398978-23EC-C444-B666-E0828B5D4E52}">
      <dsp:nvSpPr>
        <dsp:cNvPr id="0" name=""/>
        <dsp:cNvSpPr/>
      </dsp:nvSpPr>
      <dsp:spPr>
        <a:xfrm>
          <a:off x="1949255" y="4619672"/>
          <a:ext cx="6525767" cy="101407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-40000"/>
                <a:tint val="50000"/>
                <a:satMod val="300000"/>
              </a:schemeClr>
            </a:gs>
            <a:gs pos="35000">
              <a:schemeClr val="accent3">
                <a:alpha val="90000"/>
                <a:hueOff val="0"/>
                <a:satOff val="0"/>
                <a:lumOff val="0"/>
                <a:alphaOff val="-40000"/>
                <a:tint val="37000"/>
                <a:satMod val="300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-4000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Направление информации федеральным ГРБС, </a:t>
          </a:r>
          <a:r>
            <a:rPr lang="ru-RU" sz="1300" b="1" kern="1200" dirty="0" err="1">
              <a:latin typeface="Times New Roman" panose="02020603050405020304" pitchFamily="18" charset="0"/>
              <a:cs typeface="Times New Roman" panose="02020603050405020304" pitchFamily="18" charset="0"/>
            </a:rPr>
            <a:t>финорганом</a:t>
          </a:r>
          <a:r>
            <a:rPr lang="ru-RU" sz="13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, ОУГВФ об неурегулированных расчетах в Минфин России в определенные сроки</a:t>
          </a:r>
        </a:p>
      </dsp:txBody>
      <dsp:txXfrm>
        <a:off x="1978956" y="4649373"/>
        <a:ext cx="5319903" cy="954672"/>
      </dsp:txXfrm>
    </dsp:sp>
    <dsp:sp modelId="{A92E0B5E-2011-4B47-A422-A582C607BA40}">
      <dsp:nvSpPr>
        <dsp:cNvPr id="0" name=""/>
        <dsp:cNvSpPr/>
      </dsp:nvSpPr>
      <dsp:spPr>
        <a:xfrm>
          <a:off x="5866619" y="740837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014927" y="740837"/>
        <a:ext cx="362532" cy="496009"/>
      </dsp:txXfrm>
    </dsp:sp>
    <dsp:sp modelId="{67CF37F8-D340-544B-AFEA-534AFEDC5A7E}">
      <dsp:nvSpPr>
        <dsp:cNvPr id="0" name=""/>
        <dsp:cNvSpPr/>
      </dsp:nvSpPr>
      <dsp:spPr>
        <a:xfrm>
          <a:off x="6353933" y="1895755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13333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502241" y="1895755"/>
        <a:ext cx="362532" cy="496009"/>
      </dsp:txXfrm>
    </dsp:sp>
    <dsp:sp modelId="{1EEF2C79-2830-594A-AA7D-36BFCB384278}">
      <dsp:nvSpPr>
        <dsp:cNvPr id="0" name=""/>
        <dsp:cNvSpPr/>
      </dsp:nvSpPr>
      <dsp:spPr>
        <a:xfrm>
          <a:off x="6841246" y="3033772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26667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6989554" y="3033772"/>
        <a:ext cx="362532" cy="496009"/>
      </dsp:txXfrm>
    </dsp:sp>
    <dsp:sp modelId="{DAE6775E-D6D3-9244-82C2-8FC12D002C1A}">
      <dsp:nvSpPr>
        <dsp:cNvPr id="0" name=""/>
        <dsp:cNvSpPr/>
      </dsp:nvSpPr>
      <dsp:spPr>
        <a:xfrm>
          <a:off x="7328560" y="4199958"/>
          <a:ext cx="659148" cy="659148"/>
        </a:xfrm>
        <a:prstGeom prst="downArrow">
          <a:avLst>
            <a:gd name="adj1" fmla="val 55000"/>
            <a:gd name="adj2" fmla="val 45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-40000"/>
          </a:schemeClr>
        </a:solidFill>
        <a:ln w="9525" cap="flat" cmpd="sng" algn="ctr">
          <a:solidFill>
            <a:srgbClr val="077A3E">
              <a:alpha val="90000"/>
            </a:srgb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3100" b="1" kern="120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7476868" y="4199958"/>
        <a:ext cx="362532" cy="49600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B238CB-A68D-2E4E-82E6-B9259529A8F1}">
      <dsp:nvSpPr>
        <dsp:cNvPr id="0" name=""/>
        <dsp:cNvSpPr/>
      </dsp:nvSpPr>
      <dsp:spPr>
        <a:xfrm>
          <a:off x="4269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Первичный учетный документ</a:t>
          </a:r>
        </a:p>
      </dsp:txBody>
      <dsp:txXfrm>
        <a:off x="28616" y="610874"/>
        <a:ext cx="1274738" cy="782587"/>
      </dsp:txXfrm>
    </dsp:sp>
    <dsp:sp modelId="{0FB273F2-500F-5A43-9A44-20D01B308FF5}">
      <dsp:nvSpPr>
        <dsp:cNvPr id="0" name=""/>
        <dsp:cNvSpPr/>
      </dsp:nvSpPr>
      <dsp:spPr>
        <a:xfrm>
          <a:off x="1460044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1460044" y="903704"/>
        <a:ext cx="196397" cy="196927"/>
      </dsp:txXfrm>
    </dsp:sp>
    <dsp:sp modelId="{687D77DB-FE29-134D-B909-CA761809CEB7}">
      <dsp:nvSpPr>
        <dsp:cNvPr id="0" name=""/>
        <dsp:cNvSpPr/>
      </dsp:nvSpPr>
      <dsp:spPr>
        <a:xfrm>
          <a:off x="1857074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Регистр учета</a:t>
          </a:r>
        </a:p>
      </dsp:txBody>
      <dsp:txXfrm>
        <a:off x="1881421" y="610874"/>
        <a:ext cx="1274738" cy="782587"/>
      </dsp:txXfrm>
    </dsp:sp>
    <dsp:sp modelId="{3B629EC5-EDE5-B040-84E2-33A1FD15893A}">
      <dsp:nvSpPr>
        <dsp:cNvPr id="0" name=""/>
        <dsp:cNvSpPr/>
      </dsp:nvSpPr>
      <dsp:spPr>
        <a:xfrm>
          <a:off x="3312850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3312850" y="903704"/>
        <a:ext cx="196397" cy="196927"/>
      </dsp:txXfrm>
    </dsp:sp>
    <dsp:sp modelId="{1742EEA1-B059-0E47-989B-3714C94B1450}">
      <dsp:nvSpPr>
        <dsp:cNvPr id="0" name=""/>
        <dsp:cNvSpPr/>
      </dsp:nvSpPr>
      <dsp:spPr>
        <a:xfrm>
          <a:off x="3709880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Извещение</a:t>
          </a:r>
        </a:p>
      </dsp:txBody>
      <dsp:txXfrm>
        <a:off x="3734227" y="610874"/>
        <a:ext cx="1274738" cy="782587"/>
      </dsp:txXfrm>
    </dsp:sp>
    <dsp:sp modelId="{5BFF2207-2F6F-684D-A743-77BAFE525386}">
      <dsp:nvSpPr>
        <dsp:cNvPr id="0" name=""/>
        <dsp:cNvSpPr/>
      </dsp:nvSpPr>
      <dsp:spPr>
        <a:xfrm>
          <a:off x="5165656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5165656" y="903704"/>
        <a:ext cx="196397" cy="196927"/>
      </dsp:txXfrm>
    </dsp:sp>
    <dsp:sp modelId="{E1C5ECF8-EC8A-3E47-AE04-906D09D3AB26}">
      <dsp:nvSpPr>
        <dsp:cNvPr id="0" name=""/>
        <dsp:cNvSpPr/>
      </dsp:nvSpPr>
      <dsp:spPr>
        <a:xfrm>
          <a:off x="5562685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Справка 0503125</a:t>
          </a:r>
        </a:p>
      </dsp:txBody>
      <dsp:txXfrm>
        <a:off x="5587032" y="610874"/>
        <a:ext cx="1274738" cy="782587"/>
      </dsp:txXfrm>
    </dsp:sp>
    <dsp:sp modelId="{DE8D3997-0A9D-764F-82A9-B29BC6EBEDB1}">
      <dsp:nvSpPr>
        <dsp:cNvPr id="0" name=""/>
        <dsp:cNvSpPr/>
      </dsp:nvSpPr>
      <dsp:spPr>
        <a:xfrm>
          <a:off x="7018461" y="838062"/>
          <a:ext cx="280567" cy="328211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3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3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300" kern="1200"/>
        </a:p>
      </dsp:txBody>
      <dsp:txXfrm>
        <a:off x="7018461" y="903704"/>
        <a:ext cx="196397" cy="196927"/>
      </dsp:txXfrm>
    </dsp:sp>
    <dsp:sp modelId="{DE31A155-3201-A94F-8684-810E4B757F9C}">
      <dsp:nvSpPr>
        <dsp:cNvPr id="0" name=""/>
        <dsp:cNvSpPr/>
      </dsp:nvSpPr>
      <dsp:spPr>
        <a:xfrm>
          <a:off x="7415491" y="586527"/>
          <a:ext cx="1323432" cy="83128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tint val="50000"/>
                <a:satMod val="300000"/>
              </a:schemeClr>
            </a:gs>
            <a:gs pos="0">
              <a:schemeClr val="accent3">
                <a:lumMod val="20000"/>
                <a:lumOff val="8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Отчет</a:t>
          </a:r>
        </a:p>
      </dsp:txBody>
      <dsp:txXfrm>
        <a:off x="7439838" y="610874"/>
        <a:ext cx="1274738" cy="7825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2487D5-B714-7E4A-B570-3D34B091A04A}" type="datetimeFigureOut">
              <a:rPr lang="en-US" smtClean="0"/>
              <a:pPr/>
              <a:t>11/18/22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35AF29-335D-A348-BBFE-1B6F99F3EC6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994377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9" y="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DA8CF0-9288-6E43-8350-3311193DC481}" type="datetimeFigureOut">
              <a:rPr lang="en-US" smtClean="0"/>
              <a:pPr/>
              <a:t>11/18/22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8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9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3E209D-CC24-404D-BA45-4E524A1169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08380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824163" y="49213"/>
            <a:ext cx="4275137" cy="32083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>
          <a:xfrm>
            <a:off x="150959" y="3297327"/>
            <a:ext cx="9657173" cy="35003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indent="287463" algn="just">
              <a:spcAft>
                <a:spcPts val="300"/>
              </a:spcAft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71852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50564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988981F-6AAF-46F8-B4B3-8B7354F93985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3007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04872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8934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15169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15235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0365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62927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28962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250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73263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45155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ОС, НМА, НПА, </a:t>
            </a:r>
            <a:r>
              <a:rPr lang="ru-RU" dirty="0" err="1"/>
              <a:t>Капвлож</a:t>
            </a:r>
            <a:r>
              <a:rPr lang="ru-RU" dirty="0"/>
              <a:t> – проверка документов, ЕГРН, РФИ, ГАСУ</a:t>
            </a:r>
          </a:p>
          <a:p>
            <a:r>
              <a:rPr lang="ru-RU" dirty="0" err="1"/>
              <a:t>Финвложения</a:t>
            </a:r>
            <a:r>
              <a:rPr lang="ru-RU" dirty="0"/>
              <a:t> – реестр акционеров</a:t>
            </a:r>
          </a:p>
          <a:p>
            <a:r>
              <a:rPr lang="ru-RU" dirty="0"/>
              <a:t>ДЗ, КЗ – акты сверки, ЕГРЮЛ</a:t>
            </a:r>
          </a:p>
        </p:txBody>
      </p:sp>
    </p:spTree>
    <p:extLst>
      <p:ext uri="{BB962C8B-B14F-4D97-AF65-F5344CB8AC3E}">
        <p14:creationId xmlns:p14="http://schemas.microsoft.com/office/powerpoint/2010/main" val="3590485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64474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56084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91880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38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60602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217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537914" y="273554"/>
            <a:ext cx="4981978" cy="234446"/>
          </a:xfrm>
          <a:prstGeom prst="rect">
            <a:avLst/>
          </a:prstGeom>
        </p:spPr>
      </p:pic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87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85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008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12"/>
          <p:cNvSpPr txBox="1">
            <a:spLocks/>
          </p:cNvSpPr>
          <p:nvPr userDrawn="1"/>
        </p:nvSpPr>
        <p:spPr>
          <a:xfrm>
            <a:off x="8516509" y="97634"/>
            <a:ext cx="848799" cy="53746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2200" kern="1200">
                <a:solidFill>
                  <a:srgbClr val="DEAA46"/>
                </a:solidFill>
                <a:latin typeface="DINPro-Light"/>
                <a:ea typeface="+mn-ea"/>
                <a:cs typeface="DINPro-Light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9539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42585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741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46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7228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582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8236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2D350B4-811D-9C49-8D4A-B431FFD459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17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9724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23448"/>
            <a:ext cx="9144000" cy="15454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3091" y="4201934"/>
            <a:ext cx="8203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charset="0"/>
                <a:ea typeface="Times New Roman" charset="0"/>
                <a:cs typeface="Times New Roman" charset="0"/>
              </a:rPr>
              <a:t>Бюджетная (бухгалтерская) отчетность: изменения на 2022 – 2023 год</a:t>
            </a:r>
            <a:endParaRPr lang="ru-RU" sz="2400" b="1" dirty="0">
              <a:solidFill>
                <a:srgbClr val="077A3E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143931" y="220206"/>
            <a:ext cx="4491002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0" y="5774339"/>
            <a:ext cx="9144000" cy="108366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5772509"/>
            <a:ext cx="9144000" cy="108366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029143" y="6543586"/>
            <a:ext cx="1363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Москва 2022</a:t>
            </a:r>
          </a:p>
        </p:txBody>
      </p:sp>
    </p:spTree>
    <p:extLst>
      <p:ext uri="{BB962C8B-B14F-4D97-AF65-F5344CB8AC3E}">
        <p14:creationId xmlns:p14="http://schemas.microsoft.com/office/powerpoint/2010/main" val="223224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430306" y="78292"/>
            <a:ext cx="7839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Справка по консолидируемым расчетам (ф. 0503125)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26491-A323-AE41-94DA-47A4BA548D95}"/>
              </a:ext>
            </a:extLst>
          </p:cNvPr>
          <p:cNvSpPr txBox="1"/>
          <p:nvPr/>
        </p:nvSpPr>
        <p:spPr>
          <a:xfrm>
            <a:off x="309283" y="582161"/>
            <a:ext cx="8641834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</a:t>
            </a:r>
            <a:r>
              <a:rPr lang="ru-RU" sz="2400" b="1" dirty="0" err="1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неденежные</a:t>
            </a:r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поступления / передачи</a:t>
            </a:r>
          </a:p>
          <a:p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проступления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/ передачи между ПБС субъекта Российской Федерации и органами управления территориальными государственными внебюджетными фондами, между ПБС федерального бюджета и органами управления государственными внебюджетными фондами Российской Федерации отражаются как межбюджетные расчеты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Минфина России от 27.09.2022 № 02-07-07/93188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соответствия аналитической группы подвида доходов бюджетов и статей (подстатей) классификации операций сектора государственного управления, применяемая в 2022 году в целях бухгалтерского (бюджетного) учета при безвозмездных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передачах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соответствия видов расходов классификации расходов бюджетов и статей (подстатей) классификации операций сектора государственного управления, применяемая в 2022 году в целях бухгалтерского (бюджетного) учета при безвозмездных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передачах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ОКТМО: Донецкая Народная Республика - 21 000 000; Запорожская область 23 000 000; Луганская область - 43 000 000; Херсонская область - 74 000 000 </a:t>
            </a:r>
          </a:p>
        </p:txBody>
      </p:sp>
    </p:spTree>
    <p:extLst>
      <p:ext uri="{BB962C8B-B14F-4D97-AF65-F5344CB8AC3E}">
        <p14:creationId xmlns:p14="http://schemas.microsoft.com/office/powerpoint/2010/main" val="969313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1389"/>
            <a:ext cx="9057184" cy="480735"/>
          </a:xfrm>
        </p:spPr>
        <p:txBody>
          <a:bodyPr/>
          <a:lstStyle/>
          <a:p>
            <a:r>
              <a:rPr lang="ru-RU" sz="2400" b="1" dirty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Безвозмездные </a:t>
            </a:r>
            <a:r>
              <a:rPr lang="ru-RU" sz="2400" b="1" dirty="0" err="1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неденежные</a:t>
            </a:r>
            <a:r>
              <a:rPr lang="ru-RU" sz="2400" b="1" dirty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передачи/поступления с 2022 года</a:t>
            </a:r>
            <a:br>
              <a:rPr lang="ru-RU" sz="2400" b="1" dirty="0">
                <a:solidFill>
                  <a:srgbClr val="00602B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rgbClr val="00602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Номер слайда 2"/>
          <p:cNvSpPr txBox="1">
            <a:spLocks/>
          </p:cNvSpPr>
          <p:nvPr/>
        </p:nvSpPr>
        <p:spPr>
          <a:xfrm>
            <a:off x="8377518" y="116632"/>
            <a:ext cx="632338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91366C-C707-45FC-9663-1DE7BB98C4B2}" type="slidenum">
              <a:rPr lang="ru-RU" b="1">
                <a:solidFill>
                  <a:srgbClr val="C79023"/>
                </a:solidFill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lang="ru-RU" b="1" dirty="0">
              <a:solidFill>
                <a:srgbClr val="C79023"/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5AFD75D-884B-3D49-9A29-09C8F8E449C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00317" y="846881"/>
          <a:ext cx="8601636" cy="5708076"/>
        </p:xfrm>
        <a:graphic>
          <a:graphicData uri="http://schemas.openxmlformats.org/drawingml/2006/table">
            <a:tbl>
              <a:tblPr firstRow="1" bandRow="1">
                <a:tableStyleId>{F2DE63D5-997A-4646-A377-4702673A728D}</a:tableStyleId>
              </a:tblPr>
              <a:tblGrid>
                <a:gridCol w="4300818">
                  <a:extLst>
                    <a:ext uri="{9D8B030D-6E8A-4147-A177-3AD203B41FA5}">
                      <a16:colId xmlns:a16="http://schemas.microsoft.com/office/drawing/2014/main" val="2635697349"/>
                    </a:ext>
                  </a:extLst>
                </a:gridCol>
                <a:gridCol w="4300818">
                  <a:extLst>
                    <a:ext uri="{9D8B030D-6E8A-4147-A177-3AD203B41FA5}">
                      <a16:colId xmlns:a16="http://schemas.microsoft.com/office/drawing/2014/main" val="2718454855"/>
                    </a:ext>
                  </a:extLst>
                </a:gridCol>
              </a:tblGrid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 ПЕРЕДАЕТ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 </a:t>
                      </a:r>
                      <a:r>
                        <a:rPr lang="ru-RU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 ПОЛУЧАЕТ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6016939"/>
                  </a:ext>
                </a:extLst>
              </a:tr>
              <a:tr h="475673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 юридического лица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4707635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916472"/>
                  </a:ext>
                </a:extLst>
              </a:tr>
              <a:tr h="475673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Внутриведомственные расчеты (внутри одного ГРБС)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7586329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 (для КУ)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 (от КУ)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97160421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803 (для БУ-АУ)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 (от БУ-АУ)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1918504"/>
                  </a:ext>
                </a:extLst>
              </a:tr>
              <a:tr h="475673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Межведомственные расчеты внутри одного бюджета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3044826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804 (для КУ другого ГРБС)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 (от КУ другого ГРБС)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39961166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 (для БУ-АУ другого ГРБС)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 (от БУ-АУ другого ГРБС)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7491129"/>
                  </a:ext>
                </a:extLst>
              </a:tr>
              <a:tr h="475673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расчеты</a:t>
                      </a:r>
                    </a:p>
                  </a:txBody>
                  <a:tcPr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8098183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806 (для КУ другого бюджета)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196 (от КУ другого бюджета)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9025880"/>
                  </a:ext>
                </a:extLst>
              </a:tr>
              <a:tr h="475673"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807 (для БУ-АУ другого бюджета)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197 (от БУ-АУ другого бюджета)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03727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826393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 smtClean="0">
                <a:solidFill>
                  <a:srgbClr val="C79023"/>
                </a:solidFill>
              </a:rPr>
              <a:t>12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2EE5011-B577-E243-9B4C-F3967DD2182E}"/>
              </a:ext>
            </a:extLst>
          </p:cNvPr>
          <p:cNvSpPr/>
          <p:nvPr/>
        </p:nvSpPr>
        <p:spPr>
          <a:xfrm>
            <a:off x="279400" y="114822"/>
            <a:ext cx="810032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5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Консолидация – безвозмездная передача (поступление)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2EC2E67-ECBC-184C-BE33-EA5F28BA58B9}"/>
              </a:ext>
            </a:extLst>
          </p:cNvPr>
          <p:cNvSpPr txBox="1"/>
          <p:nvPr/>
        </p:nvSpPr>
        <p:spPr>
          <a:xfrm>
            <a:off x="0" y="1243851"/>
            <a:ext cx="4501485" cy="140038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имущества</a:t>
            </a:r>
          </a:p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</a:t>
            </a:r>
            <a:r>
              <a:rPr lang="ru-RU" sz="1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ГРБСами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одного бюджета</a:t>
            </a:r>
          </a:p>
          <a:p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ХХХХХХХХХХХХХХХХХ 1 401 20 281</a:t>
            </a:r>
          </a:p>
          <a:p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ХХХХХХХХХХХХХХХХХ 1 101 ХХ 410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91512C-DC10-E34D-BBA8-1B32F3D6FAE2}"/>
              </a:ext>
            </a:extLst>
          </p:cNvPr>
          <p:cNvSpPr txBox="1"/>
          <p:nvPr/>
        </p:nvSpPr>
        <p:spPr>
          <a:xfrm>
            <a:off x="4501485" y="1149066"/>
            <a:ext cx="4483008" cy="152944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Передача имущества</a:t>
            </a:r>
          </a:p>
          <a:p>
            <a:pPr 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учредителя к БУ-АУ</a:t>
            </a:r>
          </a:p>
          <a:p>
            <a:pPr algn="ctr"/>
            <a:endParaRPr lang="ru-RU" sz="1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Дт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ХХХХХХХХХХХХХХХХХ 1 401 20 281        </a:t>
            </a:r>
            <a:r>
              <a:rPr lang="ru-RU" sz="1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Кт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ХХХХХХХХХХХХХХХХХ 1 101 ХХ 410</a:t>
            </a: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CD4AC5D4-8EAC-9E49-B7A2-BF2A055194A1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62412" y="3514520"/>
          <a:ext cx="8351388" cy="1095579"/>
        </p:xfrm>
        <a:graphic>
          <a:graphicData uri="http://schemas.openxmlformats.org/drawingml/2006/table">
            <a:tbl>
              <a:tblPr firstRow="1" bandRow="1">
                <a:tableStyleId>{EB344D84-9AFB-497E-A393-DC336BA19D2E}</a:tableStyleId>
              </a:tblPr>
              <a:tblGrid>
                <a:gridCol w="1060866">
                  <a:extLst>
                    <a:ext uri="{9D8B030D-6E8A-4147-A177-3AD203B41FA5}">
                      <a16:colId xmlns:a16="http://schemas.microsoft.com/office/drawing/2014/main" val="2072679879"/>
                    </a:ext>
                  </a:extLst>
                </a:gridCol>
                <a:gridCol w="1972957">
                  <a:extLst>
                    <a:ext uri="{9D8B030D-6E8A-4147-A177-3AD203B41FA5}">
                      <a16:colId xmlns:a16="http://schemas.microsoft.com/office/drawing/2014/main" val="4091357299"/>
                    </a:ext>
                  </a:extLst>
                </a:gridCol>
                <a:gridCol w="793377">
                  <a:extLst>
                    <a:ext uri="{9D8B030D-6E8A-4147-A177-3AD203B41FA5}">
                      <a16:colId xmlns:a16="http://schemas.microsoft.com/office/drawing/2014/main" val="3708665464"/>
                    </a:ext>
                  </a:extLst>
                </a:gridCol>
                <a:gridCol w="817969">
                  <a:extLst>
                    <a:ext uri="{9D8B030D-6E8A-4147-A177-3AD203B41FA5}">
                      <a16:colId xmlns:a16="http://schemas.microsoft.com/office/drawing/2014/main" val="2276232815"/>
                    </a:ext>
                  </a:extLst>
                </a:gridCol>
                <a:gridCol w="966868">
                  <a:extLst>
                    <a:ext uri="{9D8B030D-6E8A-4147-A177-3AD203B41FA5}">
                      <a16:colId xmlns:a16="http://schemas.microsoft.com/office/drawing/2014/main" val="3365105969"/>
                    </a:ext>
                  </a:extLst>
                </a:gridCol>
                <a:gridCol w="1477729">
                  <a:extLst>
                    <a:ext uri="{9D8B030D-6E8A-4147-A177-3AD203B41FA5}">
                      <a16:colId xmlns:a16="http://schemas.microsoft.com/office/drawing/2014/main" val="653933078"/>
                    </a:ext>
                  </a:extLst>
                </a:gridCol>
                <a:gridCol w="1261622">
                  <a:extLst>
                    <a:ext uri="{9D8B030D-6E8A-4147-A177-3AD203B41FA5}">
                      <a16:colId xmlns:a16="http://schemas.microsoft.com/office/drawing/2014/main" val="2428331589"/>
                    </a:ext>
                  </a:extLst>
                </a:gridCol>
              </a:tblGrid>
              <a:tr h="693683"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Рз</a:t>
                      </a:r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b="1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Прз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Целевая статья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КВР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КФО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Счет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Аналитика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КОСГУ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19300198"/>
                  </a:ext>
                </a:extLst>
              </a:tr>
              <a:tr h="401896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 ХХ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ХХХХХ ХХХХХ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1229716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E154B0B-CA26-1D45-A1F1-DCBE8F585782}"/>
              </a:ext>
            </a:extLst>
          </p:cNvPr>
          <p:cNvSpPr txBox="1"/>
          <p:nvPr/>
        </p:nvSpPr>
        <p:spPr>
          <a:xfrm>
            <a:off x="2476452" y="4715860"/>
            <a:ext cx="2641814" cy="1460500"/>
          </a:xfrm>
          <a:prstGeom prst="upArrowCallout">
            <a:avLst/>
          </a:prstGeom>
          <a:ln w="38100">
            <a:solidFill>
              <a:srgbClr val="077A3E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Кому передаем?</a:t>
            </a:r>
          </a:p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(От кого получаем?)</a:t>
            </a:r>
          </a:p>
        </p:txBody>
      </p:sp>
    </p:spTree>
    <p:extLst>
      <p:ext uri="{BB962C8B-B14F-4D97-AF65-F5344CB8AC3E}">
        <p14:creationId xmlns:p14="http://schemas.microsoft.com/office/powerpoint/2010/main" val="32425464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1263" y="64613"/>
            <a:ext cx="774271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77A3E"/>
                </a:solidFill>
                <a:latin typeface="Bookman Old Style" charset="0"/>
                <a:ea typeface="Bookman Old Style" charset="0"/>
                <a:cs typeface="Bookman Old Style" charset="0"/>
              </a:rPr>
              <a:t>Безвозмездная передача (02-07-07/93188) 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13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B2840B21-04E6-8246-A0CC-E1EDA613D21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967" y="542757"/>
          <a:ext cx="8407698" cy="3197972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03584">
                  <a:extLst>
                    <a:ext uri="{9D8B030D-6E8A-4147-A177-3AD203B41FA5}">
                      <a16:colId xmlns:a16="http://schemas.microsoft.com/office/drawing/2014/main" val="3811693306"/>
                    </a:ext>
                  </a:extLst>
                </a:gridCol>
                <a:gridCol w="1831677">
                  <a:extLst>
                    <a:ext uri="{9D8B030D-6E8A-4147-A177-3AD203B41FA5}">
                      <a16:colId xmlns:a16="http://schemas.microsoft.com/office/drawing/2014/main" val="2573891687"/>
                    </a:ext>
                  </a:extLst>
                </a:gridCol>
                <a:gridCol w="1555077">
                  <a:extLst>
                    <a:ext uri="{9D8B030D-6E8A-4147-A177-3AD203B41FA5}">
                      <a16:colId xmlns:a16="http://schemas.microsoft.com/office/drawing/2014/main" val="4190305907"/>
                    </a:ext>
                  </a:extLst>
                </a:gridCol>
                <a:gridCol w="1866902">
                  <a:extLst>
                    <a:ext uri="{9D8B030D-6E8A-4147-A177-3AD203B41FA5}">
                      <a16:colId xmlns:a16="http://schemas.microsoft.com/office/drawing/2014/main" val="1080081246"/>
                    </a:ext>
                  </a:extLst>
                </a:gridCol>
                <a:gridCol w="1550458">
                  <a:extLst>
                    <a:ext uri="{9D8B030D-6E8A-4147-A177-3AD203B41FA5}">
                      <a16:colId xmlns:a16="http://schemas.microsoft.com/office/drawing/2014/main" val="1662935817"/>
                    </a:ext>
                  </a:extLst>
                </a:gridCol>
              </a:tblGrid>
              <a:tr h="179028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ГРБС,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УЧРЕДИТЕЛЯ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ВНУТРИ-ВЕДОМСТВЕННЫЕ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5311427"/>
                  </a:ext>
                </a:extLst>
              </a:tr>
              <a:tr h="318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8688931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59346444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192 0 401 10 191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3ХХ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3ХХ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156263673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192 0 401 10 195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5ХХ (БЕЗ 510)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5ХХ (БЕЗ 510)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772457465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1 304 04 7ХХ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0000 0000000000 802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1 304 04 7ХХ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674414285"/>
                  </a:ext>
                </a:extLst>
              </a:tr>
              <a:tr h="15506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9256135"/>
                  </a:ext>
                </a:extLst>
              </a:tr>
              <a:tr h="318209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803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197146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422123966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193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401 10 191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803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311968059"/>
                  </a:ext>
                </a:extLst>
              </a:tr>
              <a:tr h="31820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193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000 00000000000 193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0000 0000000000 803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803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0 401 20 281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195395392"/>
                  </a:ext>
                </a:extLst>
              </a:tr>
            </a:tbl>
          </a:graphicData>
        </a:graphic>
      </p:graphicFrame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id="{5E96BFF5-E37A-EB4A-A5DE-08AB54046D7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328967" y="3879810"/>
          <a:ext cx="8407697" cy="284162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1695398">
                  <a:extLst>
                    <a:ext uri="{9D8B030D-6E8A-4147-A177-3AD203B41FA5}">
                      <a16:colId xmlns:a16="http://schemas.microsoft.com/office/drawing/2014/main" val="1110907758"/>
                    </a:ext>
                  </a:extLst>
                </a:gridCol>
                <a:gridCol w="1709257">
                  <a:extLst>
                    <a:ext uri="{9D8B030D-6E8A-4147-A177-3AD203B41FA5}">
                      <a16:colId xmlns:a16="http://schemas.microsoft.com/office/drawing/2014/main" val="1738787342"/>
                    </a:ext>
                  </a:extLst>
                </a:gridCol>
                <a:gridCol w="1683850">
                  <a:extLst>
                    <a:ext uri="{9D8B030D-6E8A-4147-A177-3AD203B41FA5}">
                      <a16:colId xmlns:a16="http://schemas.microsoft.com/office/drawing/2014/main" val="2874927602"/>
                    </a:ext>
                  </a:extLst>
                </a:gridCol>
                <a:gridCol w="1695398">
                  <a:extLst>
                    <a:ext uri="{9D8B030D-6E8A-4147-A177-3AD203B41FA5}">
                      <a16:colId xmlns:a16="http://schemas.microsoft.com/office/drawing/2014/main" val="1477846328"/>
                    </a:ext>
                  </a:extLst>
                </a:gridCol>
                <a:gridCol w="1623794">
                  <a:extLst>
                    <a:ext uri="{9D8B030D-6E8A-4147-A177-3AD203B41FA5}">
                      <a16:colId xmlns:a16="http://schemas.microsoft.com/office/drawing/2014/main" val="3850542053"/>
                    </a:ext>
                  </a:extLst>
                </a:gridCol>
              </a:tblGrid>
              <a:tr h="173447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ОДИН БЮДЖЕТ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(ОДНО ППО)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ГРБС,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УЧРЕДИТЕЛЯМИ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МЕЖВЕДОМСТВЕННЫЕ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43771590"/>
                  </a:ext>
                </a:extLst>
              </a:tr>
              <a:tr h="3143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804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3116896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641830528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194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194 1 401 10 191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1 401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0 401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594783290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194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194 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1 401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804 0 401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206870722"/>
                  </a:ext>
                </a:extLst>
              </a:tr>
              <a:tr h="15319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 КОГО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КОМУ</a:t>
                      </a:r>
                      <a:endParaRPr lang="ru-RU" sz="900" b="1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25910"/>
                  </a:ext>
                </a:extLst>
              </a:tr>
              <a:tr h="314373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330468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ПОЛУЧАТЕЛЬ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ПБС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ОТПРАВИТЕЛЬ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БУ-АУ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4004844105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195 0 401 10 191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195 1 401 10 191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1 401 20 241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0 401 20 241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2225012717"/>
                  </a:ext>
                </a:extLst>
              </a:tr>
              <a:tr h="31437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195 0 401 10 195</a:t>
                      </a:r>
                      <a:endParaRPr lang="ru-RU" sz="900" b="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10ХХХ ХХ 0000 195 1 401 10 195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1 401 20 281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ХХХХ 0000000000 805 0 401 20 281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8500" marR="58500" marT="0" marB="0" anchor="ctr"/>
                </a:tc>
                <a:extLst>
                  <a:ext uri="{0D108BD9-81ED-4DB2-BD59-A6C34878D82A}">
                    <a16:rowId xmlns:a16="http://schemas.microsoft.com/office/drawing/2014/main" val="1629969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2815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61364" y="153240"/>
            <a:ext cx="85388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 КВР - КОСГУ, ПРИМЕНЯЕМАЯ В 2022 ГОДУ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БУХГАЛТЕРСКОГО (БЮДЖЕТНОГО) УЧЕТА ПРИ БЕЗВОЗМЕДНЫХ НЕДЕНЕЖНЫХ ПЕРЕДАЧАХ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(14.11.2022)</a:t>
            </a: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ea typeface="Times New Roman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14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9CBBC945-9D16-DC45-B93A-90D7AC9421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1803986"/>
              </p:ext>
            </p:extLst>
          </p:nvPr>
        </p:nvGraphicFramePr>
        <p:xfrm>
          <a:off x="161364" y="1034471"/>
          <a:ext cx="8685752" cy="550083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20211">
                  <a:extLst>
                    <a:ext uri="{9D8B030D-6E8A-4147-A177-3AD203B41FA5}">
                      <a16:colId xmlns:a16="http://schemas.microsoft.com/office/drawing/2014/main" val="2819432938"/>
                    </a:ext>
                  </a:extLst>
                </a:gridCol>
                <a:gridCol w="1916763">
                  <a:extLst>
                    <a:ext uri="{9D8B030D-6E8A-4147-A177-3AD203B41FA5}">
                      <a16:colId xmlns:a16="http://schemas.microsoft.com/office/drawing/2014/main" val="2035230422"/>
                    </a:ext>
                  </a:extLst>
                </a:gridCol>
                <a:gridCol w="1023088">
                  <a:extLst>
                    <a:ext uri="{9D8B030D-6E8A-4147-A177-3AD203B41FA5}">
                      <a16:colId xmlns:a16="http://schemas.microsoft.com/office/drawing/2014/main" val="3602744485"/>
                    </a:ext>
                  </a:extLst>
                </a:gridCol>
                <a:gridCol w="1895061">
                  <a:extLst>
                    <a:ext uri="{9D8B030D-6E8A-4147-A177-3AD203B41FA5}">
                      <a16:colId xmlns:a16="http://schemas.microsoft.com/office/drawing/2014/main" val="3377268393"/>
                    </a:ext>
                  </a:extLst>
                </a:gridCol>
                <a:gridCol w="2830629">
                  <a:extLst>
                    <a:ext uri="{9D8B030D-6E8A-4147-A177-3AD203B41FA5}">
                      <a16:colId xmlns:a16="http://schemas.microsoft.com/office/drawing/2014/main" val="192817352"/>
                    </a:ext>
                  </a:extLst>
                </a:gridCol>
              </a:tblGrid>
              <a:tr h="226388">
                <a:tc gridSpan="3"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расходов</a:t>
                      </a:r>
                    </a:p>
                  </a:txBody>
                  <a:tcPr marL="3858" marR="385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КОСГУ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210081530"/>
                  </a:ext>
                </a:extLst>
              </a:tr>
              <a:tr h="226388"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4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273033156"/>
                  </a:ext>
                </a:extLst>
              </a:tr>
              <a:tr h="2195001">
                <a:tc rowSpan="6">
                  <a:txBody>
                    <a:bodyPr/>
                    <a:lstStyle/>
                    <a:p>
                      <a:pPr indent="3778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801</a:t>
                      </a:r>
                    </a:p>
                  </a:txBody>
                  <a:tcPr marL="3858" marR="3858" marT="0" marB="0" anchor="ctr"/>
                </a:tc>
                <a:tc rowSpan="6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передачи внутри юридического лица</a:t>
                      </a:r>
                    </a:p>
                    <a:p>
                      <a:pPr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50800" indent="261938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расчетов в случае распределения полномочий администратора доходов бюджета между структурными подразделениями, осуществляющими полномочия получателей бюджетных средств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975247770"/>
                  </a:ext>
                </a:extLst>
              </a:tr>
              <a:tr h="9646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Иные доходы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50800" indent="17145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расчетов по налогу на добавленную стоимость, налогу на прибыль организаций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058679309"/>
                  </a:ext>
                </a:extLst>
              </a:tr>
              <a:tr h="472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200*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50800" indent="131763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 денежных документов 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751956213"/>
                  </a:ext>
                </a:extLst>
              </a:tr>
              <a:tr h="472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508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нефинансовых активов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021484649"/>
                  </a:ext>
                </a:extLst>
              </a:tr>
              <a:tr h="4724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финансовых активов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1899676874"/>
                  </a:ext>
                </a:extLst>
              </a:tr>
              <a:tr h="226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r>
                        <a:rPr lang="en-US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обязательств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2353567769"/>
                  </a:ext>
                </a:extLst>
              </a:tr>
            </a:tbl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2A576AA5-5CEF-AD4C-A65A-1F833B73A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848370" y="760665"/>
            <a:ext cx="1416843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2252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61364" y="153240"/>
            <a:ext cx="85388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 КВР - КОСГУ, ПРИМЕНЯЕМАЯ В 2022 ГОДУ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БУХГАЛТЕРСКОГО (БЮДЖЕТНОГО) УЧЕТА ПРИ БЕЗВОЗМЕДНЫХ НЕДЕНЕЖНЫХ ПЕРЕДАЧАХ </a:t>
            </a:r>
            <a:r>
              <a:rPr lang="ru-RU" sz="1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(14.11.2022)</a:t>
            </a: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ea typeface="Times New Roman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15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9CBBC945-9D16-DC45-B93A-90D7AC9421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341383"/>
              </p:ext>
            </p:extLst>
          </p:nvPr>
        </p:nvGraphicFramePr>
        <p:xfrm>
          <a:off x="161364" y="1108058"/>
          <a:ext cx="8823129" cy="562892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036347">
                  <a:extLst>
                    <a:ext uri="{9D8B030D-6E8A-4147-A177-3AD203B41FA5}">
                      <a16:colId xmlns:a16="http://schemas.microsoft.com/office/drawing/2014/main" val="2819432938"/>
                    </a:ext>
                  </a:extLst>
                </a:gridCol>
                <a:gridCol w="1492092">
                  <a:extLst>
                    <a:ext uri="{9D8B030D-6E8A-4147-A177-3AD203B41FA5}">
                      <a16:colId xmlns:a16="http://schemas.microsoft.com/office/drawing/2014/main" val="2035230422"/>
                    </a:ext>
                  </a:extLst>
                </a:gridCol>
                <a:gridCol w="848092">
                  <a:extLst>
                    <a:ext uri="{9D8B030D-6E8A-4147-A177-3AD203B41FA5}">
                      <a16:colId xmlns:a16="http://schemas.microsoft.com/office/drawing/2014/main" val="3602744485"/>
                    </a:ext>
                  </a:extLst>
                </a:gridCol>
                <a:gridCol w="2584660">
                  <a:extLst>
                    <a:ext uri="{9D8B030D-6E8A-4147-A177-3AD203B41FA5}">
                      <a16:colId xmlns:a16="http://schemas.microsoft.com/office/drawing/2014/main" val="3377268393"/>
                    </a:ext>
                  </a:extLst>
                </a:gridCol>
                <a:gridCol w="2861938">
                  <a:extLst>
                    <a:ext uri="{9D8B030D-6E8A-4147-A177-3AD203B41FA5}">
                      <a16:colId xmlns:a16="http://schemas.microsoft.com/office/drawing/2014/main" val="192817352"/>
                    </a:ext>
                  </a:extLst>
                </a:gridCol>
              </a:tblGrid>
              <a:tr h="223214">
                <a:tc gridSpan="3"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расходов</a:t>
                      </a:r>
                    </a:p>
                  </a:txBody>
                  <a:tcPr marL="3858" marR="3858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КОСГУ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Примечания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210081530"/>
                  </a:ext>
                </a:extLst>
              </a:tr>
              <a:tr h="223214"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120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273033156"/>
                  </a:ext>
                </a:extLst>
              </a:tr>
              <a:tr h="1193722">
                <a:tc rowSpan="7">
                  <a:txBody>
                    <a:bodyPr/>
                    <a:lstStyle/>
                    <a:p>
                      <a:pPr indent="3778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802</a:t>
                      </a:r>
                    </a:p>
                  </a:txBody>
                  <a:tcPr marL="3858" marR="3858" marT="0" marB="0" anchor="ctr"/>
                </a:tc>
                <a:tc rowSpan="7"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</a:t>
                      </a:r>
                      <a:r>
                        <a:rPr lang="ru-RU" sz="1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внутриведомственные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передачи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расчетов в случае распределения полномочий администратора доходов бюджета между казенными учреждениями одного главного администратора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846253580"/>
                  </a:ext>
                </a:extLst>
              </a:tr>
              <a:tr h="465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200*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Расходы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денежных документов</a:t>
                      </a:r>
                    </a:p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2128547690"/>
                  </a:ext>
                </a:extLst>
              </a:tr>
              <a:tr h="465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42875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 (передачи) текущего характера СГУ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975719696"/>
                  </a:ext>
                </a:extLst>
              </a:tr>
              <a:tr h="9510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 капитального характера государственным (муниципальным) учреждениям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indent="377825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356689725"/>
                  </a:ext>
                </a:extLst>
              </a:tr>
              <a:tr h="2232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нефинансовых активов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82563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получателей бюджетных средств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868600531"/>
                  </a:ext>
                </a:extLst>
              </a:tr>
              <a:tr h="2232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508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финансовых активов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82563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получателей бюджетных средств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1119884461"/>
                  </a:ext>
                </a:extLst>
              </a:tr>
              <a:tr h="2232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</a:t>
                      </a:r>
                      <a:r>
                        <a:rPr lang="en-US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обязательств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22225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получателей бюджетных средств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2111778321"/>
                  </a:ext>
                </a:extLst>
              </a:tr>
              <a:tr h="465842">
                <a:tc rowSpan="2">
                  <a:txBody>
                    <a:bodyPr/>
                    <a:lstStyle/>
                    <a:p>
                      <a:pPr indent="37782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803</a:t>
                      </a:r>
                    </a:p>
                  </a:txBody>
                  <a:tcPr marL="3858" marR="3858" marT="0" marB="0" anchor="ctr"/>
                </a:tc>
                <a:tc rowSpan="2">
                  <a:txBody>
                    <a:bodyPr/>
                    <a:lstStyle/>
                    <a:p>
                      <a:pPr marL="0" indent="508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внутриведомственные </a:t>
                      </a:r>
                      <a:r>
                        <a:rPr lang="ru-RU" sz="12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передачи бюджетным (автономным) учреждениям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508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241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508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 (передачи) текущего характера СГУ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22225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Бюджетным и автономным учреждениям 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3798101331"/>
                  </a:ext>
                </a:extLst>
              </a:tr>
              <a:tr h="97050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182563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281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27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перечисления капитального характера государственным (муниципальным) учреждениям</a:t>
                      </a:r>
                    </a:p>
                  </a:txBody>
                  <a:tcPr marL="3858" marR="3858" marT="0" marB="0" anchor="ctr"/>
                </a:tc>
                <a:tc>
                  <a:txBody>
                    <a:bodyPr/>
                    <a:lstStyle/>
                    <a:p>
                      <a:pPr marL="0" indent="142875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Бюджетным и автономным учреждениям </a:t>
                      </a:r>
                    </a:p>
                  </a:txBody>
                  <a:tcPr marL="3858" marR="3858" marT="0" marB="0" anchor="ctr"/>
                </a:tc>
                <a:extLst>
                  <a:ext uri="{0D108BD9-81ED-4DB2-BD59-A6C34878D82A}">
                    <a16:rowId xmlns:a16="http://schemas.microsoft.com/office/drawing/2014/main" val="1980541578"/>
                  </a:ext>
                </a:extLst>
              </a:tr>
            </a:tbl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2A576AA5-5CEF-AD4C-A65A-1F833B73AC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-127848370" y="760665"/>
            <a:ext cx="14168434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ru-RU" altLang="ru-RU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55579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61364" y="153240"/>
            <a:ext cx="853888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СООТВЕТСТВИЯ АПД - КОСГУ, ПРИМЕНЯЕМАЯ В 2022 ГОДУ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БУХГАЛТЕРСКОГО (БЮДЖЕТНОГО) УЧЕТА ПРИ БЕЗВОЗМЕДНЫХ НЕДЕНЕЖНЫХ ПЕРЕДАЧАХ</a:t>
            </a:r>
            <a:endParaRPr lang="ru-RU" sz="1400" b="1" dirty="0">
              <a:solidFill>
                <a:srgbClr val="C00000"/>
              </a:solidFill>
              <a:latin typeface="Times New Roman" panose="02020603050405020304" pitchFamily="18" charset="0"/>
              <a:ea typeface="Times New Roman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16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22BF682-6DFB-9C45-83A7-8CB1F8FDF14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57589" y="918050"/>
          <a:ext cx="8726904" cy="5702351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43559">
                  <a:extLst>
                    <a:ext uri="{9D8B030D-6E8A-4147-A177-3AD203B41FA5}">
                      <a16:colId xmlns:a16="http://schemas.microsoft.com/office/drawing/2014/main" val="2574166937"/>
                    </a:ext>
                  </a:extLst>
                </a:gridCol>
                <a:gridCol w="2135809">
                  <a:extLst>
                    <a:ext uri="{9D8B030D-6E8A-4147-A177-3AD203B41FA5}">
                      <a16:colId xmlns:a16="http://schemas.microsoft.com/office/drawing/2014/main" val="2789367935"/>
                    </a:ext>
                  </a:extLst>
                </a:gridCol>
                <a:gridCol w="1323008">
                  <a:extLst>
                    <a:ext uri="{9D8B030D-6E8A-4147-A177-3AD203B41FA5}">
                      <a16:colId xmlns:a16="http://schemas.microsoft.com/office/drawing/2014/main" val="4126215116"/>
                    </a:ext>
                  </a:extLst>
                </a:gridCol>
                <a:gridCol w="4624528">
                  <a:extLst>
                    <a:ext uri="{9D8B030D-6E8A-4147-A177-3AD203B41FA5}">
                      <a16:colId xmlns:a16="http://schemas.microsoft.com/office/drawing/2014/main" val="3525293989"/>
                    </a:ext>
                  </a:extLst>
                </a:gridCol>
              </a:tblGrid>
              <a:tr h="323191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АнГПД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КОСГУ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</a:t>
                      </a:r>
                      <a:endParaRPr lang="ru-RU" sz="12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3663271456"/>
                  </a:ext>
                </a:extLst>
              </a:tr>
              <a:tr h="679569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внутри юридического лица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indent="0" algn="l" fontAlgn="b">
                        <a:tabLst/>
                      </a:pP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(При передаче расчетов в случае распределения полномочий администратора доходов бюджета между структурными подразделениями, осуществляющими полномочия получателей бюджетных средств)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b"/>
                </a:tc>
                <a:extLst>
                  <a:ext uri="{0D108BD9-81ED-4DB2-BD59-A6C34878D82A}">
                    <a16:rowId xmlns:a16="http://schemas.microsoft.com/office/drawing/2014/main" val="1547250277"/>
                  </a:ext>
                </a:extLst>
              </a:tr>
              <a:tr h="356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расчетов по налогу на добавленную стоимость, налогу на прибыль организаций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b"/>
                </a:tc>
                <a:extLst>
                  <a:ext uri="{0D108BD9-81ED-4DB2-BD59-A6C34878D82A}">
                    <a16:rowId xmlns:a16="http://schemas.microsoft.com/office/drawing/2014/main" val="1873029119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передаче денежных документов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b"/>
                </a:tc>
                <a:extLst>
                  <a:ext uri="{0D108BD9-81ED-4DB2-BD59-A6C34878D82A}">
                    <a16:rowId xmlns:a16="http://schemas.microsoft.com/office/drawing/2014/main" val="2715882995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нефинансовых активов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83199074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500**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финансовых активов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572130548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обязательств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1195429342"/>
                  </a:ext>
                </a:extLst>
              </a:tr>
              <a:tr h="679569"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 rowSpan="6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внутриведомственные неденежные поступления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Доходы (При передаче расчетов в случае распределения полномочий администратора доходов бюджета между казенными учреждениями одного главного администратора)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1395915484"/>
                  </a:ext>
                </a:extLst>
              </a:tr>
              <a:tr h="511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текущего характера от сектора государственного управления и организаций государственного сектора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4218174579"/>
                  </a:ext>
                </a:extLst>
              </a:tr>
              <a:tr h="511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капитального характера от сектора государственного управления и организаций государственного сектора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1654282912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нефинансовых активов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2949189291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500**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Поступление финансовых активов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2688821221"/>
                  </a:ext>
                </a:extLst>
              </a:tr>
              <a:tr h="1783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700*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Увеличение обязательств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1869651479"/>
                  </a:ext>
                </a:extLst>
              </a:tr>
              <a:tr h="511767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193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внутриведомственные неденежные поступления от бюджетных (автономных) учреждений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текущего характера от сектора государственного управления и организаций государственного сектора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2729384622"/>
                  </a:ext>
                </a:extLst>
              </a:tr>
              <a:tr h="5117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195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tc>
                  <a:txBody>
                    <a:bodyPr/>
                    <a:lstStyle/>
                    <a:p>
                      <a:pPr marL="72000" algn="just" fontAlgn="ctr"/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</a:t>
                      </a:r>
                      <a:r>
                        <a:rPr lang="ru-RU" sz="12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2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капитального характера от сектора государственного управления и организаций государственного сектора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3" marR="6073" marT="6073" marB="0" anchor="ctr"/>
                </a:tc>
                <a:extLst>
                  <a:ext uri="{0D108BD9-81ED-4DB2-BD59-A6C34878D82A}">
                    <a16:rowId xmlns:a16="http://schemas.microsoft.com/office/drawing/2014/main" val="26282749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04363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61364" y="153240"/>
            <a:ext cx="853888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соответствия кодов классификации доходов и статей (подстатей) КОСГУ кодам Классификации доходов, установленным Руководством по статистике государственных финансов (СГФ - 2014), применяемая с 1 января 2022 года</a:t>
            </a:r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ea typeface="Times New Roman" charset="0"/>
              <a:cs typeface="Times New Roman" panose="02020603050405020304" pitchFamily="18" charset="0"/>
            </a:endParaRP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84641" y="0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17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FEF9AE07-1698-EA44-9F75-80B8DD469D1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61363" y="1412875"/>
          <a:ext cx="8823130" cy="460692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812840">
                  <a:extLst>
                    <a:ext uri="{9D8B030D-6E8A-4147-A177-3AD203B41FA5}">
                      <a16:colId xmlns:a16="http://schemas.microsoft.com/office/drawing/2014/main" val="3576181909"/>
                    </a:ext>
                  </a:extLst>
                </a:gridCol>
                <a:gridCol w="4578997">
                  <a:extLst>
                    <a:ext uri="{9D8B030D-6E8A-4147-A177-3AD203B41FA5}">
                      <a16:colId xmlns:a16="http://schemas.microsoft.com/office/drawing/2014/main" val="4091365542"/>
                    </a:ext>
                  </a:extLst>
                </a:gridCol>
                <a:gridCol w="2431293">
                  <a:extLst>
                    <a:ext uri="{9D8B030D-6E8A-4147-A177-3AD203B41FA5}">
                      <a16:colId xmlns:a16="http://schemas.microsoft.com/office/drawing/2014/main" val="3368937686"/>
                    </a:ext>
                  </a:extLst>
                </a:gridCol>
              </a:tblGrid>
              <a:tr h="1021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2 07 10020 02 0000 191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tc>
                  <a:txBody>
                    <a:bodyPr/>
                    <a:lstStyle/>
                    <a:p>
                      <a:pPr marL="100013" indent="0" algn="just" fontAlgn="b">
                        <a:tabLst/>
                      </a:pP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внутри юридического лица (бюджеты субъектов Российской Федерации)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186, 191, 195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extLst>
                  <a:ext uri="{0D108BD9-81ED-4DB2-BD59-A6C34878D82A}">
                    <a16:rowId xmlns:a16="http://schemas.microsoft.com/office/drawing/2014/main" val="3811580273"/>
                  </a:ext>
                </a:extLst>
              </a:tr>
              <a:tr h="8438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2 07 10020 02 0000 </a:t>
                      </a:r>
                      <a:r>
                        <a:rPr lang="ru-RU" sz="1400" b="1" u="sng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</a:t>
                      </a:r>
                      <a:endParaRPr lang="ru-RU" sz="1400" b="1" i="0" u="sng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tc>
                  <a:txBody>
                    <a:bodyPr/>
                    <a:lstStyle/>
                    <a:p>
                      <a:pPr marL="100013" indent="0" algn="just" fontAlgn="b">
                        <a:tabLst/>
                      </a:pP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внутриведомственные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(бюджеты субъектов Российской Федерации)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 </a:t>
                      </a:r>
                      <a:r>
                        <a:rPr lang="ru-RU" sz="1600" b="1" u="none" strike="noStrike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191, 195</a:t>
                      </a:r>
                      <a:endParaRPr lang="ru-RU" sz="1600" b="1" i="0" u="none" strike="noStrike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extLst>
                  <a:ext uri="{0D108BD9-81ED-4DB2-BD59-A6C34878D82A}">
                    <a16:rowId xmlns:a16="http://schemas.microsoft.com/office/drawing/2014/main" val="1989356204"/>
                  </a:ext>
                </a:extLst>
              </a:tr>
              <a:tr h="102126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2 07 10020 02 0000 193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tc>
                  <a:txBody>
                    <a:bodyPr/>
                    <a:lstStyle/>
                    <a:p>
                      <a:pPr marL="100013" indent="0" algn="just" fontAlgn="b">
                        <a:tabLst/>
                      </a:pP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внутриведомственные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от бюджетных (автономных) учреждений в бюджеты субъектов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186, 191, 195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extLst>
                  <a:ext uri="{0D108BD9-81ED-4DB2-BD59-A6C34878D82A}">
                    <a16:rowId xmlns:a16="http://schemas.microsoft.com/office/drawing/2014/main" val="1926391427"/>
                  </a:ext>
                </a:extLst>
              </a:tr>
              <a:tr h="84387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2 07 10020 02 0000 194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tc>
                  <a:txBody>
                    <a:bodyPr/>
                    <a:lstStyle/>
                    <a:p>
                      <a:pPr marL="100013" indent="0" algn="just" fontAlgn="b">
                        <a:tabLst/>
                      </a:pP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Безвозмездные межведомственные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(бюджеты субъектов Российской Федерации)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186, 191, 195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extLst>
                  <a:ext uri="{0D108BD9-81ED-4DB2-BD59-A6C34878D82A}">
                    <a16:rowId xmlns:a16="http://schemas.microsoft.com/office/drawing/2014/main" val="4054602598"/>
                  </a:ext>
                </a:extLst>
              </a:tr>
              <a:tr h="8766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2 07 10020 02 0000 </a:t>
                      </a:r>
                      <a:r>
                        <a:rPr lang="ru-RU" sz="1400" b="1" u="sng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lang="ru-RU" sz="1400" b="1" i="0" u="sng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tc>
                  <a:txBody>
                    <a:bodyPr/>
                    <a:lstStyle/>
                    <a:p>
                      <a:pPr marL="138113" indent="0" algn="just" fontAlgn="b">
                        <a:tabLst/>
                      </a:pP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безвозмездные </a:t>
                      </a:r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неденежные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поступления в бюджеты субъектов Российской Федерации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182, 187, </a:t>
                      </a:r>
                      <a:r>
                        <a:rPr lang="ru-RU" sz="1600" b="1" u="none" strike="noStrike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192, 193, 194, 196, 197, 198, 199</a:t>
                      </a:r>
                      <a:endParaRPr lang="ru-RU" sz="1600" b="1" i="0" u="none" strike="noStrike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902" marR="6902" marT="6902" marB="0" anchor="ctr"/>
                </a:tc>
                <a:extLst>
                  <a:ext uri="{0D108BD9-81ED-4DB2-BD59-A6C34878D82A}">
                    <a16:rowId xmlns:a16="http://schemas.microsoft.com/office/drawing/2014/main" val="4902685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82432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515589" y="114818"/>
            <a:ext cx="58589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Изменения в методологии отчетности за 2022 год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25134" y="179386"/>
            <a:ext cx="659359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18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3245D0-B675-D542-A49D-01FA24A73DA7}"/>
              </a:ext>
            </a:extLst>
          </p:cNvPr>
          <p:cNvSpPr txBox="1"/>
          <p:nvPr/>
        </p:nvSpPr>
        <p:spPr>
          <a:xfrm>
            <a:off x="1106546" y="487626"/>
            <a:ext cx="639714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ru-RU" sz="2200" b="1" i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Изменения формы отчетности 0503790, 0503190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2E140E-F9C5-C645-984F-57DAE3792F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615" t="42001" r="70983" b="33238"/>
          <a:stretch/>
        </p:blipFill>
        <p:spPr>
          <a:xfrm>
            <a:off x="362575" y="1371301"/>
            <a:ext cx="4367002" cy="261107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94D1A7B-8A82-9644-B847-2C482E6C6BD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8750" t="41249" r="51759" b="32953"/>
          <a:stretch/>
        </p:blipFill>
        <p:spPr>
          <a:xfrm>
            <a:off x="4305119" y="3084047"/>
            <a:ext cx="4838881" cy="377395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63D67F9-CD2E-EE4F-B480-EAC23D2CE710}"/>
              </a:ext>
            </a:extLst>
          </p:cNvPr>
          <p:cNvSpPr txBox="1"/>
          <p:nvPr/>
        </p:nvSpPr>
        <p:spPr>
          <a:xfrm>
            <a:off x="362575" y="4417025"/>
            <a:ext cx="351484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200" i="1" kern="0" dirty="0">
                <a:latin typeface="Times New Roman" charset="0"/>
                <a:ea typeface="Times New Roman" charset="0"/>
                <a:cs typeface="Times New Roman" charset="0"/>
              </a:rPr>
              <a:t>Код по ОКС (из документа по распределению БА</a:t>
            </a:r>
          </a:p>
          <a:p>
            <a:pPr lvl="0" algn="ctr"/>
            <a:r>
              <a:rPr lang="ru-RU" sz="2200" i="1" kern="0" dirty="0">
                <a:latin typeface="Times New Roman" charset="0"/>
                <a:ea typeface="Times New Roman" charset="0"/>
                <a:cs typeface="Times New Roman" charset="0"/>
              </a:rPr>
              <a:t>(без ФАИП)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B2CF55D-427F-F245-A89E-6F36753D8D27}"/>
              </a:ext>
            </a:extLst>
          </p:cNvPr>
          <p:cNvSpPr txBox="1"/>
          <p:nvPr/>
        </p:nvSpPr>
        <p:spPr>
          <a:xfrm>
            <a:off x="6578930" y="1408579"/>
            <a:ext cx="2230262" cy="1697355"/>
          </a:xfrm>
          <a:prstGeom prst="downArrowCallout">
            <a:avLst/>
          </a:prstGeom>
          <a:noFill/>
          <a:ln w="28575">
            <a:solidFill>
              <a:schemeClr val="tx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200" i="1" kern="0" dirty="0">
                <a:latin typeface="Times New Roman" charset="0"/>
                <a:ea typeface="Times New Roman" charset="0"/>
                <a:cs typeface="Times New Roman" charset="0"/>
              </a:rPr>
              <a:t>Уточнение перечня статусов</a:t>
            </a:r>
            <a:endParaRPr lang="ru-RU" sz="22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4034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249767"/>
            <a:ext cx="69625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02060"/>
                </a:solidFill>
                <a:latin typeface="Bookman Old Style" charset="0"/>
                <a:ea typeface="Bookman Old Style" charset="0"/>
                <a:cs typeface="Bookman Old Style" charset="0"/>
              </a:rPr>
              <a:t>Изменения с </a:t>
            </a:r>
            <a:r>
              <a:rPr lang="ru-RU" sz="2200" b="1" dirty="0">
                <a:solidFill>
                  <a:srgbClr val="C00000"/>
                </a:solidFill>
                <a:latin typeface="Bookman Old Style" charset="0"/>
                <a:ea typeface="Bookman Old Style" charset="0"/>
                <a:cs typeface="Bookman Old Style" charset="0"/>
              </a:rPr>
              <a:t>отчета за 2023 год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19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D16994B4-5B2B-D444-9B68-8C5581A36757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272935" y="766910"/>
          <a:ext cx="8590209" cy="5945381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00301">
                  <a:extLst>
                    <a:ext uri="{9D8B030D-6E8A-4147-A177-3AD203B41FA5}">
                      <a16:colId xmlns:a16="http://schemas.microsoft.com/office/drawing/2014/main" val="556968812"/>
                    </a:ext>
                  </a:extLst>
                </a:gridCol>
                <a:gridCol w="4789908">
                  <a:extLst>
                    <a:ext uri="{9D8B030D-6E8A-4147-A177-3AD203B41FA5}">
                      <a16:colId xmlns:a16="http://schemas.microsoft.com/office/drawing/2014/main" val="1035327936"/>
                    </a:ext>
                  </a:extLst>
                </a:gridCol>
              </a:tblGrid>
              <a:tr h="3043244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0503130 / 0503730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0503173 / 0503773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0503168 / 0503768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0503110 / 0503710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0503121 / 0503721</a:t>
                      </a:r>
                    </a:p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 обособленных счетов для учета биологических активов</a:t>
                      </a:r>
                    </a:p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0 113 00 000</a:t>
                      </a:r>
                    </a:p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0 110 00 000</a:t>
                      </a:r>
                    </a:p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0 106 07 000</a:t>
                      </a:r>
                    </a:p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0 107 04 000</a:t>
                      </a:r>
                    </a:p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0 114 00 000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802589"/>
                  </a:ext>
                </a:extLst>
              </a:tr>
              <a:tr h="94445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0503130 / 0503730</a:t>
                      </a:r>
                    </a:p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 / 0503769</a:t>
                      </a:r>
                      <a:endParaRPr lang="ru-RU" sz="2400" b="1" kern="1200" dirty="0">
                        <a:solidFill>
                          <a:schemeClr val="dk1"/>
                        </a:solidFill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 обособленных счетов для ЕНП, ЕСТ</a:t>
                      </a:r>
                    </a:p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Введение счетов для МБТ капитального характера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710963"/>
                  </a:ext>
                </a:extLst>
              </a:tr>
              <a:tr h="5246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0503123 / 0503723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КОСГУ 360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776576"/>
                  </a:ext>
                </a:extLst>
              </a:tr>
              <a:tr h="5246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0503150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0503151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0503156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7560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3541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300752" y="176907"/>
            <a:ext cx="64277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Подготовка к формированию отчетности за 2022 год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0" name="Rectangle 4"/>
          <p:cNvSpPr/>
          <p:nvPr/>
        </p:nvSpPr>
        <p:spPr>
          <a:xfrm>
            <a:off x="641538" y="762470"/>
            <a:ext cx="798133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Сроки отчетности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79918" y="1595042"/>
            <a:ext cx="8704575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федеральных органов власти, их подведомственных учреждений 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ФК от 22.08.2022 № 24н</a:t>
            </a:r>
          </a:p>
          <a:p>
            <a:pPr algn="ctr"/>
            <a:r>
              <a:rPr lang="ru-RU" sz="1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(зарегистрирован Минюстом России)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представления Справок (ф. 0503125) – до 17го февраля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(ф. 0503738-НП) на 01.01.2023 – до 25 января 2023 года</a:t>
            </a:r>
            <a:endParaRPr lang="ru-RU" sz="2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6542" y="4232255"/>
            <a:ext cx="870457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финансовых органов субъектов РФ и органов управления ГВФ –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Инструкция №191н</a:t>
            </a:r>
          </a:p>
          <a:p>
            <a:pPr algn="ctr"/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 представления Справок (ф. 0503125) – до 17го февраля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Отчет (ф. 0503738-НП) на 01.01.2023 – до 13 февраля 2023 года</a:t>
            </a:r>
          </a:p>
        </p:txBody>
      </p:sp>
    </p:spTree>
    <p:extLst>
      <p:ext uri="{BB962C8B-B14F-4D97-AF65-F5344CB8AC3E}">
        <p14:creationId xmlns:p14="http://schemas.microsoft.com/office/powerpoint/2010/main" val="21528115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86800" y="51439"/>
            <a:ext cx="457200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20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7AA3E82-7513-1B4C-9712-3A9188EB14E5}"/>
              </a:ext>
            </a:extLst>
          </p:cNvPr>
          <p:cNvSpPr txBox="1"/>
          <p:nvPr/>
        </p:nvSpPr>
        <p:spPr>
          <a:xfrm>
            <a:off x="829541" y="159806"/>
            <a:ext cx="7866529" cy="4616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Раскрытие информации в 0503173/0503773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75F445A8-A42D-7147-BFBC-97DE150B31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0047320"/>
              </p:ext>
            </p:extLst>
          </p:nvPr>
        </p:nvGraphicFramePr>
        <p:xfrm>
          <a:off x="313363" y="729838"/>
          <a:ext cx="8373437" cy="373613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2061356">
                  <a:extLst>
                    <a:ext uri="{9D8B030D-6E8A-4147-A177-3AD203B41FA5}">
                      <a16:colId xmlns:a16="http://schemas.microsoft.com/office/drawing/2014/main" val="1622277012"/>
                    </a:ext>
                  </a:extLst>
                </a:gridCol>
                <a:gridCol w="818956">
                  <a:extLst>
                    <a:ext uri="{9D8B030D-6E8A-4147-A177-3AD203B41FA5}">
                      <a16:colId xmlns:a16="http://schemas.microsoft.com/office/drawing/2014/main" val="153491791"/>
                    </a:ext>
                  </a:extLst>
                </a:gridCol>
                <a:gridCol w="1581026">
                  <a:extLst>
                    <a:ext uri="{9D8B030D-6E8A-4147-A177-3AD203B41FA5}">
                      <a16:colId xmlns:a16="http://schemas.microsoft.com/office/drawing/2014/main" val="2378677102"/>
                    </a:ext>
                  </a:extLst>
                </a:gridCol>
                <a:gridCol w="5588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66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49236">
                  <a:extLst>
                    <a:ext uri="{9D8B030D-6E8A-4147-A177-3AD203B41FA5}">
                      <a16:colId xmlns:a16="http://schemas.microsoft.com/office/drawing/2014/main" val="915769647"/>
                    </a:ext>
                  </a:extLst>
                </a:gridCol>
                <a:gridCol w="58777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58873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520327">
                  <a:extLst>
                    <a:ext uri="{9D8B030D-6E8A-4147-A177-3AD203B41FA5}">
                      <a16:colId xmlns:a16="http://schemas.microsoft.com/office/drawing/2014/main" val="3203904499"/>
                    </a:ext>
                  </a:extLst>
                </a:gridCol>
                <a:gridCol w="520327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703370"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Актив / Пассив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Код</a:t>
                      </a:r>
                      <a:r>
                        <a:rPr lang="ru-RU" baseline="0" dirty="0"/>
                        <a:t> строки</a:t>
                      </a:r>
                      <a:endParaRPr lang="ru-RU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dirty="0"/>
                        <a:t>Сумма</a:t>
                      </a:r>
                      <a:r>
                        <a:rPr lang="ru-RU" baseline="0" dirty="0"/>
                        <a:t> изменений, руб.</a:t>
                      </a:r>
                      <a:endParaRPr lang="ru-RU" dirty="0"/>
                    </a:p>
                  </a:txBody>
                  <a:tcPr anchor="ctr"/>
                </a:tc>
                <a:tc gridSpan="7">
                  <a:txBody>
                    <a:bodyPr/>
                    <a:lstStyle/>
                    <a:p>
                      <a:pPr algn="ctr"/>
                      <a:r>
                        <a:rPr lang="ru-RU" dirty="0"/>
                        <a:t>в том числе по кодам причин (руб.)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7234032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02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03</a:t>
                      </a:r>
                    </a:p>
                  </a:txBody>
                  <a:tcPr anchor="ctr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04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05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n>
                            <a:noFill/>
                          </a:ln>
                          <a:solidFill>
                            <a:schemeClr val="bg1"/>
                          </a:solidFill>
                        </a:rPr>
                        <a:t>06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07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1800" b="1" kern="1200" dirty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anchor="ctr"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9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r>
                        <a:rPr lang="ru-RU" b="1" dirty="0">
                          <a:solidFill>
                            <a:schemeClr val="bg1"/>
                          </a:solidFill>
                        </a:rPr>
                        <a:t>0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</a:t>
                      </a:r>
                      <a:r>
                        <a:rPr lang="ru-RU" dirty="0"/>
                        <a:t>.</a:t>
                      </a:r>
                      <a:r>
                        <a:rPr lang="ru-RU" baseline="0" dirty="0"/>
                        <a:t> Нефинансовые активы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9132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II</a:t>
                      </a:r>
                      <a:r>
                        <a:rPr lang="ru-RU" dirty="0"/>
                        <a:t>. Финансовые активы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9EDF4">
                        <a:alpha val="49804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8783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III</a:t>
                      </a:r>
                      <a:r>
                        <a:rPr lang="ru-RU" dirty="0"/>
                        <a:t>.</a:t>
                      </a:r>
                      <a:r>
                        <a:rPr lang="ru-RU" baseline="0" dirty="0"/>
                        <a:t> Обязательства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71734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IV.</a:t>
                      </a:r>
                      <a:r>
                        <a:rPr lang="en-US" baseline="0" dirty="0"/>
                        <a:t> </a:t>
                      </a:r>
                      <a:r>
                        <a:rPr lang="ru-RU" baseline="0" dirty="0"/>
                        <a:t>Финансовый результат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alpha val="3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rgbClr val="E9EDF4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7184744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1C5F99D-C5DC-7E4B-B9B0-8F0556FC657B}"/>
              </a:ext>
            </a:extLst>
          </p:cNvPr>
          <p:cNvSpPr txBox="1"/>
          <p:nvPr/>
        </p:nvSpPr>
        <p:spPr>
          <a:xfrm>
            <a:off x="2701718" y="2749158"/>
            <a:ext cx="5985082" cy="3098721"/>
          </a:xfrm>
          <a:prstGeom prst="wedgeRoundRectCallout">
            <a:avLst>
              <a:gd name="adj1" fmla="val 8951"/>
              <a:gd name="adj2" fmla="val -6661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Дополнительная детализация по коду причины 03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несвоевременное поступление первичных учетных документов;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несвоевременное отражение фактов хозяйственной жизни в регистрах бухгалтерского учета;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ошибки в применении счетов бухгалтерского учета;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ошибки, допущенные при отражении бухгалтерских записей на основании первичного учетного документа (за исключением ошибок в применении счетов бухгалтерского учета);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иные причины.</a:t>
            </a:r>
          </a:p>
        </p:txBody>
      </p:sp>
    </p:spTree>
    <p:extLst>
      <p:ext uri="{BB962C8B-B14F-4D97-AF65-F5344CB8AC3E}">
        <p14:creationId xmlns:p14="http://schemas.microsoft.com/office/powerpoint/2010/main" val="328516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Connector 16"/>
          <p:cNvCxnSpPr/>
          <p:nvPr/>
        </p:nvCxnSpPr>
        <p:spPr>
          <a:xfrm>
            <a:off x="8511789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08997" y="179386"/>
            <a:ext cx="496454" cy="365125"/>
          </a:xfrm>
        </p:spPr>
        <p:txBody>
          <a:bodyPr/>
          <a:lstStyle/>
          <a:p>
            <a:fld id="{B2D350B4-811D-9C49-8D4A-B431FFD45952}" type="slidenum">
              <a:rPr lang="en-US" b="1" smtClean="0">
                <a:solidFill>
                  <a:srgbClr val="C79023"/>
                </a:solidFill>
              </a:rPr>
              <a:pPr/>
              <a:t>21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D2BE57DE-FA7A-44BC-B8D6-F3B300F4C69D}"/>
              </a:ext>
            </a:extLst>
          </p:cNvPr>
          <p:cNvSpPr txBox="1">
            <a:spLocks/>
          </p:cNvSpPr>
          <p:nvPr/>
        </p:nvSpPr>
        <p:spPr>
          <a:xfrm>
            <a:off x="739389" y="3085807"/>
            <a:ext cx="7772400" cy="959719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>
                <a:solidFill>
                  <a:srgbClr val="077A3E"/>
                </a:solidFill>
              </a:rPr>
              <a:t>СПАСИБО ЗА ВНИМАНИЕ!</a:t>
            </a:r>
            <a:endParaRPr lang="en-GB" sz="5000" b="1" u="sng" dirty="0">
              <a:solidFill>
                <a:srgbClr val="C7902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403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86800" y="51439"/>
            <a:ext cx="457200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3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5" name="Rectangle 4"/>
          <p:cNvSpPr/>
          <p:nvPr/>
        </p:nvSpPr>
        <p:spPr>
          <a:xfrm>
            <a:off x="1396902" y="112577"/>
            <a:ext cx="63064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Подготовка к формированию отчетности за 2022 год</a:t>
            </a:r>
          </a:p>
        </p:txBody>
      </p:sp>
      <p:sp>
        <p:nvSpPr>
          <p:cNvPr id="16" name="Rectangle 4"/>
          <p:cNvSpPr/>
          <p:nvPr/>
        </p:nvSpPr>
        <p:spPr>
          <a:xfrm>
            <a:off x="468230" y="634260"/>
            <a:ext cx="84471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charset="0"/>
                <a:ea typeface="Times New Roman" charset="0"/>
                <a:cs typeface="Times New Roman" charset="0"/>
              </a:rPr>
              <a:t>Инвентаризация активов и обязательств, иного имущества</a:t>
            </a:r>
          </a:p>
        </p:txBody>
      </p:sp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AEFAF082-873D-4E46-93FC-A8A4DB93858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206669"/>
              </p:ext>
            </p:extLst>
          </p:nvPr>
        </p:nvGraphicFramePr>
        <p:xfrm>
          <a:off x="206188" y="1313621"/>
          <a:ext cx="8709212" cy="5409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8697085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686800" y="51439"/>
            <a:ext cx="457200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4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142082521"/>
              </p:ext>
            </p:extLst>
          </p:nvPr>
        </p:nvGraphicFramePr>
        <p:xfrm>
          <a:off x="246368" y="234000"/>
          <a:ext cx="8769927" cy="662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82267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33350" y="318448"/>
            <a:ext cx="866626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5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Выверка консолидируемых показателей (02-06-07/110261)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5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A5325352-C43C-7842-B413-11DE88B83A5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3252455"/>
              </p:ext>
            </p:extLst>
          </p:nvPr>
        </p:nvGraphicFramePr>
        <p:xfrm>
          <a:off x="324591" y="945182"/>
          <a:ext cx="8475023" cy="56337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82835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379725" y="49076"/>
            <a:ext cx="604768" cy="365125"/>
          </a:xfrm>
        </p:spPr>
        <p:txBody>
          <a:bodyPr/>
          <a:lstStyle/>
          <a:p>
            <a:fld id="{A9DAC724-3E02-49ED-B828-609FBC575841}" type="slidenum">
              <a:rPr lang="ru-RU" b="1" smtClean="0">
                <a:solidFill>
                  <a:srgbClr val="C79023"/>
                </a:solidFill>
              </a:rPr>
              <a:t>6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F2EE5011-B577-E243-9B4C-F3967DD2182E}"/>
              </a:ext>
            </a:extLst>
          </p:cNvPr>
          <p:cNvSpPr/>
          <p:nvPr/>
        </p:nvSpPr>
        <p:spPr>
          <a:xfrm>
            <a:off x="1836431" y="192189"/>
            <a:ext cx="54791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Консолидируемые расчеты</a:t>
            </a:r>
          </a:p>
        </p:txBody>
      </p:sp>
      <p:graphicFrame>
        <p:nvGraphicFramePr>
          <p:cNvPr id="2" name="Схема 1">
            <a:extLst>
              <a:ext uri="{FF2B5EF4-FFF2-40B4-BE49-F238E27FC236}">
                <a16:creationId xmlns:a16="http://schemas.microsoft.com/office/drawing/2014/main" id="{61166AC0-5C50-B446-AD29-B44900F6A0D0}"/>
              </a:ext>
            </a:extLst>
          </p:cNvPr>
          <p:cNvGraphicFramePr/>
          <p:nvPr>
            <p:extLst/>
          </p:nvPr>
        </p:nvGraphicFramePr>
        <p:xfrm>
          <a:off x="241299" y="776964"/>
          <a:ext cx="8743193" cy="20043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Стрелка влево 2">
            <a:extLst>
              <a:ext uri="{FF2B5EF4-FFF2-40B4-BE49-F238E27FC236}">
                <a16:creationId xmlns:a16="http://schemas.microsoft.com/office/drawing/2014/main" id="{C76434B4-AC02-9D46-854B-C0CD63BAD028}"/>
              </a:ext>
            </a:extLst>
          </p:cNvPr>
          <p:cNvSpPr/>
          <p:nvPr/>
        </p:nvSpPr>
        <p:spPr>
          <a:xfrm>
            <a:off x="4432300" y="2476500"/>
            <a:ext cx="2362200" cy="304800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A06CAE0-21AD-6C40-A33D-2999C1CE198C}"/>
              </a:ext>
            </a:extLst>
          </p:cNvPr>
          <p:cNvSpPr txBox="1"/>
          <p:nvPr/>
        </p:nvSpPr>
        <p:spPr>
          <a:xfrm>
            <a:off x="3759011" y="2882900"/>
            <a:ext cx="370877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Смещение процедуры сверки консолидируемых расчетов, запрет на редактирование консолидируемых показателей после проведенной сверки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3BCB94-8D2F-0F41-88D6-C89F56ABEA9C}"/>
              </a:ext>
            </a:extLst>
          </p:cNvPr>
          <p:cNvSpPr txBox="1"/>
          <p:nvPr/>
        </p:nvSpPr>
        <p:spPr>
          <a:xfrm>
            <a:off x="3496023" y="4480836"/>
            <a:ext cx="4234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годовой отчетности за 2022 год – до 17 февраля 2023 года</a:t>
            </a:r>
          </a:p>
        </p:txBody>
      </p:sp>
    </p:spTree>
    <p:extLst>
      <p:ext uri="{BB962C8B-B14F-4D97-AF65-F5344CB8AC3E}">
        <p14:creationId xmlns:p14="http://schemas.microsoft.com/office/powerpoint/2010/main" val="7626347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00100" y="249767"/>
            <a:ext cx="696257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975" lvl="1" algn="ctr">
              <a:buSzPct val="130000"/>
            </a:pPr>
            <a:r>
              <a:rPr lang="ru-RU" sz="2200" b="1" dirty="0">
                <a:solidFill>
                  <a:srgbClr val="002060"/>
                </a:solidFill>
                <a:latin typeface="Bookman Old Style" charset="0"/>
                <a:ea typeface="Bookman Old Style" charset="0"/>
                <a:cs typeface="Bookman Old Style" charset="0"/>
              </a:rPr>
              <a:t>Изменения с </a:t>
            </a:r>
            <a:r>
              <a:rPr lang="ru-RU" sz="2200" b="1" dirty="0">
                <a:solidFill>
                  <a:srgbClr val="C00000"/>
                </a:solidFill>
                <a:latin typeface="Bookman Old Style" charset="0"/>
                <a:ea typeface="Bookman Old Style" charset="0"/>
                <a:cs typeface="Bookman Old Style" charset="0"/>
              </a:rPr>
              <a:t>отчета за 2022 год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582288" y="179386"/>
            <a:ext cx="561712" cy="365125"/>
          </a:xfrm>
        </p:spPr>
        <p:txBody>
          <a:bodyPr/>
          <a:lstStyle/>
          <a:p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7</a:t>
            </a:fld>
            <a:endParaRPr lang="en-US" b="1" dirty="0">
              <a:solidFill>
                <a:srgbClr val="C79023"/>
              </a:solidFill>
            </a:endParaRPr>
          </a:p>
        </p:txBody>
      </p:sp>
      <p:cxnSp>
        <p:nvCxnSpPr>
          <p:cNvPr id="28" name="Straight Connector 16"/>
          <p:cNvCxnSpPr/>
          <p:nvPr/>
        </p:nvCxnSpPr>
        <p:spPr>
          <a:xfrm>
            <a:off x="8623002" y="265642"/>
            <a:ext cx="0" cy="226483"/>
          </a:xfrm>
          <a:prstGeom prst="line">
            <a:avLst/>
          </a:prstGeom>
          <a:ln w="12700" cmpd="sng">
            <a:solidFill>
              <a:srgbClr val="DEAA46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D16994B4-5B2B-D444-9B68-8C5581A367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683607"/>
              </p:ext>
            </p:extLst>
          </p:nvPr>
        </p:nvGraphicFramePr>
        <p:xfrm>
          <a:off x="272935" y="766910"/>
          <a:ext cx="8590209" cy="518523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3800301">
                  <a:extLst>
                    <a:ext uri="{9D8B030D-6E8A-4147-A177-3AD203B41FA5}">
                      <a16:colId xmlns:a16="http://schemas.microsoft.com/office/drawing/2014/main" val="556968812"/>
                    </a:ext>
                  </a:extLst>
                </a:gridCol>
                <a:gridCol w="4789908">
                  <a:extLst>
                    <a:ext uri="{9D8B030D-6E8A-4147-A177-3AD203B41FA5}">
                      <a16:colId xmlns:a16="http://schemas.microsoft.com/office/drawing/2014/main" val="1035327936"/>
                    </a:ext>
                  </a:extLst>
                </a:gridCol>
              </a:tblGrid>
              <a:tr h="259485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Пояснительная записка</a:t>
                      </a:r>
                    </a:p>
                    <a:p>
                      <a:pPr algn="ctr"/>
                      <a:endParaRPr lang="ru-RU" sz="2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Раскрытие информации по факторам возникновения ошибок прошлых лет</a:t>
                      </a:r>
                    </a:p>
                    <a:p>
                      <a:pPr algn="ctr"/>
                      <a:endParaRPr lang="ru-RU" sz="2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400" b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Раскрытие информации по сегментам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46802589"/>
                  </a:ext>
                </a:extLst>
              </a:tr>
              <a:tr h="944455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Сведения</a:t>
                      </a:r>
                    </a:p>
                    <a:p>
                      <a:pPr marL="0" algn="ctr" defTabSz="457200" rtl="0" eaLnBrk="1" latinLnBrk="0" hangingPunct="1"/>
                      <a:r>
                        <a:rPr lang="ru-RU" sz="2400" b="1" kern="1200" dirty="0">
                          <a:solidFill>
                            <a:schemeClr val="dk1"/>
                          </a:solidFill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(ф. 0503190, 0503790)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Код ОКС, перечень целевых функций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7710963"/>
                  </a:ext>
                </a:extLst>
              </a:tr>
              <a:tr h="5246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Справка (ф. 0503125)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Раскрытие информации по МБТ капитального характера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70776576"/>
                  </a:ext>
                </a:extLst>
              </a:tr>
              <a:tr h="524697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kern="12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СГС «Консолидированная отчетность»</a:t>
                      </a: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Раскрытие информации Федеральным казначейством</a:t>
                      </a:r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77756026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DC885F5-89A1-EF43-9CBB-0832CD9DDD0F}"/>
              </a:ext>
            </a:extLst>
          </p:cNvPr>
          <p:cNvSpPr txBox="1"/>
          <p:nvPr/>
        </p:nvSpPr>
        <p:spPr>
          <a:xfrm>
            <a:off x="2534771" y="6174539"/>
            <a:ext cx="46863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изменения форм отчетности</a:t>
            </a:r>
          </a:p>
        </p:txBody>
      </p:sp>
    </p:spTree>
    <p:extLst>
      <p:ext uri="{BB962C8B-B14F-4D97-AF65-F5344CB8AC3E}">
        <p14:creationId xmlns:p14="http://schemas.microsoft.com/office/powerpoint/2010/main" val="3995086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1290830" y="10672"/>
            <a:ext cx="64277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Бюджетная классификация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8</a:t>
            </a:fld>
            <a:endParaRPr lang="en-US" b="1" dirty="0">
              <a:solidFill>
                <a:srgbClr val="C79023"/>
              </a:solidFill>
            </a:endParaRPr>
          </a:p>
        </p:txBody>
      </p:sp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D11502F6-2025-9B43-A2B5-80A0ACD4CA9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7815719"/>
              </p:ext>
            </p:extLst>
          </p:nvPr>
        </p:nvGraphicFramePr>
        <p:xfrm>
          <a:off x="367553" y="695257"/>
          <a:ext cx="8583564" cy="5607496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2039471">
                  <a:extLst>
                    <a:ext uri="{9D8B030D-6E8A-4147-A177-3AD203B41FA5}">
                      <a16:colId xmlns:a16="http://schemas.microsoft.com/office/drawing/2014/main" val="3315544017"/>
                    </a:ext>
                  </a:extLst>
                </a:gridCol>
                <a:gridCol w="3079376">
                  <a:extLst>
                    <a:ext uri="{9D8B030D-6E8A-4147-A177-3AD203B41FA5}">
                      <a16:colId xmlns:a16="http://schemas.microsoft.com/office/drawing/2014/main" val="4065034801"/>
                    </a:ext>
                  </a:extLst>
                </a:gridCol>
                <a:gridCol w="3464717">
                  <a:extLst>
                    <a:ext uri="{9D8B030D-6E8A-4147-A177-3AD203B41FA5}">
                      <a16:colId xmlns:a16="http://schemas.microsoft.com/office/drawing/2014/main" val="1146134053"/>
                    </a:ext>
                  </a:extLst>
                </a:gridCol>
              </a:tblGrid>
              <a:tr h="1363754">
                <a:tc>
                  <a:txBody>
                    <a:bodyPr/>
                    <a:lstStyle/>
                    <a:p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3"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ЛБО 2022 – 2024</a:t>
                      </a:r>
                    </a:p>
                    <a:p>
                      <a:pPr algn="ctr"/>
                      <a:r>
                        <a:rPr lang="ru-RU" sz="2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(390-ФЗ)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alpha val="47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ЛБО 2023 – 2025</a:t>
                      </a:r>
                    </a:p>
                    <a:p>
                      <a:pPr algn="ctr"/>
                      <a:r>
                        <a:rPr lang="ru-RU" sz="2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(___-ФЗ)</a:t>
                      </a:r>
                      <a:endParaRPr lang="ru-RU" sz="2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accent3">
                        <a:alpha val="47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488713"/>
                  </a:ext>
                </a:extLst>
              </a:tr>
              <a:tr h="1405591"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0503128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0503738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(раздел 3: ЛБО и БО)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85н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75н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209н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82н</a:t>
                      </a:r>
                    </a:p>
                    <a:p>
                      <a:pPr algn="ctr"/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75н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209н (</a:t>
                      </a: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137н</a:t>
                      </a:r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8041239"/>
                  </a:ext>
                </a:extLst>
              </a:tr>
              <a:tr h="140559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0503169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85н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75н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209н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82н</a:t>
                      </a:r>
                    </a:p>
                    <a:p>
                      <a:pPr algn="ctr"/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Приказ 75н</a:t>
                      </a:r>
                    </a:p>
                    <a:p>
                      <a:pPr algn="ctr"/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Порядок 209н (</a:t>
                      </a: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en-US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22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</a:t>
                      </a:r>
                      <a:r>
                        <a:rPr lang="ru-RU" sz="22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72198963"/>
                  </a:ext>
                </a:extLst>
              </a:tr>
              <a:tr h="1405591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Принятые БО и ДБП</a:t>
                      </a:r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–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– 202</a:t>
                      </a:r>
                      <a:r>
                        <a:rPr lang="en-US" sz="24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* </a:t>
                      </a:r>
                      <a:r>
                        <a:rPr lang="ru-RU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- 202</a:t>
                      </a:r>
                      <a:r>
                        <a:rPr lang="en-US" sz="24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2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2000" b="1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уточняются при заключении нового соглашения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133089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884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4"/>
          <p:cNvSpPr/>
          <p:nvPr/>
        </p:nvSpPr>
        <p:spPr>
          <a:xfrm>
            <a:off x="430306" y="120496"/>
            <a:ext cx="78396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Справка по консолидируемым расчетам (ф. 0503125)</a:t>
            </a:r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452885" y="168767"/>
            <a:ext cx="498232" cy="365125"/>
          </a:xfrm>
        </p:spPr>
        <p:txBody>
          <a:bodyPr/>
          <a:lstStyle/>
          <a:p>
            <a:r>
              <a:rPr lang="ru-RU" b="1" dirty="0">
                <a:solidFill>
                  <a:srgbClr val="C79023"/>
                </a:solidFill>
              </a:rPr>
              <a:t> </a:t>
            </a:r>
            <a:fld id="{D81B3B79-DEF0-4346-A5D2-0443081EFB3D}" type="slidenum">
              <a:rPr lang="ru-RU" b="1" smtClean="0">
                <a:solidFill>
                  <a:srgbClr val="C79023"/>
                </a:solidFill>
              </a:rPr>
              <a:t>9</a:t>
            </a:fld>
            <a:endParaRPr lang="en-US" b="1" dirty="0">
              <a:solidFill>
                <a:srgbClr val="C79023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B26491-A323-AE41-94DA-47A4BA548D95}"/>
              </a:ext>
            </a:extLst>
          </p:cNvPr>
          <p:cNvSpPr txBox="1"/>
          <p:nvPr/>
        </p:nvSpPr>
        <p:spPr>
          <a:xfrm>
            <a:off x="309283" y="739589"/>
            <a:ext cx="8271695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077A3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МБТ Капитального характера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перечисление  МБТ капитального характера осуществляется по кодам счетов 1 206 51 561, 1 206 51 661, 1 302 51 831 с отражением в графе 9 «Код корреспондирующего счета бюджетного учета» соответствующего счета 1 304 05 254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признанные (начисленные) расходы по МБТ капитального характера осуществляется в Справке (ф. 0503125 по коду счета 1 401 20 254), формируемой в порядке, предусмотренном для составления Справки (ф. 0503125 по коду счета 1 401 20 251), с отражением в графе 9 «Код корреспондирующего счета бюджетного учета» соответствующего счета 1 302 51 73 </a:t>
            </a:r>
          </a:p>
          <a:p>
            <a:pPr algn="just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начисление расчетов по возврату неиспользованного остатка МБТ капитального характера осуществляется в Справке (ф. 0503125 по коду счета 1 206 51 661) с отражением в графе 9 «Код корреспондирующего счета бюджетного учета» соответствующего счета 1 205 61 561 </a:t>
            </a:r>
          </a:p>
        </p:txBody>
      </p:sp>
    </p:spTree>
    <p:extLst>
      <p:ext uri="{BB962C8B-B14F-4D97-AF65-F5344CB8AC3E}">
        <p14:creationId xmlns:p14="http://schemas.microsoft.com/office/powerpoint/2010/main" val="26165542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30431</TotalTime>
  <Words>2317</Words>
  <Application>Microsoft Macintosh PowerPoint</Application>
  <PresentationFormat>Экран (4:3)</PresentationFormat>
  <Paragraphs>469</Paragraphs>
  <Slides>21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Bookman Old Style</vt:lpstr>
      <vt:lpstr>Calibri</vt:lpstr>
      <vt:lpstr>DINPro-Light</vt:lpstr>
      <vt:lpstr>Times New Roman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Безвозмездные неденежные передачи/поступления с 2022 года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Base/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ОБЗ</dc:creator>
  <cp:lastModifiedBy>Юлия М</cp:lastModifiedBy>
  <cp:revision>1789</cp:revision>
  <cp:lastPrinted>2018-11-14T09:10:42Z</cp:lastPrinted>
  <dcterms:created xsi:type="dcterms:W3CDTF">2014-05-13T07:16:38Z</dcterms:created>
  <dcterms:modified xsi:type="dcterms:W3CDTF">2022-11-18T01:49:59Z</dcterms:modified>
</cp:coreProperties>
</file>