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  <p:sldMasterId id="2147483696" r:id="rId2"/>
    <p:sldMasterId id="2147483711" r:id="rId3"/>
  </p:sldMasterIdLst>
  <p:notesMasterIdLst>
    <p:notesMasterId r:id="rId29"/>
  </p:notesMasterIdLst>
  <p:handoutMasterIdLst>
    <p:handoutMasterId r:id="rId30"/>
  </p:handoutMasterIdLst>
  <p:sldIdLst>
    <p:sldId id="291" r:id="rId4"/>
    <p:sldId id="292" r:id="rId5"/>
    <p:sldId id="305" r:id="rId6"/>
    <p:sldId id="320" r:id="rId7"/>
    <p:sldId id="306" r:id="rId8"/>
    <p:sldId id="309" r:id="rId9"/>
    <p:sldId id="308" r:id="rId10"/>
    <p:sldId id="321" r:id="rId11"/>
    <p:sldId id="318" r:id="rId12"/>
    <p:sldId id="313" r:id="rId13"/>
    <p:sldId id="312" r:id="rId14"/>
    <p:sldId id="314" r:id="rId15"/>
    <p:sldId id="315" r:id="rId16"/>
    <p:sldId id="282" r:id="rId17"/>
    <p:sldId id="307" r:id="rId18"/>
    <p:sldId id="276" r:id="rId19"/>
    <p:sldId id="277" r:id="rId20"/>
    <p:sldId id="278" r:id="rId21"/>
    <p:sldId id="284" r:id="rId22"/>
    <p:sldId id="319" r:id="rId23"/>
    <p:sldId id="285" r:id="rId24"/>
    <p:sldId id="286" r:id="rId25"/>
    <p:sldId id="322" r:id="rId26"/>
    <p:sldId id="289" r:id="rId27"/>
    <p:sldId id="290" r:id="rId28"/>
  </p:sldIdLst>
  <p:sldSz cx="12192000" cy="6858000"/>
  <p:notesSz cx="6797675" cy="99266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0"/>
    <a:srgbClr val="72A8C4"/>
    <a:srgbClr val="0070C0"/>
    <a:srgbClr val="4472C4"/>
    <a:srgbClr val="5FBAD3"/>
    <a:srgbClr val="42ADCA"/>
    <a:srgbClr val="EF8D4B"/>
    <a:srgbClr val="F79443"/>
    <a:srgbClr val="EC7A2C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8" autoAdjust="0"/>
    <p:restoredTop sz="67204" autoAdjust="0"/>
  </p:normalViewPr>
  <p:slideViewPr>
    <p:cSldViewPr snapToGrid="0">
      <p:cViewPr>
        <p:scale>
          <a:sx n="80" d="100"/>
          <a:sy n="80" d="100"/>
        </p:scale>
        <p:origin x="1950" y="1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0C9316-05EF-499B-AABD-496ADB5BEE64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D0BA36-2677-4202-8575-40463935024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2134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08" tIns="45703" rIns="91408" bIns="45703" rtlCol="0"/>
          <a:lstStyle>
            <a:lvl1pPr algn="l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08" tIns="45703" rIns="91408" bIns="45703" rtlCol="0"/>
          <a:lstStyle>
            <a:lvl1pPr algn="r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fld id="{A33A83F5-5422-4D84-B18B-338A7D97B82C}" type="datetimeFigureOut">
              <a:rPr lang="ru-RU"/>
              <a:pPr>
                <a:defRPr/>
              </a:pPr>
              <a:t>18.11.2022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8" tIns="45703" rIns="91408" bIns="45703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08" tIns="45703" rIns="91408" bIns="45703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08" tIns="45703" rIns="91408" bIns="45703" rtlCol="0" anchor="b"/>
          <a:lstStyle>
            <a:lvl1pPr algn="l" eaLnBrk="0" hangingPunct="0">
              <a:defRPr sz="1200"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wrap="square" lIns="91408" tIns="45703" rIns="91408" bIns="4570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9163B17-E008-41CA-82FE-3B08521F764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31366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94632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800" b="0" i="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10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656502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11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065824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8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12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848986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13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40334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35BFFC3-A0F4-4761-94B2-1BE946B8BF8D}" type="slidenum">
              <a:rPr lang="ru-RU" altLang="ru-RU" smtClean="0">
                <a:cs typeface="Arial" pitchFamily="34" charset="0"/>
              </a:rPr>
              <a:pPr/>
              <a:t>14</a:t>
            </a:fld>
            <a:endParaRPr lang="ru-RU" altLang="ru-RU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7347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ru-RU" dirty="0"/>
          </a:p>
        </p:txBody>
      </p:sp>
      <p:sp>
        <p:nvSpPr>
          <p:cNvPr id="5530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35BFFC3-A0F4-4761-94B2-1BE946B8BF8D}" type="slidenum">
              <a:rPr lang="ru-RU" altLang="ru-RU" smtClean="0">
                <a:cs typeface="Arial" pitchFamily="34" charset="0"/>
              </a:rPr>
              <a:pPr/>
              <a:t>15</a:t>
            </a:fld>
            <a:endParaRPr lang="ru-RU" altLang="ru-RU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7347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34CC279-4084-4151-B467-2FF260F2B603}" type="slidenum">
              <a:rPr lang="ru-RU" altLang="ru-RU" smtClean="0">
                <a:cs typeface="Arial" pitchFamily="34" charset="0"/>
              </a:rPr>
              <a:pPr/>
              <a:t>16</a:t>
            </a:fld>
            <a:endParaRPr lang="ru-RU" altLang="ru-RU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855491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F2591A30-43F6-44A6-A958-FEDB2CB140BA}" type="slidenum">
              <a:rPr lang="ru-RU" altLang="ru-RU" smtClean="0">
                <a:cs typeface="Arial" pitchFamily="34" charset="0"/>
              </a:rPr>
              <a:pPr/>
              <a:t>17</a:t>
            </a:fld>
            <a:endParaRPr lang="ru-RU" altLang="ru-RU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1057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915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81113690-DC81-494B-8518-52B2E4205FA5}" type="slidenum">
              <a:rPr lang="ru-RU" altLang="ru-RU" smtClean="0">
                <a:cs typeface="Arial" pitchFamily="34" charset="0"/>
              </a:rPr>
              <a:pPr/>
              <a:t>18</a:t>
            </a:fld>
            <a:endParaRPr lang="ru-RU" altLang="ru-RU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2325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/>
              <a:pPr>
                <a:defRPr/>
              </a:pPr>
              <a:t>19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62114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8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326590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/>
              <a:pPr>
                <a:defRPr/>
              </a:pPr>
              <a:t>20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62114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/>
              <a:pPr>
                <a:defRPr/>
              </a:pPr>
              <a:t>21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564700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22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8658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>
                <a:solidFill>
                  <a:prstClr val="black"/>
                </a:solidFill>
              </a:rPr>
              <a:pPr>
                <a:defRPr/>
              </a:pPr>
              <a:t>23</a:t>
            </a:fld>
            <a:endParaRPr lang="ru-RU" alt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0038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36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dirty="0"/>
          </a:p>
        </p:txBody>
      </p:sp>
      <p:sp>
        <p:nvSpPr>
          <p:cNvPr id="1136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1363" indent="-28416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14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86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58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30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02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74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4613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4F0F6F3F-8500-487B-9058-CEB570C43A10}" type="slidenum">
              <a:rPr lang="ru-RU" altLang="ru-RU" smtClean="0">
                <a:cs typeface="Arial" pitchFamily="34" charset="0"/>
              </a:rPr>
              <a:pPr>
                <a:spcBef>
                  <a:spcPct val="0"/>
                </a:spcBef>
              </a:pPr>
              <a:t>24</a:t>
            </a:fld>
            <a:endParaRPr lang="ru-RU" altLang="ru-RU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10401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9775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82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954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26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098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670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42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14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EA16A2B-EE6B-4899-9640-7D6753A26704}" type="slidenum">
              <a:rPr lang="ru-RU" altLang="ru-RU" smtClean="0">
                <a:latin typeface="Arial" pitchFamily="34" charset="0"/>
                <a:cs typeface="Arial" pitchFamily="34" charset="0"/>
              </a:rPr>
              <a:pPr>
                <a:spcBef>
                  <a:spcPct val="0"/>
                </a:spcBef>
              </a:pPr>
              <a:t>25</a:t>
            </a:fld>
            <a:endParaRPr lang="ru-RU" altLang="ru-RU">
              <a:latin typeface="Arial" pitchFamily="34" charset="0"/>
              <a:cs typeface="Arial" pitchFamily="34" charset="0"/>
            </a:endParaRPr>
          </a:p>
        </p:txBody>
      </p:sp>
      <p:sp>
        <p:nvSpPr>
          <p:cNvPr id="148483" name="Rectangle 7"/>
          <p:cNvSpPr txBox="1">
            <a:spLocks noGrp="1" noChangeArrowheads="1"/>
          </p:cNvSpPr>
          <p:nvPr/>
        </p:nvSpPr>
        <p:spPr bwMode="auto">
          <a:xfrm>
            <a:off x="3852863" y="9428163"/>
            <a:ext cx="294322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506" tIns="46255" rIns="92506" bIns="46255" anchor="b"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B476A86A-476F-4860-8CB6-229A399AE054}" type="slidenum">
              <a:rPr lang="ru-RU" altLang="ru-RU"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25</a:t>
            </a:fld>
            <a:endParaRPr lang="ru-RU" altLang="ru-RU">
              <a:latin typeface="Arial" pitchFamily="34" charset="0"/>
            </a:endParaRPr>
          </a:p>
        </p:txBody>
      </p:sp>
      <p:sp>
        <p:nvSpPr>
          <p:cNvPr id="148484" name="Rectangle 7"/>
          <p:cNvSpPr txBox="1">
            <a:spLocks noGrp="1" noChangeArrowheads="1"/>
          </p:cNvSpPr>
          <p:nvPr/>
        </p:nvSpPr>
        <p:spPr bwMode="auto">
          <a:xfrm>
            <a:off x="3852863" y="9428163"/>
            <a:ext cx="294322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506" tIns="46255" rIns="92506" bIns="46255" anchor="b"/>
          <a:lstStyle>
            <a:lvl1pPr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defTabSz="925513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defTabSz="9255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152C86F-C740-4084-B0FD-919BB205D4CB}" type="slidenum">
              <a:rPr lang="ru-RU" altLang="ru-RU">
                <a:latin typeface="Arial" pitchFamily="34" charset="0"/>
              </a:rPr>
              <a:pPr algn="r" eaLnBrk="1" hangingPunct="1">
                <a:spcBef>
                  <a:spcPct val="0"/>
                </a:spcBef>
              </a:pPr>
              <a:t>25</a:t>
            </a:fld>
            <a:endParaRPr lang="ru-RU" altLang="ru-RU">
              <a:latin typeface="Arial" pitchFamily="34" charset="0"/>
            </a:endParaRPr>
          </a:p>
        </p:txBody>
      </p:sp>
      <p:sp>
        <p:nvSpPr>
          <p:cNvPr id="14848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848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506" tIns="46255" rIns="92506" bIns="46255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altLang="ru-RU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714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8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784921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8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08257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8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31620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88554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endParaRPr lang="ru-RU" sz="18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7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682703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sz="1800" kern="1200" baseline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1pPr>
            <a:lvl2pPr marL="745105" indent="-286579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2pPr>
            <a:lvl3pPr marL="1146315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3pPr>
            <a:lvl4pPr marL="1604841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4pPr>
            <a:lvl5pPr marL="2063366" indent="-229263"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5pPr>
            <a:lvl6pPr marL="2521892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6pPr>
            <a:lvl7pPr marL="2980418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7pPr>
            <a:lvl8pPr marL="3438944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8pPr>
            <a:lvl9pPr marL="3897470" indent="-2292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MS PGothic" charset="-128"/>
              </a:defRPr>
            </a:lvl9pPr>
          </a:lstStyle>
          <a:p>
            <a:fld id="{5E4B0C6F-DA1E-E947-B067-AB12E17569FA}" type="slidenum">
              <a:rPr lang="ru-RU" altLang="ru-RU"/>
              <a:pPr/>
              <a:t>8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101652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9163B17-E008-41CA-82FE-3B08521F764E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8855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3BDB8-0A7D-4565-A458-B980340D0D7A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2D7218-78D7-419F-A700-B2320ABE45C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08979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B18126-D3F2-4F9E-8A24-BC37481E0F43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AEE1E-6A9D-4DF6-AE0F-0EB662C7AEE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80346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312CE-807F-47FE-AC99-A42C12ED8DED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A82C37-B6DA-4A20-BC1C-8CE8DDB2646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37558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92767" y="4508501"/>
            <a:ext cx="7296151" cy="1470025"/>
          </a:xfrm>
        </p:spPr>
        <p:txBody>
          <a:bodyPr/>
          <a:lstStyle>
            <a:lvl1pPr>
              <a:defRPr sz="26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98821498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ABAC6-6D12-47E7-A505-AF3B89680616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932987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51A9D-E44E-4FD9-891B-150BEC68D6EE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655985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9701" y="1628775"/>
            <a:ext cx="5355167" cy="40592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240C8-DC24-4392-8386-AD934D3D9D8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822422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9F761-5F0C-4B6C-A8BF-44269C6E6CD8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971897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147C2-1E97-49F9-8920-1D81EE416A6C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09453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18C09-FCBD-47FF-B992-65453CFB3B4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9169775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2424-DA66-4B44-AE3C-70DCB1EF31D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776436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853BFF-3F3F-404F-9FA7-145A10D84072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8AC401-7FEE-40CB-90EB-28CC8AC7720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886409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E21E2-EE04-40F0-88A6-6E009FB16058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922179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0933D-4A7B-47B1-9D2E-7D7A45D85BD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67761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84734" y="134939"/>
            <a:ext cx="2760133" cy="55530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97984" y="134939"/>
            <a:ext cx="8083549" cy="55530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CD0E8-F485-45B2-8DDA-A08C922B2723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92336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9701" y="1628775"/>
            <a:ext cx="5355167" cy="40592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C7DBA-0B56-4A59-A662-5225CA655C5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1227473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489701" y="1628776"/>
            <a:ext cx="5355167" cy="1952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489701" y="3733801"/>
            <a:ext cx="5355167" cy="19542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08C0B-D530-4808-81D2-3B59F0E3585C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704083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31334" y="1628775"/>
            <a:ext cx="10913533" cy="4059238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882FD-4BA8-4DB5-9E21-29626992125E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053464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1392767" y="4508501"/>
            <a:ext cx="7296151" cy="1470025"/>
          </a:xfrm>
        </p:spPr>
        <p:txBody>
          <a:bodyPr/>
          <a:lstStyle>
            <a:lvl1pPr>
              <a:defRPr sz="2600">
                <a:solidFill>
                  <a:schemeClr val="tx1"/>
                </a:solidFill>
              </a:defRPr>
            </a:lvl1pPr>
          </a:lstStyle>
          <a:p>
            <a:pPr lvl="0"/>
            <a:r>
              <a:rPr lang="ru-RU" altLang="ru-RU" noProof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351255467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ABAC6-6D12-47E7-A505-AF3B89680616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954264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51A9D-E44E-4FD9-891B-150BEC68D6EE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660462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9701" y="1628775"/>
            <a:ext cx="5355167" cy="40592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3240C8-DC24-4392-8386-AD934D3D9D8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767394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8C963-C635-473C-B817-DDC53052DF13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28AEDF-ED4D-4031-B412-55C258614D7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05884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9F761-5F0C-4B6C-A8BF-44269C6E6CD8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728339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F147C2-1E97-49F9-8920-1D81EE416A6C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15667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818C09-FCBD-47FF-B992-65453CFB3B4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77799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472424-DA66-4B44-AE3C-70DCB1EF31D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285914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5E21E2-EE04-40F0-88A6-6E009FB16058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274158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90933D-4A7B-47B1-9D2E-7D7A45D85BD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061996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084734" y="134939"/>
            <a:ext cx="2760133" cy="55530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97984" y="134939"/>
            <a:ext cx="8083549" cy="55530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0CD0E8-F485-45B2-8DDA-A08C922B2723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417723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489701" y="1628775"/>
            <a:ext cx="5355167" cy="40592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4C7DBA-0B56-4A59-A662-5225CA655C50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386752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31334" y="1628775"/>
            <a:ext cx="5355167" cy="40592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6489701" y="1628776"/>
            <a:ext cx="5355167" cy="19526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6489701" y="3733801"/>
            <a:ext cx="5355167" cy="195421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008C0B-D530-4808-81D2-3B59F0E3585C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0423898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7984" y="134938"/>
            <a:ext cx="8314267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931334" y="1628775"/>
            <a:ext cx="10913533" cy="4059238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9882FD-4BA8-4DB5-9E21-29626992125E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6799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CE0BC5-179D-486E-BE7C-21553C23B1CA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AAE69-6339-40AE-A249-A6659218D41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231699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42D9D-9EF9-4DE7-803A-DB0462AF3B43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66927-CD47-4A2B-AC69-A1D8430FD3D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7783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ABA56-AA9F-4A72-BEC1-789BCF35F718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828A3-1449-4C97-AD89-4FD0D800A0D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88445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A29B9-90E9-49B9-8173-82E8E0A94214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CD840-E929-41F8-B399-1E0BCA0730E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2945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68B03C-B853-4598-9A6F-A67A946E14E5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0E2BF0-FE07-4BB5-808E-F59698445B2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3492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0E858-51B5-4137-83B9-284D18EAA2C6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2CD55-9F7C-46E1-B66D-89A200826DF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14330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7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01F8811-DD2C-47F7-99E5-9707454B9F65}" type="datetime1">
              <a:rPr lang="ru-RU" smtClean="0"/>
              <a:t>18.11.2022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BDE9BE37-F438-4066-8E60-F56DB53A4B5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334" y="1628775"/>
            <a:ext cx="10913533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282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8501" y="6330950"/>
            <a:ext cx="768351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200"/>
            </a:lvl1pPr>
          </a:lstStyle>
          <a:p>
            <a:pPr>
              <a:defRPr/>
            </a:pPr>
            <a:fld id="{058742AA-850F-47C8-ADC4-38C6AA02AA8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797984" y="134938"/>
            <a:ext cx="831426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441904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</p:sldLayoutIdLst>
  <p:transition/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76225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2038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47788" indent="-28416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1334" y="1628775"/>
            <a:ext cx="10913533" cy="405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2826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858501" y="6330950"/>
            <a:ext cx="768351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2200"/>
            </a:lvl1pPr>
          </a:lstStyle>
          <a:p>
            <a:pPr>
              <a:defRPr/>
            </a:pPr>
            <a:fld id="{058742AA-850F-47C8-ADC4-38C6AA02AA8B}" type="slidenum">
              <a:rPr lang="ru-RU" altLang="ru-RU">
                <a:solidFill>
                  <a:srgbClr val="605E5D"/>
                </a:solidFill>
              </a:rPr>
              <a:pPr>
                <a:defRPr/>
              </a:pPr>
              <a:t>‹#›</a:t>
            </a:fld>
            <a:endParaRPr lang="ru-RU" altLang="ru-RU">
              <a:solidFill>
                <a:srgbClr val="605E5D"/>
              </a:solidFill>
            </a:endParaRP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797984" y="134938"/>
            <a:ext cx="831426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694747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</p:sldLayoutIdLst>
  <p:transition/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 kern="1200">
          <a:solidFill>
            <a:schemeClr val="accent2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2800" b="1">
          <a:solidFill>
            <a:schemeClr val="accent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276225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30225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08038" indent="-276225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62038" indent="-25241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47788" indent="-284163" algn="l" rtl="0" eaLnBrk="0" fontAlgn="base" hangingPunct="0">
        <a:spcBef>
          <a:spcPct val="0"/>
        </a:spcBef>
        <a:spcAft>
          <a:spcPct val="30000"/>
        </a:spcAft>
        <a:buSzPct val="80000"/>
        <a:buBlip>
          <a:blip r:embed="rId17"/>
        </a:buBlip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skazna.ru/" TargetMode="Externa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skazna.ru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skazna.ru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27020" y="1392278"/>
            <a:ext cx="10363200" cy="2449512"/>
          </a:xfrm>
        </p:spPr>
        <p:txBody>
          <a:bodyPr/>
          <a:lstStyle/>
          <a:p>
            <a:pPr algn="ctr"/>
            <a:r>
              <a:rPr lang="ru-RU" altLang="ru-RU" sz="2800" dirty="0">
                <a:solidFill>
                  <a:srgbClr val="000090"/>
                </a:solidFill>
                <a:latin typeface="Arial" charset="0"/>
              </a:rPr>
              <a:t>Технические о</a:t>
            </a:r>
            <a:r>
              <a:rPr lang="ru-RU" altLang="ru-RU" sz="2800" cap="none" dirty="0">
                <a:solidFill>
                  <a:srgbClr val="000090"/>
                </a:solidFill>
                <a:latin typeface="Arial" charset="0"/>
              </a:rPr>
              <a:t>собенности формирования и представления бюджетной (бухгалтерской) отчетности за 2022 год в подсистеме учета и отчетности ГИИС «Электронный бюджет»</a:t>
            </a:r>
            <a:endParaRPr altLang="ru-RU" sz="2800" cap="none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21767" y="5031109"/>
            <a:ext cx="953506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/>
            <a:r>
              <a:rPr lang="ru-RU" altLang="ru-RU" sz="2200" b="1" dirty="0">
                <a:solidFill>
                  <a:srgbClr val="000090"/>
                </a:solidFill>
              </a:rPr>
              <a:t>Учайкин Сергей Александрович</a:t>
            </a:r>
          </a:p>
          <a:p>
            <a:pPr algn="r" eaLnBrk="1" hangingPunct="1"/>
            <a:r>
              <a:rPr lang="ru-RU" altLang="ru-RU" b="1" dirty="0">
                <a:solidFill>
                  <a:srgbClr val="000090"/>
                </a:solidFill>
              </a:rPr>
              <a:t>Начальник Отдела развития систем бухгалтерской отчетности </a:t>
            </a:r>
          </a:p>
          <a:p>
            <a:pPr algn="r" eaLnBrk="1" hangingPunct="1"/>
            <a:r>
              <a:rPr lang="ru-RU" altLang="ru-RU" b="1" dirty="0">
                <a:solidFill>
                  <a:srgbClr val="000090"/>
                </a:solidFill>
              </a:rPr>
              <a:t>Управления развития информационных систем Федерального казначейства </a:t>
            </a:r>
          </a:p>
          <a:p>
            <a:pPr algn="r" eaLnBrk="1" hangingPunct="1"/>
            <a:r>
              <a:rPr lang="ru-RU" altLang="ru-RU" sz="1600" b="1" dirty="0">
                <a:solidFill>
                  <a:srgbClr val="000090"/>
                </a:solidFill>
              </a:rPr>
              <a:t>18.11.2022</a:t>
            </a:r>
          </a:p>
          <a:p>
            <a:pPr algn="r" eaLnBrk="1" hangingPunct="1"/>
            <a:endParaRPr lang="ru-RU" altLang="ru-RU" sz="1600" b="1" dirty="0">
              <a:solidFill>
                <a:srgbClr val="00009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1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07210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10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194220" y="550969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Печать ф.0503169 в формате </a:t>
            </a:r>
            <a:r>
              <a:rPr lang="en-US" sz="2000" b="1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XLSX</a:t>
            </a:r>
            <a:endParaRPr lang="ru-RU" sz="2000" b="1" dirty="0">
              <a:solidFill>
                <a:srgbClr val="00009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9941" y="1916294"/>
            <a:ext cx="9792118" cy="2367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02742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/>
          </p:cNvSpPr>
          <p:nvPr/>
        </p:nvSpPr>
        <p:spPr bwMode="auto">
          <a:xfrm>
            <a:off x="927020" y="1922836"/>
            <a:ext cx="10957983" cy="3435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ru-RU" altLang="ru-RU" sz="26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</p:txBody>
      </p:sp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11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146957" y="434451"/>
            <a:ext cx="58496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 массового формирования ВНК в разрезе каждого подведомственного учреждения</a:t>
            </a:r>
          </a:p>
        </p:txBody>
      </p:sp>
      <p:pic>
        <p:nvPicPr>
          <p:cNvPr id="1026" name="Рисунок 1" descr="image00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9422" y="2922961"/>
            <a:ext cx="3757819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68690" y="2922961"/>
            <a:ext cx="3813509" cy="223947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FBB81CD-3C2D-4B35-9625-51418CCA4D9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5387" y="1269221"/>
            <a:ext cx="9801225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1529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/>
          </p:cNvSpPr>
          <p:nvPr/>
        </p:nvSpPr>
        <p:spPr bwMode="auto">
          <a:xfrm>
            <a:off x="927020" y="1922836"/>
            <a:ext cx="10957983" cy="3435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ru-RU" altLang="ru-RU" sz="26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</p:txBody>
      </p:sp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12</a:t>
            </a:fld>
            <a:endParaRPr lang="ru-RU" alt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32295" y="454382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Процедура массового формирования ВНК в разрезе каждого подведомственного учреждения</a:t>
            </a:r>
          </a:p>
        </p:txBody>
      </p:sp>
      <p:pic>
        <p:nvPicPr>
          <p:cNvPr id="9" name="Рисунок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723" y="4111351"/>
            <a:ext cx="3838575" cy="169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7020" y="1611338"/>
            <a:ext cx="10201275" cy="2085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1031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Прямоугольник 71"/>
          <p:cNvSpPr/>
          <p:nvPr/>
        </p:nvSpPr>
        <p:spPr>
          <a:xfrm>
            <a:off x="4909401" y="473148"/>
            <a:ext cx="63640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 hangingPunct="1"/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  <a:sym typeface="Arial" pitchFamily="34" charset="0"/>
              </a:rPr>
              <a:t>Форматно логический контроль</a:t>
            </a:r>
          </a:p>
        </p:txBody>
      </p:sp>
      <p:sp>
        <p:nvSpPr>
          <p:cNvPr id="16" name="Полилиния 15"/>
          <p:cNvSpPr/>
          <p:nvPr/>
        </p:nvSpPr>
        <p:spPr>
          <a:xfrm>
            <a:off x="6295499" y="2986314"/>
            <a:ext cx="1254981" cy="900613"/>
          </a:xfrm>
          <a:custGeom>
            <a:avLst/>
            <a:gdLst>
              <a:gd name="connsiteX0" fmla="*/ 0 w 1254981"/>
              <a:gd name="connsiteY0" fmla="*/ 0 h 900613"/>
              <a:gd name="connsiteX1" fmla="*/ 1254981 w 1254981"/>
              <a:gd name="connsiteY1" fmla="*/ 0 h 900613"/>
              <a:gd name="connsiteX2" fmla="*/ 1254981 w 1254981"/>
              <a:gd name="connsiteY2" fmla="*/ 900613 h 900613"/>
              <a:gd name="connsiteX3" fmla="*/ 0 w 1254981"/>
              <a:gd name="connsiteY3" fmla="*/ 900613 h 900613"/>
              <a:gd name="connsiteX4" fmla="*/ 0 w 1254981"/>
              <a:gd name="connsiteY4" fmla="*/ 0 h 900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54981" h="900613">
                <a:moveTo>
                  <a:pt x="0" y="0"/>
                </a:moveTo>
                <a:lnTo>
                  <a:pt x="1254981" y="0"/>
                </a:lnTo>
                <a:lnTo>
                  <a:pt x="1254981" y="900613"/>
                </a:lnTo>
                <a:lnTo>
                  <a:pt x="0" y="90061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60452" rIns="0" bIns="64770" numCol="1" spcCol="1270" anchor="ctr" anchorCtr="0">
            <a:noAutofit/>
          </a:bodyPr>
          <a:lstStyle/>
          <a:p>
            <a:pPr algn="ctr" defTabSz="755650">
              <a:lnSpc>
                <a:spcPct val="90000"/>
              </a:lnSpc>
              <a:spcAft>
                <a:spcPct val="35000"/>
              </a:spcAft>
            </a:pPr>
            <a:r>
              <a:rPr lang="ru-RU" sz="1700" dirty="0">
                <a:solidFill>
                  <a:prstClr val="white"/>
                </a:solidFill>
              </a:rPr>
              <a:t>Создан с ошибками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2" y="1655602"/>
            <a:ext cx="10961004" cy="304444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1612430" y="6370593"/>
            <a:ext cx="3417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1200" dirty="0">
                <a:solidFill>
                  <a:srgbClr val="898989"/>
                </a:solidFill>
              </a:rPr>
              <a:t>14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1365788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FFF0791-04C8-4798-974E-3B3799ED7D82}" type="slidenum">
              <a:rPr lang="ru-RU" altLang="ru-RU" smtClean="0">
                <a:cs typeface="Arial" pitchFamily="34" charset="0"/>
              </a:rPr>
              <a:pPr/>
              <a:t>14</a:t>
            </a:fld>
            <a:endParaRPr lang="ru-RU" altLang="ru-RU"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7562" y="357970"/>
            <a:ext cx="799623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/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Оптимизация процесса формирования консолидированной отчетности</a:t>
            </a:r>
            <a:endParaRPr lang="ru-RU" altLang="ru-RU" sz="20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pic>
        <p:nvPicPr>
          <p:cNvPr id="2051" name="Рисунок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99" y="2011361"/>
            <a:ext cx="3571764" cy="1700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463" y="2632342"/>
            <a:ext cx="3619773" cy="259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200042" y="3834955"/>
            <a:ext cx="2022417" cy="2286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279399" y="2034362"/>
            <a:ext cx="1568856" cy="29527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26459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5720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57200" y="1612613"/>
            <a:ext cx="307393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1. </a:t>
            </a:r>
            <a:r>
              <a:rPr lang="ru-RU" altLang="ru-RU" sz="1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Действие</a:t>
            </a:r>
            <a:r>
              <a:rPr kumimoji="0" lang="ru-RU" altLang="ru-RU" sz="1400" b="1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</a:rPr>
              <a:t> «Создание отчета»</a:t>
            </a:r>
            <a:endParaRPr kumimoji="0" lang="ru-RU" altLang="ru-RU" sz="1400" b="1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57200" y="21431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010024" y="139760"/>
            <a:ext cx="830843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019632" y="2329637"/>
            <a:ext cx="208377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ru-RU" altLang="ru-RU" sz="1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2. Выбор типа отчета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385617" y="3205996"/>
            <a:ext cx="2781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1" hangingPunct="1"/>
            <a:r>
              <a:rPr lang="ru-RU" altLang="ru-RU" sz="1400" b="1" dirty="0">
                <a:solidFill>
                  <a:srgbClr val="FF0000"/>
                </a:solidFill>
                <a:latin typeface="Arial" pitchFamily="34" charset="0"/>
                <a:ea typeface="Times New Roman" pitchFamily="18" charset="0"/>
              </a:rPr>
              <a:t>3. Выбор типа консолидации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68840" y="3498115"/>
            <a:ext cx="2814637" cy="262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4"/>
          <p:cNvSpPr>
            <a:spLocks noChangeArrowheads="1"/>
          </p:cNvSpPr>
          <p:nvPr/>
        </p:nvSpPr>
        <p:spPr bwMode="auto">
          <a:xfrm>
            <a:off x="8504811" y="5143415"/>
            <a:ext cx="2066707" cy="27132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2819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FFF0791-04C8-4798-974E-3B3799ED7D82}" type="slidenum">
              <a:rPr lang="ru-RU" altLang="ru-RU" smtClean="0">
                <a:cs typeface="Arial" pitchFamily="34" charset="0"/>
              </a:rPr>
              <a:pPr/>
              <a:t>15</a:t>
            </a:fld>
            <a:endParaRPr lang="ru-RU" altLang="ru-RU"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57562" y="266730"/>
            <a:ext cx="7996238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/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+mj-cs"/>
              </a:rPr>
              <a:t>Оптимизация процесса формирования консолидированной отчетности</a:t>
            </a:r>
            <a:endParaRPr lang="ru-RU" altLang="ru-RU" sz="2000" b="1" dirty="0">
              <a:solidFill>
                <a:srgbClr val="000090"/>
              </a:solidFill>
              <a:latin typeface="Times New Roman" pitchFamily="18" charset="0"/>
              <a:ea typeface="+mj-ea"/>
              <a:cs typeface="+mj-cs"/>
              <a:sym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26459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57200" y="4572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457200" y="21431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11"/>
          <p:cNvSpPr>
            <a:spLocks noChangeArrowheads="1"/>
          </p:cNvSpPr>
          <p:nvPr/>
        </p:nvSpPr>
        <p:spPr bwMode="auto">
          <a:xfrm>
            <a:off x="4010024" y="139760"/>
            <a:ext cx="830843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740" y="1217558"/>
            <a:ext cx="9723437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99908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Выгнутая вниз стрелка 5"/>
          <p:cNvSpPr/>
          <p:nvPr/>
        </p:nvSpPr>
        <p:spPr>
          <a:xfrm rot="20445279">
            <a:off x="7168169" y="4789115"/>
            <a:ext cx="1933215" cy="563525"/>
          </a:xfrm>
          <a:prstGeom prst="curvedUpArrow">
            <a:avLst/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485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D2D86801-D01C-4F4A-AC53-6C93D30C688F}" type="slidenum">
              <a:rPr lang="ru-RU" altLang="ru-RU" smtClean="0">
                <a:cs typeface="Arial" pitchFamily="34" charset="0"/>
              </a:rPr>
              <a:pPr/>
              <a:t>16</a:t>
            </a:fld>
            <a:endParaRPr lang="ru-RU" altLang="ru-RU"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5167" y="120750"/>
            <a:ext cx="809897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ru-RU" sz="2000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  <a:p>
            <a:pPr algn="r">
              <a:lnSpc>
                <a:spcPct val="90000"/>
              </a:lnSpc>
              <a:defRPr/>
            </a:pPr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</a:rPr>
              <a:t>Сервис по формированию срезов оперативных статистических данных </a:t>
            </a: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92125" y="1406525"/>
            <a:ext cx="4684713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eaLnBrk="1" hangingPunct="1">
              <a:defRPr/>
            </a:pP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личном кабинете ПУиО ЭБ пользователь переходит в отдельное рабочее место</a:t>
            </a:r>
            <a:r>
              <a:rPr lang="en-US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 отчетности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418138" y="4699000"/>
            <a:ext cx="6096000" cy="6191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 установленных параметров пользователь нажимает кнопку «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20489" name="Picture 2" descr="сервис мониторинга отчетност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2282825"/>
            <a:ext cx="4443412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9936163" y="3697288"/>
            <a:ext cx="1336675" cy="15398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5418138" y="1528763"/>
            <a:ext cx="652780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just" eaLnBrk="1" hangingPunct="1">
              <a:defRPr/>
            </a:pP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переходе в рабочее место «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 отчетности</a:t>
            </a: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открывается окно с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дополнительными параметрами «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Фильтр данных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  <a:endParaRPr lang="ru-RU" altLang="ru-RU" sz="16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9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8138" y="2509838"/>
            <a:ext cx="6435725" cy="195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892155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785D301-544E-4C56-97A4-B16AECBB79D5}" type="slidenum">
              <a:rPr lang="ru-RU" altLang="ru-RU" smtClean="0">
                <a:cs typeface="Arial" pitchFamily="34" charset="0"/>
              </a:rPr>
              <a:pPr/>
              <a:t>17</a:t>
            </a:fld>
            <a:endParaRPr lang="ru-RU" altLang="ru-RU">
              <a:cs typeface="Arial" pitchFamily="34" charset="0"/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155700" y="1206500"/>
            <a:ext cx="4973638" cy="769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marL="285750" indent="-285750" eaLnBrk="1" hangingPunct="1">
              <a:buFont typeface="Wingdings" panose="05000000000000000000" pitchFamily="2" charset="2"/>
              <a:buChar char="Ø"/>
              <a:defRPr/>
            </a:pPr>
            <a:r>
              <a:rPr lang="ru-RU" alt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Сформированные итоговые данные пользователь может увидеть при раскрытии блока </a:t>
            </a:r>
            <a:r>
              <a:rPr lang="ru-RU" alt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«Итоги»</a:t>
            </a:r>
          </a:p>
          <a:p>
            <a:pPr>
              <a:defRPr/>
            </a:pPr>
            <a:endParaRPr lang="ru-RU" altLang="ru-RU" sz="12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0725" y="5170488"/>
            <a:ext cx="4525963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раскрытия подробного списка необходимо нажать на кнопку «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рядом с соответствующим полем</a:t>
            </a:r>
          </a:p>
        </p:txBody>
      </p:sp>
      <p:sp>
        <p:nvSpPr>
          <p:cNvPr id="21509" name="TextBox 11"/>
          <p:cNvSpPr txBox="1">
            <a:spLocks noChangeArrowheads="1"/>
          </p:cNvSpPr>
          <p:nvPr/>
        </p:nvSpPr>
        <p:spPr bwMode="auto">
          <a:xfrm>
            <a:off x="3543000" y="179983"/>
            <a:ext cx="796117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endParaRPr lang="ru-RU" altLang="ru-RU" sz="2000" dirty="0">
              <a:solidFill>
                <a:srgbClr val="000090"/>
              </a:solidFill>
              <a:latin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</a:rPr>
              <a:t>Сервис по формированию срезов оперативных статистических данных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129338" y="1217613"/>
            <a:ext cx="5173662" cy="8620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нажатии на кнопку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«Список»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раскрывается блок с отражением в табличной части подробного списка субъектов отчётности</a:t>
            </a:r>
          </a:p>
        </p:txBody>
      </p:sp>
      <p:pic>
        <p:nvPicPr>
          <p:cNvPr id="2151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88" y="2079625"/>
            <a:ext cx="5578475" cy="2897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1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450" y="2079625"/>
            <a:ext cx="5035550" cy="3544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Выгнутая вниз стрелка 13"/>
          <p:cNvSpPr/>
          <p:nvPr/>
        </p:nvSpPr>
        <p:spPr>
          <a:xfrm rot="20455859">
            <a:off x="4812089" y="5015761"/>
            <a:ext cx="4229842" cy="592622"/>
          </a:xfrm>
          <a:prstGeom prst="curvedUpArrow">
            <a:avLst>
              <a:gd name="adj1" fmla="val 25000"/>
              <a:gd name="adj2" fmla="val 48494"/>
              <a:gd name="adj3" fmla="val 38389"/>
            </a:avLst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5120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Номер слайда 1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70E8957-7C58-4D69-85F3-B0EAD0F20DF9}" type="slidenum">
              <a:rPr lang="ru-RU" altLang="ru-RU" smtClean="0">
                <a:cs typeface="Arial" pitchFamily="34" charset="0"/>
              </a:rPr>
              <a:pPr/>
              <a:t>18</a:t>
            </a:fld>
            <a:endParaRPr lang="ru-RU" altLang="ru-RU"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975" y="5802313"/>
            <a:ext cx="4525963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«Всего отчетов»</a:t>
            </a:r>
          </a:p>
        </p:txBody>
      </p:sp>
      <p:sp>
        <p:nvSpPr>
          <p:cNvPr id="22532" name="TextBox 11"/>
          <p:cNvSpPr txBox="1">
            <a:spLocks noChangeArrowheads="1"/>
          </p:cNvSpPr>
          <p:nvPr/>
        </p:nvSpPr>
        <p:spPr bwMode="auto">
          <a:xfrm>
            <a:off x="3852153" y="175064"/>
            <a:ext cx="79085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endParaRPr lang="ru-RU" altLang="ru-RU" sz="2000" dirty="0">
              <a:solidFill>
                <a:srgbClr val="000090"/>
              </a:solidFill>
              <a:latin typeface="Times New Roman" pitchFamily="18" charset="0"/>
            </a:endParaRPr>
          </a:p>
          <a:p>
            <a:pPr algn="r">
              <a:lnSpc>
                <a:spcPct val="90000"/>
              </a:lnSpc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</a:rPr>
              <a:t>Блок «Ошибки контрольных соотношений» </a:t>
            </a:r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1487488"/>
            <a:ext cx="5829300" cy="408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534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1487488"/>
            <a:ext cx="5808663" cy="408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6457950" y="5848350"/>
            <a:ext cx="4525963" cy="338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  <a:defRPr/>
            </a:pP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Блок </a:t>
            </a:r>
            <a:r>
              <a:rPr lang="ru-RU" sz="16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«из них с ошибками»</a:t>
            </a:r>
          </a:p>
        </p:txBody>
      </p:sp>
      <p:sp>
        <p:nvSpPr>
          <p:cNvPr id="15" name="Выгнутая вниз стрелка 14"/>
          <p:cNvSpPr/>
          <p:nvPr/>
        </p:nvSpPr>
        <p:spPr>
          <a:xfrm rot="17968011">
            <a:off x="8786491" y="4605628"/>
            <a:ext cx="2889727" cy="714660"/>
          </a:xfrm>
          <a:prstGeom prst="curvedUpArrow">
            <a:avLst/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низ стрелка 15"/>
          <p:cNvSpPr/>
          <p:nvPr/>
        </p:nvSpPr>
        <p:spPr>
          <a:xfrm rot="17039299">
            <a:off x="1911647" y="4500805"/>
            <a:ext cx="2708849" cy="680713"/>
          </a:xfrm>
          <a:prstGeom prst="curvedUpArrow">
            <a:avLst/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7378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179C7-30C2-45CE-AE83-42144F90876E}" type="slidenum">
              <a:rPr lang="ru-RU" altLang="ru-RU" smtClean="0"/>
              <a:pPr>
                <a:defRPr/>
              </a:pPr>
              <a:t>19</a:t>
            </a:fld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789487" y="463596"/>
            <a:ext cx="66535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Формирование статистики в подсистеме учета и отчетности ГИИС «Электронный бюджет»</a:t>
            </a:r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225" y="1505885"/>
            <a:ext cx="7756525" cy="1325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1"/>
          <p:cNvSpPr>
            <a:spLocks noChangeArrowheads="1"/>
          </p:cNvSpPr>
          <p:nvPr/>
        </p:nvSpPr>
        <p:spPr bwMode="auto">
          <a:xfrm>
            <a:off x="911225" y="2977032"/>
            <a:ext cx="81867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kern="0" dirty="0">
                <a:solidFill>
                  <a:srgbClr val="605E5D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Статистики предоставления отчетности</a:t>
            </a:r>
            <a:endParaRPr lang="ru-RU" altLang="ru-RU" kern="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253" y="3471211"/>
            <a:ext cx="7533528" cy="3086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259605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27020" y="1392278"/>
            <a:ext cx="10363200" cy="2449512"/>
          </a:xfrm>
        </p:spPr>
        <p:txBody>
          <a:bodyPr/>
          <a:lstStyle/>
          <a:p>
            <a:pPr algn="ctr"/>
            <a:br>
              <a:rPr lang="ru-RU" altLang="ru-RU" sz="3200" cap="none" dirty="0">
                <a:solidFill>
                  <a:srgbClr val="000090"/>
                </a:solidFill>
                <a:latin typeface="Arial" charset="0"/>
              </a:rPr>
            </a:br>
            <a:endParaRPr altLang="ru-RU" sz="3200" cap="none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8" name="Rectangle 3"/>
          <p:cNvSpPr txBox="1">
            <a:spLocks/>
          </p:cNvSpPr>
          <p:nvPr/>
        </p:nvSpPr>
        <p:spPr bwMode="auto">
          <a:xfrm>
            <a:off x="693967" y="2095869"/>
            <a:ext cx="10957983" cy="3435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ru-RU" altLang="ru-RU" sz="26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1. Основные функциональные изменения</a:t>
            </a:r>
          </a:p>
          <a:p>
            <a:pPr marL="514350" indent="-514350">
              <a:buAutoNum type="arabicPeriod"/>
            </a:pPr>
            <a:endParaRPr lang="ru-RU" altLang="ru-RU" sz="26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altLang="ru-RU" sz="26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2. Отдельные функциональные возможности ПУиО </a:t>
            </a:r>
            <a:r>
              <a:rPr lang="ru-RU" sz="2600" dirty="0">
                <a:solidFill>
                  <a:srgbClr val="000090"/>
                </a:solidFill>
                <a:latin typeface="Arial" charset="0"/>
              </a:rPr>
              <a:t>ГИИС «Электронный бюджет»</a:t>
            </a:r>
            <a:endParaRPr lang="ru-RU" altLang="ru-RU" sz="26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  <a:p>
            <a:pPr marL="0" indent="0">
              <a:buNone/>
            </a:pPr>
            <a:endParaRPr lang="ru-RU" altLang="ru-RU" sz="26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altLang="ru-RU" sz="26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3. Порядок действий пользователей в случае возникновении вопросов при работе в ПУиО </a:t>
            </a:r>
            <a:r>
              <a:rPr lang="ru-RU" sz="2600" dirty="0">
                <a:solidFill>
                  <a:srgbClr val="000090"/>
                </a:solidFill>
                <a:latin typeface="Arial" charset="0"/>
              </a:rPr>
              <a:t>ГИИС «Электронный бюджет»</a:t>
            </a:r>
            <a:r>
              <a:rPr lang="ru-RU" altLang="ru-RU" sz="26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2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425348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179C7-30C2-45CE-AE83-42144F90876E}" type="slidenum">
              <a:rPr lang="ru-RU" altLang="ru-RU" smtClean="0"/>
              <a:pPr>
                <a:defRPr/>
              </a:pPr>
              <a:t>20</a:t>
            </a:fld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65809" y="408585"/>
            <a:ext cx="66535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Формирование статистики в подсистеме учета и отчетности ГИИС «Электронный бюджет»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24" y="1520783"/>
            <a:ext cx="11635927" cy="3903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92199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179C7-30C2-45CE-AE83-42144F90876E}" type="slidenum">
              <a:rPr lang="ru-RU" altLang="ru-RU" smtClean="0"/>
              <a:pPr>
                <a:defRPr/>
              </a:pPr>
              <a:t>21</a:t>
            </a:fld>
            <a:endParaRPr lang="ru-RU" alt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842427" y="482112"/>
            <a:ext cx="74612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  <a:buFont typeface="Arial" pitchFamily="34" charset="0"/>
              <a:buNone/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Аналитический инструмент в подсистеме учета и отчетности ГИИС «Электронный бюджет»</a:t>
            </a:r>
          </a:p>
        </p:txBody>
      </p:sp>
      <p:sp>
        <p:nvSpPr>
          <p:cNvPr id="4" name="Rectangle 3"/>
          <p:cNvSpPr txBox="1">
            <a:spLocks/>
          </p:cNvSpPr>
          <p:nvPr/>
        </p:nvSpPr>
        <p:spPr bwMode="auto">
          <a:xfrm>
            <a:off x="6642846" y="2918892"/>
            <a:ext cx="4182035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76225" indent="-276225" algn="l" rtl="0" eaLnBrk="0" fontAlgn="base" hangingPunct="0">
              <a:spcBef>
                <a:spcPct val="0"/>
              </a:spcBef>
              <a:spcAft>
                <a:spcPct val="30000"/>
              </a:spcAft>
              <a:buSzPct val="80000"/>
              <a:buBlip>
                <a:blip r:embed="rId3"/>
              </a:buBlip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30225" indent="-252413" algn="l" rtl="0" eaLnBrk="0" fontAlgn="base" hangingPunct="0">
              <a:spcBef>
                <a:spcPct val="0"/>
              </a:spcBef>
              <a:spcAft>
                <a:spcPct val="30000"/>
              </a:spcAft>
              <a:buSzPct val="80000"/>
              <a:buBlip>
                <a:blip r:embed="rId3"/>
              </a:buBlip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08038" indent="-276225" algn="l" rtl="0" eaLnBrk="0" fontAlgn="base" hangingPunct="0">
              <a:spcBef>
                <a:spcPct val="0"/>
              </a:spcBef>
              <a:spcAft>
                <a:spcPct val="30000"/>
              </a:spcAft>
              <a:buSzPct val="80000"/>
              <a:buBlip>
                <a:blip r:embed="rId3"/>
              </a:buBlip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2038" indent="-252413" algn="l" rtl="0" eaLnBrk="0" fontAlgn="base" hangingPunct="0">
              <a:spcBef>
                <a:spcPct val="0"/>
              </a:spcBef>
              <a:spcAft>
                <a:spcPct val="30000"/>
              </a:spcAft>
              <a:buSzPct val="80000"/>
              <a:buBlip>
                <a:blip r:embed="rId3"/>
              </a:buBlip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47788" indent="-284163" algn="l" rtl="0" eaLnBrk="0" fontAlgn="base" hangingPunct="0">
              <a:spcBef>
                <a:spcPct val="0"/>
              </a:spcBef>
              <a:spcAft>
                <a:spcPct val="30000"/>
              </a:spcAft>
              <a:buSzPct val="80000"/>
              <a:buBlip>
                <a:blip r:embed="rId3"/>
              </a:buBlip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buFont typeface="Arial" panose="020B0604020202020204" pitchFamily="34" charset="0"/>
              <a:buNone/>
            </a:pPr>
            <a:r>
              <a:rPr kumimoji="1" lang="en-US" altLang="ru-RU" sz="2000" b="1" dirty="0">
                <a:solidFill>
                  <a:srgbClr val="302F2E"/>
                </a:solidFill>
                <a:latin typeface="Times New Roman" panose="02020603050405020304" pitchFamily="18" charset="0"/>
              </a:rPr>
              <a:t>    </a:t>
            </a:r>
            <a:r>
              <a:rPr kumimoji="1"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Запуск  «Аналитического</a:t>
            </a:r>
            <a:r>
              <a:rPr kumimoji="1" lang="en-US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 </a:t>
            </a:r>
            <a:r>
              <a:rPr kumimoji="1" lang="ru-RU" altLang="ru-RU" sz="2000" b="1" dirty="0">
                <a:solidFill>
                  <a:srgbClr val="002060"/>
                </a:solidFill>
                <a:latin typeface="Times New Roman" panose="02020603050405020304" pitchFamily="18" charset="0"/>
              </a:rPr>
              <a:t>инструмента» производится через меню навигатора ПУиО «Рабочие места – Учет и отчетность – Аналитический инструмент»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720"/>
          <a:stretch>
            <a:fillRect/>
          </a:stretch>
        </p:blipFill>
        <p:spPr bwMode="auto">
          <a:xfrm>
            <a:off x="797984" y="1668315"/>
            <a:ext cx="5510754" cy="462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4107292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179C7-30C2-45CE-AE83-42144F90876E}" type="slidenum">
              <a:rPr lang="ru-RU" altLang="ru-RU" smtClean="0"/>
              <a:pPr>
                <a:defRPr/>
              </a:pPr>
              <a:t>22</a:t>
            </a:fld>
            <a:endParaRPr lang="ru-RU" alt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793787" y="548073"/>
            <a:ext cx="7918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Аналитический инструмент в подсистеме учета и отчетности ГИИС «Электронный бюджет»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200" y="1883322"/>
            <a:ext cx="11583600" cy="1710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1784486" y="3913361"/>
            <a:ext cx="7598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Сформированные выборки хранятся 10 дней (раньше не хранились)</a:t>
            </a:r>
          </a:p>
        </p:txBody>
      </p:sp>
    </p:spTree>
    <p:extLst>
      <p:ext uri="{BB962C8B-B14F-4D97-AF65-F5344CB8AC3E}">
        <p14:creationId xmlns:p14="http://schemas.microsoft.com/office/powerpoint/2010/main" val="29071590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F179C7-30C2-45CE-AE83-42144F90876E}" type="slidenum">
              <a:rPr lang="ru-RU" altLang="ru-RU" smtClean="0"/>
              <a:pPr>
                <a:defRPr/>
              </a:pPr>
              <a:t>23</a:t>
            </a:fld>
            <a:endParaRPr lang="ru-RU" alt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793787" y="548073"/>
            <a:ext cx="79186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90000"/>
              </a:lnSpc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sym typeface="Arial" pitchFamily="34" charset="0"/>
              </a:rPr>
              <a:t>Аналитический инструмент в подсистеме учета и отчетности ГИИС «Электронный бюджет»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5034" y="1378006"/>
            <a:ext cx="9057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Возможность объединять сегменты КБК, если в отчетной форме они разъединены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E4F81FE-5ED6-463A-A001-FF3B43F24B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1923" y="1788553"/>
            <a:ext cx="4888724" cy="2601859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6CD52B6-C212-42B5-8267-43F894A721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0224" y="4598297"/>
            <a:ext cx="6231647" cy="1852652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C0B4FDA-7C9F-43DE-B21C-AAF3C17BC85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51354" y="2245741"/>
            <a:ext cx="5361034" cy="1795521"/>
          </a:xfrm>
          <a:prstGeom prst="rect">
            <a:avLst/>
          </a:prstGeom>
        </p:spPr>
      </p:pic>
      <p:sp>
        <p:nvSpPr>
          <p:cNvPr id="15" name="Выгнутая вниз стрелка 15">
            <a:extLst>
              <a:ext uri="{FF2B5EF4-FFF2-40B4-BE49-F238E27FC236}">
                <a16:creationId xmlns:a16="http://schemas.microsoft.com/office/drawing/2014/main" id="{F540D90B-BA60-44AE-84A9-1DBBE98002CD}"/>
              </a:ext>
            </a:extLst>
          </p:cNvPr>
          <p:cNvSpPr/>
          <p:nvPr/>
        </p:nvSpPr>
        <p:spPr>
          <a:xfrm>
            <a:off x="5452529" y="3568434"/>
            <a:ext cx="2708849" cy="680713"/>
          </a:xfrm>
          <a:prstGeom prst="curvedUpArrow">
            <a:avLst/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Выгнутая вниз стрелка 15">
            <a:extLst>
              <a:ext uri="{FF2B5EF4-FFF2-40B4-BE49-F238E27FC236}">
                <a16:creationId xmlns:a16="http://schemas.microsoft.com/office/drawing/2014/main" id="{B73546E8-844E-49BF-830E-EC96FD269A97}"/>
              </a:ext>
            </a:extLst>
          </p:cNvPr>
          <p:cNvSpPr/>
          <p:nvPr/>
        </p:nvSpPr>
        <p:spPr>
          <a:xfrm rot="8391096" flipV="1">
            <a:off x="8914607" y="4811994"/>
            <a:ext cx="2617012" cy="931863"/>
          </a:xfrm>
          <a:prstGeom prst="curvedUpArrow">
            <a:avLst/>
          </a:prstGeom>
          <a:gradFill flip="none" rotWithShape="1">
            <a:gsLst>
              <a:gs pos="0">
                <a:srgbClr val="5FBAD3">
                  <a:tint val="66000"/>
                  <a:satMod val="160000"/>
                </a:srgbClr>
              </a:gs>
              <a:gs pos="50000">
                <a:srgbClr val="5FBAD3">
                  <a:tint val="44500"/>
                  <a:satMod val="160000"/>
                </a:srgbClr>
              </a:gs>
              <a:gs pos="100000">
                <a:srgbClr val="5FBAD3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323839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Прямоугольник 197"/>
          <p:cNvSpPr/>
          <p:nvPr/>
        </p:nvSpPr>
        <p:spPr>
          <a:xfrm>
            <a:off x="5521325" y="1004888"/>
            <a:ext cx="5961063" cy="54784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422275" y="2025650"/>
            <a:ext cx="4430713" cy="445928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9" name="Freeform 8"/>
          <p:cNvSpPr/>
          <p:nvPr/>
        </p:nvSpPr>
        <p:spPr>
          <a:xfrm>
            <a:off x="5680075" y="5559425"/>
            <a:ext cx="544513" cy="539750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38100">
            <a:solidFill>
              <a:schemeClr val="accent4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/>
          </a:p>
        </p:txBody>
      </p:sp>
      <p:sp>
        <p:nvSpPr>
          <p:cNvPr id="197" name="Freeform 8"/>
          <p:cNvSpPr/>
          <p:nvPr/>
        </p:nvSpPr>
        <p:spPr>
          <a:xfrm>
            <a:off x="5651500" y="4152900"/>
            <a:ext cx="544513" cy="539750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5" name="Freeform 8"/>
          <p:cNvSpPr/>
          <p:nvPr/>
        </p:nvSpPr>
        <p:spPr>
          <a:xfrm>
            <a:off x="5651500" y="2843213"/>
            <a:ext cx="544513" cy="539750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381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96" name="Freeform 8"/>
          <p:cNvSpPr/>
          <p:nvPr/>
        </p:nvSpPr>
        <p:spPr>
          <a:xfrm>
            <a:off x="5641975" y="3506788"/>
            <a:ext cx="542925" cy="539750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1752" name="Номер слайда 3"/>
          <p:cNvSpPr>
            <a:spLocks noGrp="1"/>
          </p:cNvSpPr>
          <p:nvPr>
            <p:ph type="sldNum" sz="quarter" idx="12"/>
          </p:nvPr>
        </p:nvSpPr>
        <p:spPr bwMode="auto">
          <a:xfrm>
            <a:off x="11645900" y="6434138"/>
            <a:ext cx="358775" cy="3651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227CCE1B-CE20-44BD-AB45-558C86CAA2C9}" type="slidenum">
              <a:rPr lang="ru-RU" altLang="ru-RU" sz="1200" smtClean="0">
                <a:solidFill>
                  <a:srgbClr val="898989"/>
                </a:solidFill>
                <a:cs typeface="Arial" pitchFamily="34" charset="0"/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24</a:t>
            </a:fld>
            <a:endParaRPr lang="ru-RU" altLang="ru-RU" sz="1200" dirty="0">
              <a:solidFill>
                <a:srgbClr val="898989"/>
              </a:solidFill>
              <a:cs typeface="Arial" pitchFamily="34" charset="0"/>
            </a:endParaRPr>
          </a:p>
        </p:txBody>
      </p:sp>
      <p:sp>
        <p:nvSpPr>
          <p:cNvPr id="31753" name="Прямоугольник 6"/>
          <p:cNvSpPr>
            <a:spLocks noChangeArrowheads="1"/>
          </p:cNvSpPr>
          <p:nvPr/>
        </p:nvSpPr>
        <p:spPr bwMode="auto">
          <a:xfrm>
            <a:off x="4299626" y="171450"/>
            <a:ext cx="6547324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 eaLnBrk="1" hangingPunct="1">
              <a:buFont typeface="Arial" pitchFamily="34" charset="0"/>
              <a:buNone/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  <a:sym typeface="Arial" pitchFamily="34" charset="0"/>
              </a:rPr>
              <a:t>Информация о подсистеме учета и отчетности </a:t>
            </a:r>
          </a:p>
          <a:p>
            <a:pPr algn="r" eaLnBrk="1" hangingPunct="1">
              <a:buFont typeface="Arial" pitchFamily="34" charset="0"/>
              <a:buNone/>
            </a:pP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  <a:ea typeface="+mj-ea"/>
                <a:cs typeface="Arial"/>
                <a:sym typeface="Arial" pitchFamily="34" charset="0"/>
              </a:rPr>
              <a:t>ГИИС «Электронный бюджет»</a:t>
            </a:r>
            <a:endParaRPr lang="ru-RU" altLang="ru-RU" sz="2000" b="1" dirty="0">
              <a:solidFill>
                <a:srgbClr val="000090"/>
              </a:solidFill>
              <a:latin typeface="Times New Roman" pitchFamily="18" charset="0"/>
              <a:ea typeface="+mj-ea"/>
              <a:cs typeface="Arial"/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ru-RU" altLang="ru-RU" sz="20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sym typeface="Arial" pitchFamily="34" charset="0"/>
              </a:rPr>
              <a:t> </a:t>
            </a:r>
          </a:p>
        </p:txBody>
      </p:sp>
      <p:sp>
        <p:nvSpPr>
          <p:cNvPr id="31754" name="Text Placeholder 3"/>
          <p:cNvSpPr txBox="1">
            <a:spLocks/>
          </p:cNvSpPr>
          <p:nvPr/>
        </p:nvSpPr>
        <p:spPr bwMode="auto">
          <a:xfrm>
            <a:off x="6327775" y="5337175"/>
            <a:ext cx="5019675" cy="984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ru-RU" altLang="ru-RU" sz="1600">
                <a:solidFill>
                  <a:srgbClr val="00576E"/>
                </a:solidFill>
                <a:cs typeface="Calibri" pitchFamily="34" charset="0"/>
              </a:rPr>
              <a:t>форма заявки на подключение к ПУиО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ru-RU" altLang="ru-RU" sz="1600">
                <a:solidFill>
                  <a:srgbClr val="00576E"/>
                </a:solidFill>
                <a:cs typeface="Calibri" pitchFamily="34" charset="0"/>
              </a:rPr>
              <a:t>письма Минфина России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ru-RU" altLang="ru-RU" sz="1600">
                <a:solidFill>
                  <a:srgbClr val="00576E"/>
                </a:solidFill>
                <a:cs typeface="Calibri" pitchFamily="34" charset="0"/>
              </a:rPr>
              <a:t>схема подключения организаций к ГИИС ЭБ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Char char="-"/>
            </a:pPr>
            <a:r>
              <a:rPr lang="ru-RU" altLang="ru-RU" sz="1600">
                <a:solidFill>
                  <a:srgbClr val="00576E"/>
                </a:solidFill>
                <a:cs typeface="Calibri" pitchFamily="34" charset="0"/>
              </a:rPr>
              <a:t>руководство регистратора ГИИС ЭБ</a:t>
            </a:r>
          </a:p>
        </p:txBody>
      </p:sp>
      <p:sp>
        <p:nvSpPr>
          <p:cNvPr id="31755" name="Text Placeholder 3"/>
          <p:cNvSpPr txBox="1">
            <a:spLocks/>
          </p:cNvSpPr>
          <p:nvPr/>
        </p:nvSpPr>
        <p:spPr bwMode="auto">
          <a:xfrm>
            <a:off x="6327775" y="2197100"/>
            <a:ext cx="4002088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800">
                <a:solidFill>
                  <a:srgbClr val="C58D01"/>
                </a:solidFill>
                <a:cs typeface="Calibri" pitchFamily="34" charset="0"/>
              </a:rPr>
              <a:t>руководство пользователя подсистемы учета и отчетности</a:t>
            </a:r>
          </a:p>
        </p:txBody>
      </p:sp>
      <p:sp>
        <p:nvSpPr>
          <p:cNvPr id="31756" name="Text Placeholder 3"/>
          <p:cNvSpPr txBox="1">
            <a:spLocks/>
          </p:cNvSpPr>
          <p:nvPr/>
        </p:nvSpPr>
        <p:spPr bwMode="auto">
          <a:xfrm>
            <a:off x="6327775" y="2973388"/>
            <a:ext cx="3843338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800">
                <a:solidFill>
                  <a:srgbClr val="0D5A50"/>
                </a:solidFill>
                <a:cs typeface="Calibri" pitchFamily="34" charset="0"/>
              </a:rPr>
              <a:t>обучающие видеоролики</a:t>
            </a:r>
          </a:p>
        </p:txBody>
      </p:sp>
      <p:sp>
        <p:nvSpPr>
          <p:cNvPr id="31757" name="Footer Text"/>
          <p:cNvSpPr txBox="1">
            <a:spLocks noChangeArrowheads="1"/>
          </p:cNvSpPr>
          <p:nvPr/>
        </p:nvSpPr>
        <p:spPr bwMode="auto">
          <a:xfrm>
            <a:off x="604838" y="2146300"/>
            <a:ext cx="4002087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192F"/>
                </a:solidFill>
                <a:cs typeface="Calibri" pitchFamily="34" charset="0"/>
              </a:rPr>
              <a:t> Мониторинг и поддержка со стороны ТОФК</a:t>
            </a:r>
          </a:p>
        </p:txBody>
      </p:sp>
      <p:sp>
        <p:nvSpPr>
          <p:cNvPr id="42" name="Freeform 8"/>
          <p:cNvSpPr/>
          <p:nvPr/>
        </p:nvSpPr>
        <p:spPr>
          <a:xfrm>
            <a:off x="5654675" y="2184400"/>
            <a:ext cx="542925" cy="539750"/>
          </a:xfrm>
          <a:custGeom>
            <a:avLst/>
            <a:gdLst>
              <a:gd name="connsiteX0" fmla="*/ 0 w 661361"/>
              <a:gd name="connsiteY0" fmla="*/ 330681 h 661361"/>
              <a:gd name="connsiteX1" fmla="*/ 96855 w 661361"/>
              <a:gd name="connsiteY1" fmla="*/ 96854 h 661361"/>
              <a:gd name="connsiteX2" fmla="*/ 330682 w 661361"/>
              <a:gd name="connsiteY2" fmla="*/ 0 h 661361"/>
              <a:gd name="connsiteX3" fmla="*/ 564509 w 661361"/>
              <a:gd name="connsiteY3" fmla="*/ 96855 h 661361"/>
              <a:gd name="connsiteX4" fmla="*/ 661363 w 661361"/>
              <a:gd name="connsiteY4" fmla="*/ 330682 h 661361"/>
              <a:gd name="connsiteX5" fmla="*/ 564509 w 661361"/>
              <a:gd name="connsiteY5" fmla="*/ 564509 h 661361"/>
              <a:gd name="connsiteX6" fmla="*/ 330682 w 661361"/>
              <a:gd name="connsiteY6" fmla="*/ 661363 h 661361"/>
              <a:gd name="connsiteX7" fmla="*/ 96855 w 661361"/>
              <a:gd name="connsiteY7" fmla="*/ 564509 h 661361"/>
              <a:gd name="connsiteX8" fmla="*/ 1 w 661361"/>
              <a:gd name="connsiteY8" fmla="*/ 330682 h 661361"/>
              <a:gd name="connsiteX9" fmla="*/ 0 w 661361"/>
              <a:gd name="connsiteY9" fmla="*/ 330681 h 6613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61361" h="661361">
                <a:moveTo>
                  <a:pt x="0" y="330681"/>
                </a:moveTo>
                <a:cubicBezTo>
                  <a:pt x="0" y="242979"/>
                  <a:pt x="34840" y="158869"/>
                  <a:pt x="96855" y="96854"/>
                </a:cubicBezTo>
                <a:cubicBezTo>
                  <a:pt x="158870" y="34839"/>
                  <a:pt x="242980" y="0"/>
                  <a:pt x="330682" y="0"/>
                </a:cubicBezTo>
                <a:cubicBezTo>
                  <a:pt x="418384" y="0"/>
                  <a:pt x="502494" y="34840"/>
                  <a:pt x="564509" y="96855"/>
                </a:cubicBezTo>
                <a:cubicBezTo>
                  <a:pt x="626524" y="158870"/>
                  <a:pt x="661363" y="242980"/>
                  <a:pt x="661363" y="330682"/>
                </a:cubicBezTo>
                <a:cubicBezTo>
                  <a:pt x="661363" y="418384"/>
                  <a:pt x="626523" y="502494"/>
                  <a:pt x="564509" y="564509"/>
                </a:cubicBezTo>
                <a:cubicBezTo>
                  <a:pt x="502494" y="626524"/>
                  <a:pt x="418384" y="661363"/>
                  <a:pt x="330682" y="661363"/>
                </a:cubicBezTo>
                <a:cubicBezTo>
                  <a:pt x="242980" y="661363"/>
                  <a:pt x="158870" y="626523"/>
                  <a:pt x="96855" y="564509"/>
                </a:cubicBezTo>
                <a:cubicBezTo>
                  <a:pt x="34840" y="502494"/>
                  <a:pt x="1" y="418384"/>
                  <a:pt x="1" y="330682"/>
                </a:cubicBezTo>
                <a:lnTo>
                  <a:pt x="0" y="330681"/>
                </a:lnTo>
                <a:close/>
              </a:path>
            </a:pathLst>
          </a:custGeom>
          <a:solidFill>
            <a:schemeClr val="accent3"/>
          </a:solidFill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06379" tIns="106379" rIns="106379" bIns="106379" spcCol="1270" anchor="ctr"/>
          <a:lstStyle/>
          <a:p>
            <a:pPr algn="ctr" defTabSz="666750">
              <a:lnSpc>
                <a:spcPct val="90000"/>
              </a:lnSpc>
              <a:spcAft>
                <a:spcPct val="35000"/>
              </a:spcAft>
              <a:defRPr/>
            </a:pPr>
            <a:endParaRPr lang="en-US" sz="2400" dirty="0"/>
          </a:p>
        </p:txBody>
      </p:sp>
      <p:grpSp>
        <p:nvGrpSpPr>
          <p:cNvPr id="31759" name="Group 83"/>
          <p:cNvGrpSpPr>
            <a:grpSpLocks/>
          </p:cNvGrpSpPr>
          <p:nvPr/>
        </p:nvGrpSpPr>
        <p:grpSpPr bwMode="auto">
          <a:xfrm>
            <a:off x="1527175" y="2803525"/>
            <a:ext cx="2032000" cy="1971675"/>
            <a:chOff x="3298548" y="782264"/>
            <a:chExt cx="2385425" cy="2385425"/>
          </a:xfrm>
        </p:grpSpPr>
        <p:sp>
          <p:nvSpPr>
            <p:cNvPr id="112" name="Oval 5"/>
            <p:cNvSpPr>
              <a:spLocks noChangeArrowheads="1"/>
            </p:cNvSpPr>
            <p:nvPr/>
          </p:nvSpPr>
          <p:spPr bwMode="auto">
            <a:xfrm>
              <a:off x="3298548" y="782264"/>
              <a:ext cx="2385425" cy="23854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3" name="Freeform 6"/>
            <p:cNvSpPr>
              <a:spLocks noEditPoints="1"/>
            </p:cNvSpPr>
            <p:nvPr/>
          </p:nvSpPr>
          <p:spPr bwMode="auto">
            <a:xfrm>
              <a:off x="4865847" y="1195200"/>
              <a:ext cx="596356" cy="597316"/>
            </a:xfrm>
            <a:custGeom>
              <a:avLst/>
              <a:gdLst>
                <a:gd name="T0" fmla="*/ 97 w 233"/>
                <a:gd name="T1" fmla="*/ 213 h 233"/>
                <a:gd name="T2" fmla="*/ 70 w 233"/>
                <a:gd name="T3" fmla="*/ 224 h 233"/>
                <a:gd name="T4" fmla="*/ 52 w 233"/>
                <a:gd name="T5" fmla="*/ 191 h 233"/>
                <a:gd name="T6" fmla="*/ 22 w 233"/>
                <a:gd name="T7" fmla="*/ 186 h 233"/>
                <a:gd name="T8" fmla="*/ 23 w 233"/>
                <a:gd name="T9" fmla="*/ 149 h 233"/>
                <a:gd name="T10" fmla="*/ 0 w 233"/>
                <a:gd name="T11" fmla="*/ 106 h 233"/>
                <a:gd name="T12" fmla="*/ 12 w 233"/>
                <a:gd name="T13" fmla="*/ 82 h 233"/>
                <a:gd name="T14" fmla="*/ 28 w 233"/>
                <a:gd name="T15" fmla="*/ 45 h 233"/>
                <a:gd name="T16" fmla="*/ 44 w 233"/>
                <a:gd name="T17" fmla="*/ 34 h 233"/>
                <a:gd name="T18" fmla="*/ 72 w 233"/>
                <a:gd name="T19" fmla="*/ 10 h 233"/>
                <a:gd name="T20" fmla="*/ 95 w 233"/>
                <a:gd name="T21" fmla="*/ 9 h 233"/>
                <a:gd name="T22" fmla="*/ 135 w 233"/>
                <a:gd name="T23" fmla="*/ 20 h 233"/>
                <a:gd name="T24" fmla="*/ 163 w 233"/>
                <a:gd name="T25" fmla="*/ 10 h 233"/>
                <a:gd name="T26" fmla="*/ 189 w 233"/>
                <a:gd name="T27" fmla="*/ 50 h 233"/>
                <a:gd name="T28" fmla="*/ 222 w 233"/>
                <a:gd name="T29" fmla="*/ 68 h 233"/>
                <a:gd name="T30" fmla="*/ 224 w 233"/>
                <a:gd name="T31" fmla="*/ 95 h 233"/>
                <a:gd name="T32" fmla="*/ 224 w 233"/>
                <a:gd name="T33" fmla="*/ 136 h 233"/>
                <a:gd name="T34" fmla="*/ 224 w 233"/>
                <a:gd name="T35" fmla="*/ 164 h 233"/>
                <a:gd name="T36" fmla="*/ 190 w 233"/>
                <a:gd name="T37" fmla="*/ 181 h 233"/>
                <a:gd name="T38" fmla="*/ 166 w 233"/>
                <a:gd name="T39" fmla="*/ 223 h 233"/>
                <a:gd name="T40" fmla="*/ 138 w 233"/>
                <a:gd name="T41" fmla="*/ 213 h 233"/>
                <a:gd name="T42" fmla="*/ 87 w 233"/>
                <a:gd name="T43" fmla="*/ 205 h 233"/>
                <a:gd name="T44" fmla="*/ 106 w 233"/>
                <a:gd name="T45" fmla="*/ 227 h 233"/>
                <a:gd name="T46" fmla="*/ 135 w 233"/>
                <a:gd name="T47" fmla="*/ 208 h 233"/>
                <a:gd name="T48" fmla="*/ 163 w 233"/>
                <a:gd name="T49" fmla="*/ 218 h 233"/>
                <a:gd name="T50" fmla="*/ 178 w 233"/>
                <a:gd name="T51" fmla="*/ 186 h 233"/>
                <a:gd name="T52" fmla="*/ 207 w 233"/>
                <a:gd name="T53" fmla="*/ 181 h 233"/>
                <a:gd name="T54" fmla="*/ 204 w 233"/>
                <a:gd name="T55" fmla="*/ 146 h 233"/>
                <a:gd name="T56" fmla="*/ 227 w 233"/>
                <a:gd name="T57" fmla="*/ 127 h 233"/>
                <a:gd name="T58" fmla="*/ 208 w 233"/>
                <a:gd name="T59" fmla="*/ 101 h 233"/>
                <a:gd name="T60" fmla="*/ 216 w 233"/>
                <a:gd name="T61" fmla="*/ 75 h 233"/>
                <a:gd name="T62" fmla="*/ 188 w 233"/>
                <a:gd name="T63" fmla="*/ 57 h 233"/>
                <a:gd name="T64" fmla="*/ 182 w 233"/>
                <a:gd name="T65" fmla="*/ 30 h 233"/>
                <a:gd name="T66" fmla="*/ 148 w 233"/>
                <a:gd name="T67" fmla="*/ 30 h 233"/>
                <a:gd name="T68" fmla="*/ 130 w 233"/>
                <a:gd name="T69" fmla="*/ 9 h 233"/>
                <a:gd name="T70" fmla="*/ 100 w 233"/>
                <a:gd name="T71" fmla="*/ 25 h 233"/>
                <a:gd name="T72" fmla="*/ 74 w 233"/>
                <a:gd name="T73" fmla="*/ 17 h 233"/>
                <a:gd name="T74" fmla="*/ 49 w 233"/>
                <a:gd name="T75" fmla="*/ 32 h 233"/>
                <a:gd name="T76" fmla="*/ 44 w 233"/>
                <a:gd name="T77" fmla="*/ 59 h 233"/>
                <a:gd name="T78" fmla="*/ 14 w 233"/>
                <a:gd name="T79" fmla="*/ 75 h 233"/>
                <a:gd name="T80" fmla="*/ 25 w 233"/>
                <a:gd name="T81" fmla="*/ 101 h 233"/>
                <a:gd name="T82" fmla="*/ 6 w 233"/>
                <a:gd name="T83" fmla="*/ 130 h 233"/>
                <a:gd name="T84" fmla="*/ 29 w 233"/>
                <a:gd name="T85" fmla="*/ 149 h 233"/>
                <a:gd name="T86" fmla="*/ 15 w 233"/>
                <a:gd name="T87" fmla="*/ 163 h 233"/>
                <a:gd name="T88" fmla="*/ 47 w 233"/>
                <a:gd name="T89" fmla="*/ 178 h 233"/>
                <a:gd name="T90" fmla="*/ 51 w 233"/>
                <a:gd name="T91" fmla="*/ 206 h 233"/>
                <a:gd name="T92" fmla="*/ 85 w 233"/>
                <a:gd name="T93" fmla="*/ 204 h 233"/>
                <a:gd name="T94" fmla="*/ 180 w 233"/>
                <a:gd name="T95" fmla="*/ 117 h 233"/>
                <a:gd name="T96" fmla="*/ 116 w 233"/>
                <a:gd name="T97" fmla="*/ 17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3" h="233">
                  <a:moveTo>
                    <a:pt x="129" y="233"/>
                  </a:moveTo>
                  <a:cubicBezTo>
                    <a:pt x="106" y="233"/>
                    <a:pt x="106" y="233"/>
                    <a:pt x="106" y="233"/>
                  </a:cubicBezTo>
                  <a:cubicBezTo>
                    <a:pt x="101" y="233"/>
                    <a:pt x="97" y="229"/>
                    <a:pt x="97" y="224"/>
                  </a:cubicBezTo>
                  <a:cubicBezTo>
                    <a:pt x="97" y="213"/>
                    <a:pt x="97" y="213"/>
                    <a:pt x="97" y="213"/>
                  </a:cubicBezTo>
                  <a:cubicBezTo>
                    <a:pt x="94" y="213"/>
                    <a:pt x="91" y="212"/>
                    <a:pt x="87" y="211"/>
                  </a:cubicBezTo>
                  <a:cubicBezTo>
                    <a:pt x="81" y="221"/>
                    <a:pt x="81" y="221"/>
                    <a:pt x="81" y="221"/>
                  </a:cubicBezTo>
                  <a:cubicBezTo>
                    <a:pt x="80" y="223"/>
                    <a:pt x="77" y="225"/>
                    <a:pt x="74" y="225"/>
                  </a:cubicBezTo>
                  <a:cubicBezTo>
                    <a:pt x="72" y="225"/>
                    <a:pt x="71" y="225"/>
                    <a:pt x="70" y="224"/>
                  </a:cubicBezTo>
                  <a:cubicBezTo>
                    <a:pt x="49" y="212"/>
                    <a:pt x="49" y="212"/>
                    <a:pt x="49" y="212"/>
                  </a:cubicBezTo>
                  <a:cubicBezTo>
                    <a:pt x="47" y="211"/>
                    <a:pt x="46" y="209"/>
                    <a:pt x="45" y="207"/>
                  </a:cubicBezTo>
                  <a:cubicBezTo>
                    <a:pt x="45" y="205"/>
                    <a:pt x="45" y="202"/>
                    <a:pt x="46" y="200"/>
                  </a:cubicBezTo>
                  <a:cubicBezTo>
                    <a:pt x="52" y="191"/>
                    <a:pt x="52" y="191"/>
                    <a:pt x="52" y="191"/>
                  </a:cubicBezTo>
                  <a:cubicBezTo>
                    <a:pt x="49" y="189"/>
                    <a:pt x="47" y="186"/>
                    <a:pt x="44" y="183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3" y="190"/>
                    <a:pt x="31" y="190"/>
                    <a:pt x="30" y="190"/>
                  </a:cubicBezTo>
                  <a:cubicBezTo>
                    <a:pt x="27" y="190"/>
                    <a:pt x="24" y="189"/>
                    <a:pt x="22" y="186"/>
                  </a:cubicBezTo>
                  <a:cubicBezTo>
                    <a:pt x="11" y="166"/>
                    <a:pt x="11" y="166"/>
                    <a:pt x="11" y="166"/>
                  </a:cubicBezTo>
                  <a:cubicBezTo>
                    <a:pt x="9" y="164"/>
                    <a:pt x="9" y="162"/>
                    <a:pt x="10" y="159"/>
                  </a:cubicBezTo>
                  <a:cubicBezTo>
                    <a:pt x="10" y="157"/>
                    <a:pt x="12" y="155"/>
                    <a:pt x="14" y="154"/>
                  </a:cubicBezTo>
                  <a:cubicBezTo>
                    <a:pt x="23" y="149"/>
                    <a:pt x="23" y="149"/>
                    <a:pt x="23" y="149"/>
                  </a:cubicBezTo>
                  <a:cubicBezTo>
                    <a:pt x="22" y="145"/>
                    <a:pt x="21" y="142"/>
                    <a:pt x="20" y="138"/>
                  </a:cubicBezTo>
                  <a:cubicBezTo>
                    <a:pt x="9" y="138"/>
                    <a:pt x="9" y="138"/>
                    <a:pt x="9" y="138"/>
                  </a:cubicBezTo>
                  <a:cubicBezTo>
                    <a:pt x="4" y="138"/>
                    <a:pt x="0" y="134"/>
                    <a:pt x="0" y="130"/>
                  </a:cubicBezTo>
                  <a:cubicBezTo>
                    <a:pt x="0" y="106"/>
                    <a:pt x="0" y="106"/>
                    <a:pt x="0" y="106"/>
                  </a:cubicBezTo>
                  <a:cubicBezTo>
                    <a:pt x="0" y="102"/>
                    <a:pt x="4" y="98"/>
                    <a:pt x="9" y="98"/>
                  </a:cubicBezTo>
                  <a:cubicBezTo>
                    <a:pt x="20" y="98"/>
                    <a:pt x="20" y="98"/>
                    <a:pt x="20" y="98"/>
                  </a:cubicBezTo>
                  <a:cubicBezTo>
                    <a:pt x="21" y="94"/>
                    <a:pt x="21" y="91"/>
                    <a:pt x="23" y="87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0"/>
                    <a:pt x="9" y="79"/>
                    <a:pt x="8" y="76"/>
                  </a:cubicBezTo>
                  <a:cubicBezTo>
                    <a:pt x="8" y="74"/>
                    <a:pt x="8" y="72"/>
                    <a:pt x="9" y="70"/>
                  </a:cubicBezTo>
                  <a:cubicBezTo>
                    <a:pt x="21" y="50"/>
                    <a:pt x="21" y="50"/>
                    <a:pt x="21" y="50"/>
                  </a:cubicBezTo>
                  <a:cubicBezTo>
                    <a:pt x="22" y="47"/>
                    <a:pt x="25" y="45"/>
                    <a:pt x="28" y="45"/>
                  </a:cubicBezTo>
                  <a:cubicBezTo>
                    <a:pt x="30" y="45"/>
                    <a:pt x="31" y="46"/>
                    <a:pt x="33" y="46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5" y="49"/>
                    <a:pt x="47" y="47"/>
                    <a:pt x="50" y="44"/>
                  </a:cubicBezTo>
                  <a:cubicBezTo>
                    <a:pt x="44" y="34"/>
                    <a:pt x="44" y="34"/>
                    <a:pt x="44" y="34"/>
                  </a:cubicBezTo>
                  <a:cubicBezTo>
                    <a:pt x="43" y="32"/>
                    <a:pt x="42" y="30"/>
                    <a:pt x="43" y="28"/>
                  </a:cubicBezTo>
                  <a:cubicBezTo>
                    <a:pt x="44" y="26"/>
                    <a:pt x="45" y="24"/>
                    <a:pt x="47" y="23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9" y="10"/>
                    <a:pt x="70" y="10"/>
                    <a:pt x="72" y="10"/>
                  </a:cubicBezTo>
                  <a:cubicBezTo>
                    <a:pt x="75" y="10"/>
                    <a:pt x="78" y="11"/>
                    <a:pt x="79" y="14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8" y="23"/>
                    <a:pt x="91" y="22"/>
                    <a:pt x="95" y="21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5" y="4"/>
                    <a:pt x="99" y="0"/>
                    <a:pt x="103" y="0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32" y="0"/>
                    <a:pt x="135" y="4"/>
                    <a:pt x="135" y="9"/>
                  </a:cubicBezTo>
                  <a:cubicBezTo>
                    <a:pt x="135" y="20"/>
                    <a:pt x="135" y="20"/>
                    <a:pt x="135" y="20"/>
                  </a:cubicBezTo>
                  <a:cubicBezTo>
                    <a:pt x="139" y="21"/>
                    <a:pt x="142" y="22"/>
                    <a:pt x="146" y="23"/>
                  </a:cubicBezTo>
                  <a:cubicBezTo>
                    <a:pt x="152" y="13"/>
                    <a:pt x="152" y="13"/>
                    <a:pt x="152" y="13"/>
                  </a:cubicBezTo>
                  <a:cubicBezTo>
                    <a:pt x="153" y="10"/>
                    <a:pt x="156" y="8"/>
                    <a:pt x="159" y="8"/>
                  </a:cubicBezTo>
                  <a:cubicBezTo>
                    <a:pt x="161" y="8"/>
                    <a:pt x="162" y="9"/>
                    <a:pt x="163" y="10"/>
                  </a:cubicBezTo>
                  <a:cubicBezTo>
                    <a:pt x="184" y="21"/>
                    <a:pt x="184" y="21"/>
                    <a:pt x="184" y="21"/>
                  </a:cubicBezTo>
                  <a:cubicBezTo>
                    <a:pt x="188" y="24"/>
                    <a:pt x="189" y="29"/>
                    <a:pt x="187" y="33"/>
                  </a:cubicBezTo>
                  <a:cubicBezTo>
                    <a:pt x="181" y="43"/>
                    <a:pt x="181" y="43"/>
                    <a:pt x="181" y="43"/>
                  </a:cubicBezTo>
                  <a:cubicBezTo>
                    <a:pt x="184" y="45"/>
                    <a:pt x="186" y="47"/>
                    <a:pt x="189" y="50"/>
                  </a:cubicBezTo>
                  <a:cubicBezTo>
                    <a:pt x="199" y="44"/>
                    <a:pt x="199" y="44"/>
                    <a:pt x="199" y="44"/>
                  </a:cubicBezTo>
                  <a:cubicBezTo>
                    <a:pt x="200" y="43"/>
                    <a:pt x="202" y="43"/>
                    <a:pt x="203" y="43"/>
                  </a:cubicBezTo>
                  <a:cubicBezTo>
                    <a:pt x="206" y="43"/>
                    <a:pt x="209" y="45"/>
                    <a:pt x="211" y="47"/>
                  </a:cubicBezTo>
                  <a:cubicBezTo>
                    <a:pt x="222" y="68"/>
                    <a:pt x="222" y="68"/>
                    <a:pt x="222" y="68"/>
                  </a:cubicBezTo>
                  <a:cubicBezTo>
                    <a:pt x="225" y="72"/>
                    <a:pt x="223" y="77"/>
                    <a:pt x="219" y="79"/>
                  </a:cubicBezTo>
                  <a:cubicBezTo>
                    <a:pt x="210" y="85"/>
                    <a:pt x="210" y="85"/>
                    <a:pt x="210" y="85"/>
                  </a:cubicBezTo>
                  <a:cubicBezTo>
                    <a:pt x="211" y="88"/>
                    <a:pt x="212" y="92"/>
                    <a:pt x="212" y="95"/>
                  </a:cubicBezTo>
                  <a:cubicBezTo>
                    <a:pt x="224" y="95"/>
                    <a:pt x="224" y="95"/>
                    <a:pt x="224" y="95"/>
                  </a:cubicBezTo>
                  <a:cubicBezTo>
                    <a:pt x="226" y="95"/>
                    <a:pt x="229" y="96"/>
                    <a:pt x="230" y="98"/>
                  </a:cubicBezTo>
                  <a:cubicBezTo>
                    <a:pt x="232" y="99"/>
                    <a:pt x="233" y="101"/>
                    <a:pt x="233" y="104"/>
                  </a:cubicBezTo>
                  <a:cubicBezTo>
                    <a:pt x="233" y="127"/>
                    <a:pt x="233" y="127"/>
                    <a:pt x="233" y="127"/>
                  </a:cubicBezTo>
                  <a:cubicBezTo>
                    <a:pt x="233" y="132"/>
                    <a:pt x="229" y="136"/>
                    <a:pt x="224" y="136"/>
                  </a:cubicBezTo>
                  <a:cubicBezTo>
                    <a:pt x="213" y="136"/>
                    <a:pt x="213" y="136"/>
                    <a:pt x="213" y="136"/>
                  </a:cubicBezTo>
                  <a:cubicBezTo>
                    <a:pt x="212" y="139"/>
                    <a:pt x="211" y="143"/>
                    <a:pt x="210" y="146"/>
                  </a:cubicBezTo>
                  <a:cubicBezTo>
                    <a:pt x="220" y="152"/>
                    <a:pt x="220" y="152"/>
                    <a:pt x="220" y="152"/>
                  </a:cubicBezTo>
                  <a:cubicBezTo>
                    <a:pt x="225" y="154"/>
                    <a:pt x="226" y="160"/>
                    <a:pt x="224" y="164"/>
                  </a:cubicBezTo>
                  <a:cubicBezTo>
                    <a:pt x="212" y="184"/>
                    <a:pt x="212" y="184"/>
                    <a:pt x="212" y="184"/>
                  </a:cubicBezTo>
                  <a:cubicBezTo>
                    <a:pt x="210" y="187"/>
                    <a:pt x="207" y="188"/>
                    <a:pt x="204" y="188"/>
                  </a:cubicBezTo>
                  <a:cubicBezTo>
                    <a:pt x="203" y="188"/>
                    <a:pt x="201" y="188"/>
                    <a:pt x="200" y="187"/>
                  </a:cubicBezTo>
                  <a:cubicBezTo>
                    <a:pt x="190" y="181"/>
                    <a:pt x="190" y="181"/>
                    <a:pt x="190" y="181"/>
                  </a:cubicBezTo>
                  <a:cubicBezTo>
                    <a:pt x="188" y="184"/>
                    <a:pt x="186" y="187"/>
                    <a:pt x="183" y="189"/>
                  </a:cubicBezTo>
                  <a:cubicBezTo>
                    <a:pt x="189" y="199"/>
                    <a:pt x="189" y="199"/>
                    <a:pt x="189" y="199"/>
                  </a:cubicBezTo>
                  <a:cubicBezTo>
                    <a:pt x="191" y="203"/>
                    <a:pt x="190" y="209"/>
                    <a:pt x="186" y="211"/>
                  </a:cubicBezTo>
                  <a:cubicBezTo>
                    <a:pt x="166" y="223"/>
                    <a:pt x="166" y="223"/>
                    <a:pt x="166" y="223"/>
                  </a:cubicBezTo>
                  <a:cubicBezTo>
                    <a:pt x="164" y="223"/>
                    <a:pt x="163" y="224"/>
                    <a:pt x="161" y="224"/>
                  </a:cubicBezTo>
                  <a:cubicBezTo>
                    <a:pt x="158" y="224"/>
                    <a:pt x="155" y="222"/>
                    <a:pt x="154" y="219"/>
                  </a:cubicBezTo>
                  <a:cubicBezTo>
                    <a:pt x="148" y="210"/>
                    <a:pt x="148" y="210"/>
                    <a:pt x="148" y="210"/>
                  </a:cubicBezTo>
                  <a:cubicBezTo>
                    <a:pt x="145" y="211"/>
                    <a:pt x="142" y="212"/>
                    <a:pt x="138" y="213"/>
                  </a:cubicBezTo>
                  <a:cubicBezTo>
                    <a:pt x="138" y="224"/>
                    <a:pt x="138" y="224"/>
                    <a:pt x="138" y="224"/>
                  </a:cubicBezTo>
                  <a:cubicBezTo>
                    <a:pt x="138" y="229"/>
                    <a:pt x="134" y="233"/>
                    <a:pt x="129" y="233"/>
                  </a:cubicBezTo>
                  <a:moveTo>
                    <a:pt x="85" y="204"/>
                  </a:moveTo>
                  <a:cubicBezTo>
                    <a:pt x="87" y="205"/>
                    <a:pt x="87" y="205"/>
                    <a:pt x="87" y="205"/>
                  </a:cubicBezTo>
                  <a:cubicBezTo>
                    <a:pt x="91" y="206"/>
                    <a:pt x="96" y="207"/>
                    <a:pt x="101" y="208"/>
                  </a:cubicBezTo>
                  <a:cubicBezTo>
                    <a:pt x="103" y="208"/>
                    <a:pt x="103" y="208"/>
                    <a:pt x="103" y="208"/>
                  </a:cubicBezTo>
                  <a:cubicBezTo>
                    <a:pt x="103" y="224"/>
                    <a:pt x="103" y="224"/>
                    <a:pt x="103" y="224"/>
                  </a:cubicBezTo>
                  <a:cubicBezTo>
                    <a:pt x="103" y="226"/>
                    <a:pt x="104" y="227"/>
                    <a:pt x="106" y="227"/>
                  </a:cubicBezTo>
                  <a:cubicBezTo>
                    <a:pt x="129" y="227"/>
                    <a:pt x="129" y="227"/>
                    <a:pt x="129" y="227"/>
                  </a:cubicBezTo>
                  <a:cubicBezTo>
                    <a:pt x="131" y="227"/>
                    <a:pt x="132" y="226"/>
                    <a:pt x="132" y="224"/>
                  </a:cubicBezTo>
                  <a:cubicBezTo>
                    <a:pt x="132" y="208"/>
                    <a:pt x="132" y="208"/>
                    <a:pt x="132" y="208"/>
                  </a:cubicBezTo>
                  <a:cubicBezTo>
                    <a:pt x="135" y="208"/>
                    <a:pt x="135" y="208"/>
                    <a:pt x="135" y="208"/>
                  </a:cubicBezTo>
                  <a:cubicBezTo>
                    <a:pt x="139" y="207"/>
                    <a:pt x="144" y="205"/>
                    <a:pt x="149" y="204"/>
                  </a:cubicBezTo>
                  <a:cubicBezTo>
                    <a:pt x="151" y="203"/>
                    <a:pt x="151" y="203"/>
                    <a:pt x="151" y="203"/>
                  </a:cubicBezTo>
                  <a:cubicBezTo>
                    <a:pt x="159" y="217"/>
                    <a:pt x="159" y="217"/>
                    <a:pt x="159" y="217"/>
                  </a:cubicBezTo>
                  <a:cubicBezTo>
                    <a:pt x="159" y="218"/>
                    <a:pt x="161" y="219"/>
                    <a:pt x="163" y="218"/>
                  </a:cubicBezTo>
                  <a:cubicBezTo>
                    <a:pt x="183" y="206"/>
                    <a:pt x="183" y="206"/>
                    <a:pt x="183" y="206"/>
                  </a:cubicBezTo>
                  <a:cubicBezTo>
                    <a:pt x="184" y="205"/>
                    <a:pt x="185" y="203"/>
                    <a:pt x="184" y="202"/>
                  </a:cubicBezTo>
                  <a:cubicBezTo>
                    <a:pt x="176" y="188"/>
                    <a:pt x="176" y="188"/>
                    <a:pt x="176" y="188"/>
                  </a:cubicBezTo>
                  <a:cubicBezTo>
                    <a:pt x="178" y="186"/>
                    <a:pt x="178" y="186"/>
                    <a:pt x="178" y="186"/>
                  </a:cubicBezTo>
                  <a:cubicBezTo>
                    <a:pt x="181" y="183"/>
                    <a:pt x="185" y="180"/>
                    <a:pt x="188" y="176"/>
                  </a:cubicBezTo>
                  <a:cubicBezTo>
                    <a:pt x="189" y="174"/>
                    <a:pt x="189" y="174"/>
                    <a:pt x="189" y="174"/>
                  </a:cubicBezTo>
                  <a:cubicBezTo>
                    <a:pt x="203" y="182"/>
                    <a:pt x="203" y="182"/>
                    <a:pt x="203" y="182"/>
                  </a:cubicBezTo>
                  <a:cubicBezTo>
                    <a:pt x="204" y="183"/>
                    <a:pt x="206" y="182"/>
                    <a:pt x="207" y="181"/>
                  </a:cubicBezTo>
                  <a:cubicBezTo>
                    <a:pt x="219" y="161"/>
                    <a:pt x="219" y="161"/>
                    <a:pt x="219" y="161"/>
                  </a:cubicBezTo>
                  <a:cubicBezTo>
                    <a:pt x="220" y="159"/>
                    <a:pt x="219" y="158"/>
                    <a:pt x="218" y="157"/>
                  </a:cubicBezTo>
                  <a:cubicBezTo>
                    <a:pt x="204" y="149"/>
                    <a:pt x="204" y="149"/>
                    <a:pt x="204" y="149"/>
                  </a:cubicBezTo>
                  <a:cubicBezTo>
                    <a:pt x="204" y="146"/>
                    <a:pt x="204" y="146"/>
                    <a:pt x="204" y="146"/>
                  </a:cubicBezTo>
                  <a:cubicBezTo>
                    <a:pt x="206" y="142"/>
                    <a:pt x="207" y="137"/>
                    <a:pt x="208" y="132"/>
                  </a:cubicBezTo>
                  <a:cubicBezTo>
                    <a:pt x="208" y="130"/>
                    <a:pt x="208" y="130"/>
                    <a:pt x="208" y="130"/>
                  </a:cubicBezTo>
                  <a:cubicBezTo>
                    <a:pt x="224" y="130"/>
                    <a:pt x="224" y="130"/>
                    <a:pt x="224" y="130"/>
                  </a:cubicBezTo>
                  <a:cubicBezTo>
                    <a:pt x="226" y="130"/>
                    <a:pt x="227" y="129"/>
                    <a:pt x="227" y="127"/>
                  </a:cubicBezTo>
                  <a:cubicBezTo>
                    <a:pt x="227" y="104"/>
                    <a:pt x="227" y="104"/>
                    <a:pt x="227" y="104"/>
                  </a:cubicBezTo>
                  <a:cubicBezTo>
                    <a:pt x="227" y="103"/>
                    <a:pt x="227" y="102"/>
                    <a:pt x="226" y="102"/>
                  </a:cubicBezTo>
                  <a:cubicBezTo>
                    <a:pt x="226" y="101"/>
                    <a:pt x="225" y="101"/>
                    <a:pt x="224" y="101"/>
                  </a:cubicBezTo>
                  <a:cubicBezTo>
                    <a:pt x="208" y="101"/>
                    <a:pt x="208" y="101"/>
                    <a:pt x="208" y="101"/>
                  </a:cubicBezTo>
                  <a:cubicBezTo>
                    <a:pt x="207" y="98"/>
                    <a:pt x="207" y="98"/>
                    <a:pt x="207" y="98"/>
                  </a:cubicBezTo>
                  <a:cubicBezTo>
                    <a:pt x="206" y="94"/>
                    <a:pt x="205" y="89"/>
                    <a:pt x="203" y="85"/>
                  </a:cubicBezTo>
                  <a:cubicBezTo>
                    <a:pt x="203" y="82"/>
                    <a:pt x="203" y="82"/>
                    <a:pt x="203" y="82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8" y="74"/>
                    <a:pt x="218" y="72"/>
                    <a:pt x="217" y="70"/>
                  </a:cubicBezTo>
                  <a:cubicBezTo>
                    <a:pt x="206" y="50"/>
                    <a:pt x="206" y="50"/>
                    <a:pt x="206" y="50"/>
                  </a:cubicBezTo>
                  <a:cubicBezTo>
                    <a:pt x="205" y="49"/>
                    <a:pt x="203" y="48"/>
                    <a:pt x="202" y="49"/>
                  </a:cubicBezTo>
                  <a:cubicBezTo>
                    <a:pt x="188" y="57"/>
                    <a:pt x="188" y="57"/>
                    <a:pt x="188" y="57"/>
                  </a:cubicBezTo>
                  <a:cubicBezTo>
                    <a:pt x="186" y="55"/>
                    <a:pt x="186" y="55"/>
                    <a:pt x="186" y="55"/>
                  </a:cubicBezTo>
                  <a:cubicBezTo>
                    <a:pt x="183" y="52"/>
                    <a:pt x="179" y="49"/>
                    <a:pt x="176" y="45"/>
                  </a:cubicBezTo>
                  <a:cubicBezTo>
                    <a:pt x="174" y="44"/>
                    <a:pt x="174" y="44"/>
                    <a:pt x="174" y="44"/>
                  </a:cubicBezTo>
                  <a:cubicBezTo>
                    <a:pt x="182" y="30"/>
                    <a:pt x="182" y="30"/>
                    <a:pt x="182" y="30"/>
                  </a:cubicBezTo>
                  <a:cubicBezTo>
                    <a:pt x="183" y="29"/>
                    <a:pt x="182" y="27"/>
                    <a:pt x="181" y="26"/>
                  </a:cubicBezTo>
                  <a:cubicBezTo>
                    <a:pt x="161" y="14"/>
                    <a:pt x="161" y="14"/>
                    <a:pt x="161" y="14"/>
                  </a:cubicBezTo>
                  <a:cubicBezTo>
                    <a:pt x="159" y="14"/>
                    <a:pt x="157" y="14"/>
                    <a:pt x="156" y="16"/>
                  </a:cubicBezTo>
                  <a:cubicBezTo>
                    <a:pt x="148" y="30"/>
                    <a:pt x="148" y="30"/>
                    <a:pt x="148" y="30"/>
                  </a:cubicBezTo>
                  <a:cubicBezTo>
                    <a:pt x="146" y="29"/>
                    <a:pt x="146" y="29"/>
                    <a:pt x="146" y="29"/>
                  </a:cubicBezTo>
                  <a:cubicBezTo>
                    <a:pt x="142" y="27"/>
                    <a:pt x="137" y="26"/>
                    <a:pt x="132" y="25"/>
                  </a:cubicBezTo>
                  <a:cubicBezTo>
                    <a:pt x="130" y="25"/>
                    <a:pt x="130" y="25"/>
                    <a:pt x="130" y="25"/>
                  </a:cubicBezTo>
                  <a:cubicBezTo>
                    <a:pt x="130" y="9"/>
                    <a:pt x="130" y="9"/>
                    <a:pt x="130" y="9"/>
                  </a:cubicBezTo>
                  <a:cubicBezTo>
                    <a:pt x="130" y="7"/>
                    <a:pt x="128" y="6"/>
                    <a:pt x="127" y="6"/>
                  </a:cubicBezTo>
                  <a:cubicBezTo>
                    <a:pt x="103" y="6"/>
                    <a:pt x="103" y="6"/>
                    <a:pt x="103" y="6"/>
                  </a:cubicBezTo>
                  <a:cubicBezTo>
                    <a:pt x="102" y="6"/>
                    <a:pt x="100" y="7"/>
                    <a:pt x="100" y="9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8" y="26"/>
                    <a:pt x="98" y="26"/>
                    <a:pt x="98" y="26"/>
                  </a:cubicBezTo>
                  <a:cubicBezTo>
                    <a:pt x="93" y="27"/>
                    <a:pt x="89" y="28"/>
                    <a:pt x="84" y="30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3" y="15"/>
                    <a:pt x="72" y="15"/>
                    <a:pt x="70" y="16"/>
                  </a:cubicBezTo>
                  <a:cubicBezTo>
                    <a:pt x="50" y="27"/>
                    <a:pt x="50" y="27"/>
                    <a:pt x="50" y="27"/>
                  </a:cubicBezTo>
                  <a:cubicBezTo>
                    <a:pt x="49" y="28"/>
                    <a:pt x="49" y="28"/>
                    <a:pt x="48" y="29"/>
                  </a:cubicBezTo>
                  <a:cubicBezTo>
                    <a:pt x="48" y="30"/>
                    <a:pt x="48" y="31"/>
                    <a:pt x="49" y="32"/>
                  </a:cubicBezTo>
                  <a:cubicBezTo>
                    <a:pt x="57" y="46"/>
                    <a:pt x="57" y="46"/>
                    <a:pt x="57" y="46"/>
                  </a:cubicBezTo>
                  <a:cubicBezTo>
                    <a:pt x="55" y="47"/>
                    <a:pt x="55" y="47"/>
                    <a:pt x="55" y="47"/>
                  </a:cubicBezTo>
                  <a:cubicBezTo>
                    <a:pt x="51" y="50"/>
                    <a:pt x="48" y="54"/>
                    <a:pt x="45" y="57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29" y="51"/>
                    <a:pt x="27" y="51"/>
                    <a:pt x="26" y="52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4" y="73"/>
                    <a:pt x="14" y="74"/>
                    <a:pt x="14" y="75"/>
                  </a:cubicBezTo>
                  <a:cubicBezTo>
                    <a:pt x="14" y="76"/>
                    <a:pt x="15" y="76"/>
                    <a:pt x="15" y="77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7"/>
                    <a:pt x="29" y="87"/>
                    <a:pt x="29" y="87"/>
                  </a:cubicBezTo>
                  <a:cubicBezTo>
                    <a:pt x="27" y="92"/>
                    <a:pt x="26" y="96"/>
                    <a:pt x="25" y="101"/>
                  </a:cubicBezTo>
                  <a:cubicBezTo>
                    <a:pt x="25" y="103"/>
                    <a:pt x="25" y="103"/>
                    <a:pt x="25" y="103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7" y="103"/>
                    <a:pt x="6" y="105"/>
                    <a:pt x="6" y="106"/>
                  </a:cubicBezTo>
                  <a:cubicBezTo>
                    <a:pt x="6" y="130"/>
                    <a:pt x="6" y="130"/>
                    <a:pt x="6" y="130"/>
                  </a:cubicBezTo>
                  <a:cubicBezTo>
                    <a:pt x="6" y="131"/>
                    <a:pt x="7" y="133"/>
                    <a:pt x="9" y="133"/>
                  </a:cubicBezTo>
                  <a:cubicBezTo>
                    <a:pt x="25" y="133"/>
                    <a:pt x="25" y="133"/>
                    <a:pt x="25" y="133"/>
                  </a:cubicBezTo>
                  <a:cubicBezTo>
                    <a:pt x="26" y="135"/>
                    <a:pt x="26" y="135"/>
                    <a:pt x="26" y="135"/>
                  </a:cubicBezTo>
                  <a:cubicBezTo>
                    <a:pt x="26" y="140"/>
                    <a:pt x="28" y="144"/>
                    <a:pt x="29" y="149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17" y="159"/>
                    <a:pt x="17" y="159"/>
                    <a:pt x="17" y="159"/>
                  </a:cubicBezTo>
                  <a:cubicBezTo>
                    <a:pt x="16" y="159"/>
                    <a:pt x="15" y="160"/>
                    <a:pt x="15" y="161"/>
                  </a:cubicBezTo>
                  <a:cubicBezTo>
                    <a:pt x="15" y="162"/>
                    <a:pt x="15" y="162"/>
                    <a:pt x="15" y="163"/>
                  </a:cubicBezTo>
                  <a:cubicBezTo>
                    <a:pt x="27" y="183"/>
                    <a:pt x="27" y="183"/>
                    <a:pt x="27" y="183"/>
                  </a:cubicBezTo>
                  <a:cubicBezTo>
                    <a:pt x="28" y="185"/>
                    <a:pt x="30" y="185"/>
                    <a:pt x="31" y="184"/>
                  </a:cubicBezTo>
                  <a:cubicBezTo>
                    <a:pt x="45" y="176"/>
                    <a:pt x="45" y="176"/>
                    <a:pt x="45" y="176"/>
                  </a:cubicBezTo>
                  <a:cubicBezTo>
                    <a:pt x="47" y="178"/>
                    <a:pt x="47" y="178"/>
                    <a:pt x="47" y="178"/>
                  </a:cubicBezTo>
                  <a:cubicBezTo>
                    <a:pt x="50" y="182"/>
                    <a:pt x="54" y="185"/>
                    <a:pt x="57" y="188"/>
                  </a:cubicBezTo>
                  <a:cubicBezTo>
                    <a:pt x="59" y="190"/>
                    <a:pt x="59" y="190"/>
                    <a:pt x="59" y="190"/>
                  </a:cubicBezTo>
                  <a:cubicBezTo>
                    <a:pt x="51" y="203"/>
                    <a:pt x="51" y="203"/>
                    <a:pt x="51" y="203"/>
                  </a:cubicBezTo>
                  <a:cubicBezTo>
                    <a:pt x="51" y="204"/>
                    <a:pt x="51" y="205"/>
                    <a:pt x="51" y="206"/>
                  </a:cubicBezTo>
                  <a:cubicBezTo>
                    <a:pt x="51" y="206"/>
                    <a:pt x="51" y="207"/>
                    <a:pt x="52" y="207"/>
                  </a:cubicBezTo>
                  <a:cubicBezTo>
                    <a:pt x="72" y="219"/>
                    <a:pt x="72" y="219"/>
                    <a:pt x="72" y="219"/>
                  </a:cubicBezTo>
                  <a:cubicBezTo>
                    <a:pt x="74" y="220"/>
                    <a:pt x="76" y="219"/>
                    <a:pt x="76" y="218"/>
                  </a:cubicBezTo>
                  <a:cubicBezTo>
                    <a:pt x="85" y="204"/>
                    <a:pt x="85" y="204"/>
                    <a:pt x="85" y="204"/>
                  </a:cubicBezTo>
                  <a:moveTo>
                    <a:pt x="116" y="180"/>
                  </a:moveTo>
                  <a:cubicBezTo>
                    <a:pt x="81" y="180"/>
                    <a:pt x="53" y="152"/>
                    <a:pt x="53" y="117"/>
                  </a:cubicBezTo>
                  <a:cubicBezTo>
                    <a:pt x="53" y="82"/>
                    <a:pt x="81" y="53"/>
                    <a:pt x="116" y="53"/>
                  </a:cubicBezTo>
                  <a:cubicBezTo>
                    <a:pt x="151" y="53"/>
                    <a:pt x="180" y="82"/>
                    <a:pt x="180" y="117"/>
                  </a:cubicBezTo>
                  <a:cubicBezTo>
                    <a:pt x="180" y="152"/>
                    <a:pt x="151" y="180"/>
                    <a:pt x="116" y="180"/>
                  </a:cubicBezTo>
                  <a:moveTo>
                    <a:pt x="116" y="59"/>
                  </a:moveTo>
                  <a:cubicBezTo>
                    <a:pt x="85" y="59"/>
                    <a:pt x="59" y="85"/>
                    <a:pt x="59" y="117"/>
                  </a:cubicBezTo>
                  <a:cubicBezTo>
                    <a:pt x="59" y="149"/>
                    <a:pt x="85" y="174"/>
                    <a:pt x="116" y="174"/>
                  </a:cubicBezTo>
                  <a:cubicBezTo>
                    <a:pt x="148" y="174"/>
                    <a:pt x="174" y="149"/>
                    <a:pt x="174" y="117"/>
                  </a:cubicBezTo>
                  <a:cubicBezTo>
                    <a:pt x="174" y="85"/>
                    <a:pt x="148" y="59"/>
                    <a:pt x="116" y="59"/>
                  </a:cubicBezTo>
                </a:path>
              </a:pathLst>
            </a:custGeom>
            <a:solidFill>
              <a:srgbClr val="5FB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4" name="Freeform 7"/>
            <p:cNvSpPr>
              <a:spLocks noEditPoints="1"/>
            </p:cNvSpPr>
            <p:nvPr/>
          </p:nvSpPr>
          <p:spPr bwMode="auto">
            <a:xfrm>
              <a:off x="5342932" y="1054994"/>
              <a:ext cx="262769" cy="263127"/>
            </a:xfrm>
            <a:custGeom>
              <a:avLst/>
              <a:gdLst>
                <a:gd name="T0" fmla="*/ 40 w 103"/>
                <a:gd name="T1" fmla="*/ 97 h 103"/>
                <a:gd name="T2" fmla="*/ 35 w 103"/>
                <a:gd name="T3" fmla="*/ 86 h 103"/>
                <a:gd name="T4" fmla="*/ 20 w 103"/>
                <a:gd name="T5" fmla="*/ 92 h 103"/>
                <a:gd name="T6" fmla="*/ 11 w 103"/>
                <a:gd name="T7" fmla="*/ 75 h 103"/>
                <a:gd name="T8" fmla="*/ 16 w 103"/>
                <a:gd name="T9" fmla="*/ 64 h 103"/>
                <a:gd name="T10" fmla="*/ 0 w 103"/>
                <a:gd name="T11" fmla="*/ 57 h 103"/>
                <a:gd name="T12" fmla="*/ 14 w 103"/>
                <a:gd name="T13" fmla="*/ 40 h 103"/>
                <a:gd name="T14" fmla="*/ 17 w 103"/>
                <a:gd name="T15" fmla="*/ 33 h 103"/>
                <a:gd name="T16" fmla="*/ 11 w 103"/>
                <a:gd name="T17" fmla="*/ 19 h 103"/>
                <a:gd name="T18" fmla="*/ 33 w 103"/>
                <a:gd name="T19" fmla="*/ 16 h 103"/>
                <a:gd name="T20" fmla="*/ 39 w 103"/>
                <a:gd name="T21" fmla="*/ 15 h 103"/>
                <a:gd name="T22" fmla="*/ 46 w 103"/>
                <a:gd name="T23" fmla="*/ 0 h 103"/>
                <a:gd name="T24" fmla="*/ 64 w 103"/>
                <a:gd name="T25" fmla="*/ 13 h 103"/>
                <a:gd name="T26" fmla="*/ 70 w 103"/>
                <a:gd name="T27" fmla="*/ 16 h 103"/>
                <a:gd name="T28" fmla="*/ 92 w 103"/>
                <a:gd name="T29" fmla="*/ 19 h 103"/>
                <a:gd name="T30" fmla="*/ 87 w 103"/>
                <a:gd name="T31" fmla="*/ 33 h 103"/>
                <a:gd name="T32" fmla="*/ 90 w 103"/>
                <a:gd name="T33" fmla="*/ 40 h 103"/>
                <a:gd name="T34" fmla="*/ 103 w 103"/>
                <a:gd name="T35" fmla="*/ 57 h 103"/>
                <a:gd name="T36" fmla="*/ 88 w 103"/>
                <a:gd name="T37" fmla="*/ 64 h 103"/>
                <a:gd name="T38" fmla="*/ 92 w 103"/>
                <a:gd name="T39" fmla="*/ 75 h 103"/>
                <a:gd name="T40" fmla="*/ 84 w 103"/>
                <a:gd name="T41" fmla="*/ 92 h 103"/>
                <a:gd name="T42" fmla="*/ 69 w 103"/>
                <a:gd name="T43" fmla="*/ 86 h 103"/>
                <a:gd name="T44" fmla="*/ 64 w 103"/>
                <a:gd name="T45" fmla="*/ 97 h 103"/>
                <a:gd name="T46" fmla="*/ 38 w 103"/>
                <a:gd name="T47" fmla="*/ 81 h 103"/>
                <a:gd name="T48" fmla="*/ 46 w 103"/>
                <a:gd name="T49" fmla="*/ 97 h 103"/>
                <a:gd name="T50" fmla="*/ 58 w 103"/>
                <a:gd name="T51" fmla="*/ 97 h 103"/>
                <a:gd name="T52" fmla="*/ 66 w 103"/>
                <a:gd name="T53" fmla="*/ 81 h 103"/>
                <a:gd name="T54" fmla="*/ 80 w 103"/>
                <a:gd name="T55" fmla="*/ 88 h 103"/>
                <a:gd name="T56" fmla="*/ 88 w 103"/>
                <a:gd name="T57" fmla="*/ 80 h 103"/>
                <a:gd name="T58" fmla="*/ 82 w 103"/>
                <a:gd name="T59" fmla="*/ 66 h 103"/>
                <a:gd name="T60" fmla="*/ 97 w 103"/>
                <a:gd name="T61" fmla="*/ 58 h 103"/>
                <a:gd name="T62" fmla="*/ 97 w 103"/>
                <a:gd name="T63" fmla="*/ 45 h 103"/>
                <a:gd name="T64" fmla="*/ 82 w 103"/>
                <a:gd name="T65" fmla="*/ 37 h 103"/>
                <a:gd name="T66" fmla="*/ 88 w 103"/>
                <a:gd name="T67" fmla="*/ 24 h 103"/>
                <a:gd name="T68" fmla="*/ 80 w 103"/>
                <a:gd name="T69" fmla="*/ 15 h 103"/>
                <a:gd name="T70" fmla="*/ 63 w 103"/>
                <a:gd name="T71" fmla="*/ 20 h 103"/>
                <a:gd name="T72" fmla="*/ 58 w 103"/>
                <a:gd name="T73" fmla="*/ 6 h 103"/>
                <a:gd name="T74" fmla="*/ 46 w 103"/>
                <a:gd name="T75" fmla="*/ 13 h 103"/>
                <a:gd name="T76" fmla="*/ 35 w 103"/>
                <a:gd name="T77" fmla="*/ 22 h 103"/>
                <a:gd name="T78" fmla="*/ 24 w 103"/>
                <a:gd name="T79" fmla="*/ 15 h 103"/>
                <a:gd name="T80" fmla="*/ 15 w 103"/>
                <a:gd name="T81" fmla="*/ 24 h 103"/>
                <a:gd name="T82" fmla="*/ 21 w 103"/>
                <a:gd name="T83" fmla="*/ 40 h 103"/>
                <a:gd name="T84" fmla="*/ 6 w 103"/>
                <a:gd name="T85" fmla="*/ 46 h 103"/>
                <a:gd name="T86" fmla="*/ 14 w 103"/>
                <a:gd name="T87" fmla="*/ 58 h 103"/>
                <a:gd name="T88" fmla="*/ 21 w 103"/>
                <a:gd name="T89" fmla="*/ 74 h 103"/>
                <a:gd name="T90" fmla="*/ 24 w 103"/>
                <a:gd name="T91" fmla="*/ 88 h 103"/>
                <a:gd name="T92" fmla="*/ 35 w 103"/>
                <a:gd name="T93" fmla="*/ 81 h 103"/>
                <a:gd name="T94" fmla="*/ 52 w 103"/>
                <a:gd name="T95" fmla="*/ 33 h 103"/>
                <a:gd name="T96" fmla="*/ 52 w 103"/>
                <a:gd name="T97" fmla="*/ 39 h 103"/>
                <a:gd name="T98" fmla="*/ 64 w 103"/>
                <a:gd name="T99" fmla="*/ 5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3" h="103">
                  <a:moveTo>
                    <a:pt x="58" y="103"/>
                  </a:moveTo>
                  <a:cubicBezTo>
                    <a:pt x="46" y="103"/>
                    <a:pt x="46" y="103"/>
                    <a:pt x="46" y="103"/>
                  </a:cubicBezTo>
                  <a:cubicBezTo>
                    <a:pt x="43" y="103"/>
                    <a:pt x="40" y="100"/>
                    <a:pt x="40" y="97"/>
                  </a:cubicBezTo>
                  <a:cubicBezTo>
                    <a:pt x="40" y="89"/>
                    <a:pt x="40" y="89"/>
                    <a:pt x="40" y="89"/>
                  </a:cubicBezTo>
                  <a:cubicBezTo>
                    <a:pt x="40" y="89"/>
                    <a:pt x="40" y="88"/>
                    <a:pt x="39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4" y="86"/>
                    <a:pt x="33" y="87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6" y="94"/>
                    <a:pt x="22" y="94"/>
                    <a:pt x="20" y="92"/>
                  </a:cubicBezTo>
                  <a:cubicBezTo>
                    <a:pt x="11" y="84"/>
                    <a:pt x="11" y="84"/>
                    <a:pt x="11" y="84"/>
                  </a:cubicBezTo>
                  <a:cubicBezTo>
                    <a:pt x="10" y="83"/>
                    <a:pt x="10" y="81"/>
                    <a:pt x="10" y="79"/>
                  </a:cubicBezTo>
                  <a:cubicBezTo>
                    <a:pt x="10" y="78"/>
                    <a:pt x="10" y="76"/>
                    <a:pt x="11" y="75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7" y="70"/>
                    <a:pt x="17" y="69"/>
                    <a:pt x="17" y="68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5" y="64"/>
                    <a:pt x="15" y="63"/>
                    <a:pt x="14" y="63"/>
                  </a:cubicBezTo>
                  <a:cubicBezTo>
                    <a:pt x="6" y="63"/>
                    <a:pt x="6" y="63"/>
                    <a:pt x="6" y="63"/>
                  </a:cubicBezTo>
                  <a:cubicBezTo>
                    <a:pt x="3" y="63"/>
                    <a:pt x="0" y="60"/>
                    <a:pt x="0" y="57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2"/>
                    <a:pt x="3" y="40"/>
                    <a:pt x="6" y="4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5" y="40"/>
                    <a:pt x="15" y="39"/>
                    <a:pt x="16" y="38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34"/>
                    <a:pt x="17" y="33"/>
                    <a:pt x="17" y="33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0" y="26"/>
                    <a:pt x="10" y="25"/>
                    <a:pt x="10" y="23"/>
                  </a:cubicBezTo>
                  <a:cubicBezTo>
                    <a:pt x="10" y="22"/>
                    <a:pt x="10" y="20"/>
                    <a:pt x="11" y="19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22" y="9"/>
                    <a:pt x="26" y="9"/>
                    <a:pt x="28" y="11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4" y="16"/>
                    <a:pt x="34" y="17"/>
                    <a:pt x="35" y="17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5"/>
                    <a:pt x="40" y="14"/>
                    <a:pt x="40" y="13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0" y="3"/>
                    <a:pt x="43" y="0"/>
                    <a:pt x="46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61" y="0"/>
                    <a:pt x="64" y="3"/>
                    <a:pt x="64" y="6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64" y="14"/>
                    <a:pt x="64" y="15"/>
                    <a:pt x="65" y="15"/>
                  </a:cubicBezTo>
                  <a:cubicBezTo>
                    <a:pt x="68" y="16"/>
                    <a:pt x="68" y="16"/>
                    <a:pt x="68" y="16"/>
                  </a:cubicBezTo>
                  <a:cubicBezTo>
                    <a:pt x="69" y="17"/>
                    <a:pt x="70" y="16"/>
                    <a:pt x="70" y="16"/>
                  </a:cubicBezTo>
                  <a:cubicBezTo>
                    <a:pt x="76" y="11"/>
                    <a:pt x="76" y="11"/>
                    <a:pt x="76" y="11"/>
                  </a:cubicBezTo>
                  <a:cubicBezTo>
                    <a:pt x="78" y="9"/>
                    <a:pt x="82" y="9"/>
                    <a:pt x="84" y="11"/>
                  </a:cubicBezTo>
                  <a:cubicBezTo>
                    <a:pt x="92" y="19"/>
                    <a:pt x="92" y="19"/>
                    <a:pt x="92" y="19"/>
                  </a:cubicBezTo>
                  <a:cubicBezTo>
                    <a:pt x="94" y="20"/>
                    <a:pt x="94" y="22"/>
                    <a:pt x="94" y="23"/>
                  </a:cubicBezTo>
                  <a:cubicBezTo>
                    <a:pt x="94" y="25"/>
                    <a:pt x="94" y="26"/>
                    <a:pt x="92" y="28"/>
                  </a:cubicBezTo>
                  <a:cubicBezTo>
                    <a:pt x="87" y="33"/>
                    <a:pt x="87" y="33"/>
                    <a:pt x="87" y="33"/>
                  </a:cubicBezTo>
                  <a:cubicBezTo>
                    <a:pt x="87" y="33"/>
                    <a:pt x="87" y="34"/>
                    <a:pt x="87" y="35"/>
                  </a:cubicBezTo>
                  <a:cubicBezTo>
                    <a:pt x="88" y="38"/>
                    <a:pt x="88" y="38"/>
                    <a:pt x="88" y="38"/>
                  </a:cubicBezTo>
                  <a:cubicBezTo>
                    <a:pt x="89" y="39"/>
                    <a:pt x="89" y="40"/>
                    <a:pt x="90" y="40"/>
                  </a:cubicBezTo>
                  <a:cubicBezTo>
                    <a:pt x="97" y="40"/>
                    <a:pt x="97" y="40"/>
                    <a:pt x="97" y="40"/>
                  </a:cubicBezTo>
                  <a:cubicBezTo>
                    <a:pt x="101" y="40"/>
                    <a:pt x="103" y="42"/>
                    <a:pt x="103" y="46"/>
                  </a:cubicBezTo>
                  <a:cubicBezTo>
                    <a:pt x="103" y="57"/>
                    <a:pt x="103" y="57"/>
                    <a:pt x="103" y="57"/>
                  </a:cubicBezTo>
                  <a:cubicBezTo>
                    <a:pt x="103" y="60"/>
                    <a:pt x="101" y="63"/>
                    <a:pt x="97" y="63"/>
                  </a:cubicBezTo>
                  <a:cubicBezTo>
                    <a:pt x="90" y="63"/>
                    <a:pt x="90" y="63"/>
                    <a:pt x="90" y="63"/>
                  </a:cubicBezTo>
                  <a:cubicBezTo>
                    <a:pt x="89" y="63"/>
                    <a:pt x="89" y="64"/>
                    <a:pt x="88" y="64"/>
                  </a:cubicBezTo>
                  <a:cubicBezTo>
                    <a:pt x="87" y="68"/>
                    <a:pt x="87" y="68"/>
                    <a:pt x="87" y="68"/>
                  </a:cubicBezTo>
                  <a:cubicBezTo>
                    <a:pt x="87" y="69"/>
                    <a:pt x="87" y="70"/>
                    <a:pt x="87" y="70"/>
                  </a:cubicBezTo>
                  <a:cubicBezTo>
                    <a:pt x="92" y="75"/>
                    <a:pt x="92" y="75"/>
                    <a:pt x="92" y="75"/>
                  </a:cubicBezTo>
                  <a:cubicBezTo>
                    <a:pt x="94" y="76"/>
                    <a:pt x="94" y="78"/>
                    <a:pt x="94" y="79"/>
                  </a:cubicBezTo>
                  <a:cubicBezTo>
                    <a:pt x="94" y="81"/>
                    <a:pt x="94" y="83"/>
                    <a:pt x="92" y="84"/>
                  </a:cubicBezTo>
                  <a:cubicBezTo>
                    <a:pt x="84" y="92"/>
                    <a:pt x="84" y="92"/>
                    <a:pt x="84" y="92"/>
                  </a:cubicBezTo>
                  <a:cubicBezTo>
                    <a:pt x="82" y="94"/>
                    <a:pt x="78" y="94"/>
                    <a:pt x="76" y="92"/>
                  </a:cubicBezTo>
                  <a:cubicBezTo>
                    <a:pt x="70" y="87"/>
                    <a:pt x="70" y="87"/>
                    <a:pt x="70" y="87"/>
                  </a:cubicBezTo>
                  <a:cubicBezTo>
                    <a:pt x="70" y="86"/>
                    <a:pt x="69" y="86"/>
                    <a:pt x="69" y="86"/>
                  </a:cubicBezTo>
                  <a:cubicBezTo>
                    <a:pt x="65" y="88"/>
                    <a:pt x="65" y="88"/>
                    <a:pt x="65" y="88"/>
                  </a:cubicBezTo>
                  <a:cubicBezTo>
                    <a:pt x="64" y="88"/>
                    <a:pt x="64" y="89"/>
                    <a:pt x="64" y="89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100"/>
                    <a:pt x="61" y="103"/>
                    <a:pt x="58" y="103"/>
                  </a:cubicBezTo>
                  <a:close/>
                  <a:moveTo>
                    <a:pt x="35" y="81"/>
                  </a:moveTo>
                  <a:cubicBezTo>
                    <a:pt x="36" y="81"/>
                    <a:pt x="37" y="81"/>
                    <a:pt x="38" y="81"/>
                  </a:cubicBezTo>
                  <a:cubicBezTo>
                    <a:pt x="41" y="83"/>
                    <a:pt x="41" y="83"/>
                    <a:pt x="41" y="83"/>
                  </a:cubicBezTo>
                  <a:cubicBezTo>
                    <a:pt x="44" y="83"/>
                    <a:pt x="46" y="86"/>
                    <a:pt x="46" y="89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46" y="97"/>
                    <a:pt x="46" y="97"/>
                    <a:pt x="46" y="97"/>
                  </a:cubicBezTo>
                  <a:cubicBezTo>
                    <a:pt x="58" y="97"/>
                    <a:pt x="58" y="97"/>
                    <a:pt x="58" y="97"/>
                  </a:cubicBezTo>
                  <a:cubicBezTo>
                    <a:pt x="58" y="97"/>
                    <a:pt x="58" y="97"/>
                    <a:pt x="58" y="97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8" y="86"/>
                    <a:pt x="60" y="83"/>
                    <a:pt x="63" y="82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7" y="81"/>
                    <a:pt x="68" y="81"/>
                    <a:pt x="69" y="81"/>
                  </a:cubicBezTo>
                  <a:cubicBezTo>
                    <a:pt x="71" y="81"/>
                    <a:pt x="73" y="81"/>
                    <a:pt x="74" y="83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88" y="80"/>
                    <a:pt x="88" y="80"/>
                    <a:pt x="88" y="80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3" y="74"/>
                    <a:pt x="83" y="74"/>
                    <a:pt x="83" y="74"/>
                  </a:cubicBezTo>
                  <a:cubicBezTo>
                    <a:pt x="81" y="72"/>
                    <a:pt x="80" y="68"/>
                    <a:pt x="82" y="66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4" y="60"/>
                    <a:pt x="87" y="58"/>
                    <a:pt x="90" y="58"/>
                  </a:cubicBezTo>
                  <a:cubicBezTo>
                    <a:pt x="97" y="58"/>
                    <a:pt x="97" y="58"/>
                    <a:pt x="97" y="58"/>
                  </a:cubicBezTo>
                  <a:cubicBezTo>
                    <a:pt x="98" y="57"/>
                    <a:pt x="98" y="57"/>
                    <a:pt x="98" y="57"/>
                  </a:cubicBezTo>
                  <a:cubicBezTo>
                    <a:pt x="98" y="46"/>
                    <a:pt x="98" y="46"/>
                    <a:pt x="98" y="46"/>
                  </a:cubicBezTo>
                  <a:cubicBezTo>
                    <a:pt x="97" y="45"/>
                    <a:pt x="97" y="45"/>
                    <a:pt x="97" y="45"/>
                  </a:cubicBezTo>
                  <a:cubicBezTo>
                    <a:pt x="90" y="45"/>
                    <a:pt x="90" y="45"/>
                    <a:pt x="90" y="45"/>
                  </a:cubicBezTo>
                  <a:cubicBezTo>
                    <a:pt x="87" y="45"/>
                    <a:pt x="84" y="43"/>
                    <a:pt x="83" y="40"/>
                  </a:cubicBezTo>
                  <a:cubicBezTo>
                    <a:pt x="82" y="37"/>
                    <a:pt x="82" y="37"/>
                    <a:pt x="82" y="37"/>
                  </a:cubicBezTo>
                  <a:cubicBezTo>
                    <a:pt x="80" y="35"/>
                    <a:pt x="81" y="31"/>
                    <a:pt x="83" y="29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4"/>
                    <a:pt x="88" y="24"/>
                    <a:pt x="88" y="24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80" y="15"/>
                    <a:pt x="80" y="15"/>
                    <a:pt x="80" y="15"/>
                  </a:cubicBezTo>
                  <a:cubicBezTo>
                    <a:pt x="74" y="20"/>
                    <a:pt x="74" y="20"/>
                    <a:pt x="74" y="20"/>
                  </a:cubicBezTo>
                  <a:cubicBezTo>
                    <a:pt x="72" y="22"/>
                    <a:pt x="69" y="23"/>
                    <a:pt x="66" y="22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0" y="19"/>
                    <a:pt x="58" y="16"/>
                    <a:pt x="58" y="13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58" y="6"/>
                    <a:pt x="58" y="6"/>
                    <a:pt x="58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6"/>
                    <a:pt x="46" y="6"/>
                    <a:pt x="46" y="6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6"/>
                    <a:pt x="44" y="19"/>
                    <a:pt x="41" y="20"/>
                  </a:cubicBezTo>
                  <a:cubicBezTo>
                    <a:pt x="38" y="22"/>
                    <a:pt x="38" y="22"/>
                    <a:pt x="38" y="22"/>
                  </a:cubicBezTo>
                  <a:cubicBezTo>
                    <a:pt x="37" y="22"/>
                    <a:pt x="36" y="22"/>
                    <a:pt x="35" y="22"/>
                  </a:cubicBezTo>
                  <a:cubicBezTo>
                    <a:pt x="33" y="22"/>
                    <a:pt x="31" y="21"/>
                    <a:pt x="29" y="20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24" y="15"/>
                    <a:pt x="24" y="15"/>
                    <a:pt x="24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3" y="31"/>
                    <a:pt x="23" y="35"/>
                    <a:pt x="22" y="37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0" y="43"/>
                    <a:pt x="17" y="45"/>
                    <a:pt x="14" y="45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6" y="57"/>
                    <a:pt x="6" y="57"/>
                    <a:pt x="6" y="57"/>
                  </a:cubicBezTo>
                  <a:cubicBezTo>
                    <a:pt x="6" y="58"/>
                    <a:pt x="6" y="58"/>
                    <a:pt x="6" y="58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7" y="58"/>
                    <a:pt x="20" y="60"/>
                    <a:pt x="21" y="62"/>
                  </a:cubicBezTo>
                  <a:cubicBezTo>
                    <a:pt x="22" y="66"/>
                    <a:pt x="22" y="66"/>
                    <a:pt x="22" y="66"/>
                  </a:cubicBezTo>
                  <a:cubicBezTo>
                    <a:pt x="23" y="68"/>
                    <a:pt x="23" y="72"/>
                    <a:pt x="21" y="74"/>
                  </a:cubicBezTo>
                  <a:cubicBezTo>
                    <a:pt x="15" y="79"/>
                    <a:pt x="15" y="79"/>
                    <a:pt x="15" y="79"/>
                  </a:cubicBezTo>
                  <a:cubicBezTo>
                    <a:pt x="15" y="80"/>
                    <a:pt x="15" y="80"/>
                    <a:pt x="15" y="80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9" y="83"/>
                    <a:pt x="29" y="83"/>
                    <a:pt x="29" y="83"/>
                  </a:cubicBezTo>
                  <a:cubicBezTo>
                    <a:pt x="31" y="81"/>
                    <a:pt x="33" y="81"/>
                    <a:pt x="35" y="81"/>
                  </a:cubicBezTo>
                  <a:close/>
                  <a:moveTo>
                    <a:pt x="52" y="70"/>
                  </a:moveTo>
                  <a:cubicBezTo>
                    <a:pt x="42" y="70"/>
                    <a:pt x="34" y="61"/>
                    <a:pt x="34" y="51"/>
                  </a:cubicBezTo>
                  <a:cubicBezTo>
                    <a:pt x="34" y="41"/>
                    <a:pt x="42" y="33"/>
                    <a:pt x="52" y="33"/>
                  </a:cubicBezTo>
                  <a:cubicBezTo>
                    <a:pt x="62" y="33"/>
                    <a:pt x="70" y="41"/>
                    <a:pt x="70" y="51"/>
                  </a:cubicBezTo>
                  <a:cubicBezTo>
                    <a:pt x="70" y="61"/>
                    <a:pt x="62" y="70"/>
                    <a:pt x="52" y="70"/>
                  </a:cubicBezTo>
                  <a:close/>
                  <a:moveTo>
                    <a:pt x="52" y="39"/>
                  </a:moveTo>
                  <a:cubicBezTo>
                    <a:pt x="45" y="39"/>
                    <a:pt x="39" y="44"/>
                    <a:pt x="39" y="51"/>
                  </a:cubicBezTo>
                  <a:cubicBezTo>
                    <a:pt x="39" y="58"/>
                    <a:pt x="45" y="64"/>
                    <a:pt x="52" y="64"/>
                  </a:cubicBezTo>
                  <a:cubicBezTo>
                    <a:pt x="59" y="64"/>
                    <a:pt x="64" y="58"/>
                    <a:pt x="64" y="51"/>
                  </a:cubicBezTo>
                  <a:cubicBezTo>
                    <a:pt x="64" y="44"/>
                    <a:pt x="59" y="39"/>
                    <a:pt x="52" y="39"/>
                  </a:cubicBezTo>
                  <a:close/>
                </a:path>
              </a:pathLst>
            </a:custGeom>
            <a:solidFill>
              <a:srgbClr val="5FB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5" name="Freeform 8"/>
            <p:cNvSpPr>
              <a:spLocks noEditPoints="1"/>
            </p:cNvSpPr>
            <p:nvPr/>
          </p:nvSpPr>
          <p:spPr bwMode="auto">
            <a:xfrm>
              <a:off x="5197571" y="1037709"/>
              <a:ext cx="137907" cy="140206"/>
            </a:xfrm>
            <a:custGeom>
              <a:avLst/>
              <a:gdLst>
                <a:gd name="T0" fmla="*/ 48 w 54"/>
                <a:gd name="T1" fmla="*/ 22 h 54"/>
                <a:gd name="T2" fmla="*/ 45 w 54"/>
                <a:gd name="T3" fmla="*/ 18 h 54"/>
                <a:gd name="T4" fmla="*/ 48 w 54"/>
                <a:gd name="T5" fmla="*/ 12 h 54"/>
                <a:gd name="T6" fmla="*/ 44 w 54"/>
                <a:gd name="T7" fmla="*/ 5 h 54"/>
                <a:gd name="T8" fmla="*/ 38 w 54"/>
                <a:gd name="T9" fmla="*/ 8 h 54"/>
                <a:gd name="T10" fmla="*/ 33 w 54"/>
                <a:gd name="T11" fmla="*/ 8 h 54"/>
                <a:gd name="T12" fmla="*/ 32 w 54"/>
                <a:gd name="T13" fmla="*/ 1 h 54"/>
                <a:gd name="T14" fmla="*/ 23 w 54"/>
                <a:gd name="T15" fmla="*/ 0 h 54"/>
                <a:gd name="T16" fmla="*/ 22 w 54"/>
                <a:gd name="T17" fmla="*/ 6 h 54"/>
                <a:gd name="T18" fmla="*/ 18 w 54"/>
                <a:gd name="T19" fmla="*/ 9 h 54"/>
                <a:gd name="T20" fmla="*/ 12 w 54"/>
                <a:gd name="T21" fmla="*/ 5 h 54"/>
                <a:gd name="T22" fmla="*/ 5 w 54"/>
                <a:gd name="T23" fmla="*/ 10 h 54"/>
                <a:gd name="T24" fmla="*/ 8 w 54"/>
                <a:gd name="T25" fmla="*/ 15 h 54"/>
                <a:gd name="T26" fmla="*/ 8 w 54"/>
                <a:gd name="T27" fmla="*/ 20 h 54"/>
                <a:gd name="T28" fmla="*/ 1 w 54"/>
                <a:gd name="T29" fmla="*/ 22 h 54"/>
                <a:gd name="T30" fmla="*/ 0 w 54"/>
                <a:gd name="T31" fmla="*/ 30 h 54"/>
                <a:gd name="T32" fmla="*/ 6 w 54"/>
                <a:gd name="T33" fmla="*/ 32 h 54"/>
                <a:gd name="T34" fmla="*/ 9 w 54"/>
                <a:gd name="T35" fmla="*/ 35 h 54"/>
                <a:gd name="T36" fmla="*/ 5 w 54"/>
                <a:gd name="T37" fmla="*/ 41 h 54"/>
                <a:gd name="T38" fmla="*/ 10 w 54"/>
                <a:gd name="T39" fmla="*/ 48 h 54"/>
                <a:gd name="T40" fmla="*/ 15 w 54"/>
                <a:gd name="T41" fmla="*/ 45 h 54"/>
                <a:gd name="T42" fmla="*/ 20 w 54"/>
                <a:gd name="T43" fmla="*/ 45 h 54"/>
                <a:gd name="T44" fmla="*/ 22 w 54"/>
                <a:gd name="T45" fmla="*/ 52 h 54"/>
                <a:gd name="T46" fmla="*/ 30 w 54"/>
                <a:gd name="T47" fmla="*/ 54 h 54"/>
                <a:gd name="T48" fmla="*/ 32 w 54"/>
                <a:gd name="T49" fmla="*/ 48 h 54"/>
                <a:gd name="T50" fmla="*/ 35 w 54"/>
                <a:gd name="T51" fmla="*/ 45 h 54"/>
                <a:gd name="T52" fmla="*/ 41 w 54"/>
                <a:gd name="T53" fmla="*/ 48 h 54"/>
                <a:gd name="T54" fmla="*/ 48 w 54"/>
                <a:gd name="T55" fmla="*/ 43 h 54"/>
                <a:gd name="T56" fmla="*/ 45 w 54"/>
                <a:gd name="T57" fmla="*/ 38 h 54"/>
                <a:gd name="T58" fmla="*/ 46 w 54"/>
                <a:gd name="T59" fmla="*/ 33 h 54"/>
                <a:gd name="T60" fmla="*/ 52 w 54"/>
                <a:gd name="T61" fmla="*/ 32 h 54"/>
                <a:gd name="T62" fmla="*/ 54 w 54"/>
                <a:gd name="T63" fmla="*/ 23 h 54"/>
                <a:gd name="T64" fmla="*/ 27 w 54"/>
                <a:gd name="T65" fmla="*/ 35 h 54"/>
                <a:gd name="T66" fmla="*/ 27 w 54"/>
                <a:gd name="T67" fmla="*/ 18 h 54"/>
                <a:gd name="T68" fmla="*/ 27 w 54"/>
                <a:gd name="T69" fmla="*/ 35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4" h="54">
                  <a:moveTo>
                    <a:pt x="52" y="22"/>
                  </a:moveTo>
                  <a:cubicBezTo>
                    <a:pt x="48" y="22"/>
                    <a:pt x="48" y="22"/>
                    <a:pt x="48" y="22"/>
                  </a:cubicBezTo>
                  <a:cubicBezTo>
                    <a:pt x="47" y="22"/>
                    <a:pt x="46" y="21"/>
                    <a:pt x="46" y="20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7"/>
                    <a:pt x="45" y="16"/>
                    <a:pt x="45" y="15"/>
                  </a:cubicBezTo>
                  <a:cubicBezTo>
                    <a:pt x="48" y="12"/>
                    <a:pt x="48" y="12"/>
                    <a:pt x="48" y="12"/>
                  </a:cubicBezTo>
                  <a:cubicBezTo>
                    <a:pt x="49" y="12"/>
                    <a:pt x="49" y="10"/>
                    <a:pt x="48" y="10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3" y="5"/>
                    <a:pt x="42" y="5"/>
                    <a:pt x="41" y="5"/>
                  </a:cubicBezTo>
                  <a:cubicBezTo>
                    <a:pt x="38" y="8"/>
                    <a:pt x="38" y="8"/>
                    <a:pt x="38" y="8"/>
                  </a:cubicBezTo>
                  <a:cubicBezTo>
                    <a:pt x="37" y="9"/>
                    <a:pt x="36" y="9"/>
                    <a:pt x="35" y="9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6"/>
                    <a:pt x="32" y="6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1" y="0"/>
                    <a:pt x="30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2" y="0"/>
                    <a:pt x="22" y="1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6"/>
                    <a:pt x="21" y="8"/>
                    <a:pt x="20" y="8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7" y="9"/>
                    <a:pt x="16" y="9"/>
                    <a:pt x="15" y="8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5"/>
                    <a:pt x="11" y="5"/>
                    <a:pt x="10" y="5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10"/>
                    <a:pt x="5" y="12"/>
                    <a:pt x="5" y="12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8" y="21"/>
                    <a:pt x="7" y="22"/>
                    <a:pt x="6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1"/>
                    <a:pt x="0" y="32"/>
                    <a:pt x="1" y="32"/>
                  </a:cubicBezTo>
                  <a:cubicBezTo>
                    <a:pt x="6" y="32"/>
                    <a:pt x="6" y="32"/>
                    <a:pt x="6" y="32"/>
                  </a:cubicBezTo>
                  <a:cubicBezTo>
                    <a:pt x="7" y="32"/>
                    <a:pt x="8" y="32"/>
                    <a:pt x="8" y="33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9" y="36"/>
                    <a:pt x="9" y="37"/>
                    <a:pt x="8" y="38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10" y="48"/>
                    <a:pt x="10" y="48"/>
                    <a:pt x="10" y="48"/>
                  </a:cubicBezTo>
                  <a:cubicBezTo>
                    <a:pt x="11" y="49"/>
                    <a:pt x="12" y="49"/>
                    <a:pt x="12" y="48"/>
                  </a:cubicBezTo>
                  <a:cubicBezTo>
                    <a:pt x="15" y="45"/>
                    <a:pt x="15" y="45"/>
                    <a:pt x="15" y="45"/>
                  </a:cubicBezTo>
                  <a:cubicBezTo>
                    <a:pt x="16" y="44"/>
                    <a:pt x="17" y="44"/>
                    <a:pt x="18" y="45"/>
                  </a:cubicBezTo>
                  <a:cubicBezTo>
                    <a:pt x="20" y="45"/>
                    <a:pt x="20" y="45"/>
                    <a:pt x="20" y="45"/>
                  </a:cubicBezTo>
                  <a:cubicBezTo>
                    <a:pt x="21" y="46"/>
                    <a:pt x="22" y="47"/>
                    <a:pt x="22" y="48"/>
                  </a:cubicBezTo>
                  <a:cubicBezTo>
                    <a:pt x="22" y="52"/>
                    <a:pt x="22" y="52"/>
                    <a:pt x="22" y="52"/>
                  </a:cubicBezTo>
                  <a:cubicBezTo>
                    <a:pt x="22" y="53"/>
                    <a:pt x="23" y="54"/>
                    <a:pt x="23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1" y="54"/>
                    <a:pt x="32" y="53"/>
                    <a:pt x="32" y="52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2" y="47"/>
                    <a:pt x="32" y="46"/>
                    <a:pt x="33" y="45"/>
                  </a:cubicBezTo>
                  <a:cubicBezTo>
                    <a:pt x="35" y="45"/>
                    <a:pt x="35" y="45"/>
                    <a:pt x="35" y="45"/>
                  </a:cubicBezTo>
                  <a:cubicBezTo>
                    <a:pt x="36" y="44"/>
                    <a:pt x="37" y="44"/>
                    <a:pt x="38" y="45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9"/>
                    <a:pt x="43" y="49"/>
                    <a:pt x="44" y="48"/>
                  </a:cubicBezTo>
                  <a:cubicBezTo>
                    <a:pt x="48" y="43"/>
                    <a:pt x="48" y="43"/>
                    <a:pt x="48" y="43"/>
                  </a:cubicBezTo>
                  <a:cubicBezTo>
                    <a:pt x="49" y="43"/>
                    <a:pt x="49" y="42"/>
                    <a:pt x="48" y="41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7"/>
                    <a:pt x="44" y="36"/>
                    <a:pt x="45" y="35"/>
                  </a:cubicBezTo>
                  <a:cubicBezTo>
                    <a:pt x="46" y="33"/>
                    <a:pt x="46" y="33"/>
                    <a:pt x="46" y="33"/>
                  </a:cubicBezTo>
                  <a:cubicBezTo>
                    <a:pt x="46" y="32"/>
                    <a:pt x="47" y="32"/>
                    <a:pt x="48" y="32"/>
                  </a:cubicBezTo>
                  <a:cubicBezTo>
                    <a:pt x="52" y="32"/>
                    <a:pt x="52" y="32"/>
                    <a:pt x="52" y="32"/>
                  </a:cubicBezTo>
                  <a:cubicBezTo>
                    <a:pt x="53" y="32"/>
                    <a:pt x="54" y="31"/>
                    <a:pt x="54" y="30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2"/>
                    <a:pt x="53" y="22"/>
                    <a:pt x="52" y="22"/>
                  </a:cubicBezTo>
                  <a:close/>
                  <a:moveTo>
                    <a:pt x="27" y="35"/>
                  </a:moveTo>
                  <a:cubicBezTo>
                    <a:pt x="22" y="35"/>
                    <a:pt x="18" y="31"/>
                    <a:pt x="18" y="27"/>
                  </a:cubicBezTo>
                  <a:cubicBezTo>
                    <a:pt x="18" y="22"/>
                    <a:pt x="22" y="18"/>
                    <a:pt x="27" y="18"/>
                  </a:cubicBezTo>
                  <a:cubicBezTo>
                    <a:pt x="31" y="18"/>
                    <a:pt x="35" y="22"/>
                    <a:pt x="35" y="27"/>
                  </a:cubicBezTo>
                  <a:cubicBezTo>
                    <a:pt x="35" y="31"/>
                    <a:pt x="31" y="35"/>
                    <a:pt x="27" y="35"/>
                  </a:cubicBezTo>
                  <a:close/>
                </a:path>
              </a:pathLst>
            </a:custGeom>
            <a:solidFill>
              <a:srgbClr val="5FBC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6" name="Freeform 9"/>
            <p:cNvSpPr>
              <a:spLocks/>
            </p:cNvSpPr>
            <p:nvPr/>
          </p:nvSpPr>
          <p:spPr bwMode="auto">
            <a:xfrm>
              <a:off x="3883723" y="1022344"/>
              <a:ext cx="480812" cy="291936"/>
            </a:xfrm>
            <a:custGeom>
              <a:avLst/>
              <a:gdLst>
                <a:gd name="T0" fmla="*/ 188 w 188"/>
                <a:gd name="T1" fmla="*/ 74 h 114"/>
                <a:gd name="T2" fmla="*/ 148 w 188"/>
                <a:gd name="T3" fmla="*/ 34 h 114"/>
                <a:gd name="T4" fmla="*/ 134 w 188"/>
                <a:gd name="T5" fmla="*/ 36 h 114"/>
                <a:gd name="T6" fmla="*/ 88 w 188"/>
                <a:gd name="T7" fmla="*/ 0 h 114"/>
                <a:gd name="T8" fmla="*/ 41 w 188"/>
                <a:gd name="T9" fmla="*/ 46 h 114"/>
                <a:gd name="T10" fmla="*/ 34 w 188"/>
                <a:gd name="T11" fmla="*/ 45 h 114"/>
                <a:gd name="T12" fmla="*/ 0 w 188"/>
                <a:gd name="T13" fmla="*/ 80 h 114"/>
                <a:gd name="T14" fmla="*/ 24 w 188"/>
                <a:gd name="T15" fmla="*/ 113 h 114"/>
                <a:gd name="T16" fmla="*/ 34 w 188"/>
                <a:gd name="T17" fmla="*/ 114 h 114"/>
                <a:gd name="T18" fmla="*/ 150 w 188"/>
                <a:gd name="T19" fmla="*/ 114 h 114"/>
                <a:gd name="T20" fmla="*/ 160 w 188"/>
                <a:gd name="T21" fmla="*/ 112 h 114"/>
                <a:gd name="T22" fmla="*/ 188 w 188"/>
                <a:gd name="T23" fmla="*/ 7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8" h="114">
                  <a:moveTo>
                    <a:pt x="188" y="74"/>
                  </a:moveTo>
                  <a:cubicBezTo>
                    <a:pt x="188" y="52"/>
                    <a:pt x="170" y="34"/>
                    <a:pt x="148" y="34"/>
                  </a:cubicBezTo>
                  <a:cubicBezTo>
                    <a:pt x="143" y="34"/>
                    <a:pt x="138" y="35"/>
                    <a:pt x="134" y="36"/>
                  </a:cubicBezTo>
                  <a:cubicBezTo>
                    <a:pt x="129" y="16"/>
                    <a:pt x="111" y="0"/>
                    <a:pt x="88" y="0"/>
                  </a:cubicBezTo>
                  <a:cubicBezTo>
                    <a:pt x="63" y="0"/>
                    <a:pt x="42" y="21"/>
                    <a:pt x="41" y="46"/>
                  </a:cubicBezTo>
                  <a:cubicBezTo>
                    <a:pt x="39" y="46"/>
                    <a:pt x="37" y="45"/>
                    <a:pt x="34" y="45"/>
                  </a:cubicBezTo>
                  <a:cubicBezTo>
                    <a:pt x="15" y="45"/>
                    <a:pt x="0" y="61"/>
                    <a:pt x="0" y="80"/>
                  </a:cubicBezTo>
                  <a:cubicBezTo>
                    <a:pt x="0" y="95"/>
                    <a:pt x="10" y="109"/>
                    <a:pt x="24" y="113"/>
                  </a:cubicBezTo>
                  <a:cubicBezTo>
                    <a:pt x="27" y="114"/>
                    <a:pt x="30" y="114"/>
                    <a:pt x="34" y="114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3" y="114"/>
                    <a:pt x="157" y="114"/>
                    <a:pt x="160" y="112"/>
                  </a:cubicBezTo>
                  <a:cubicBezTo>
                    <a:pt x="176" y="107"/>
                    <a:pt x="188" y="92"/>
                    <a:pt x="188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7" name="Freeform 10"/>
            <p:cNvSpPr>
              <a:spLocks/>
            </p:cNvSpPr>
            <p:nvPr/>
          </p:nvSpPr>
          <p:spPr bwMode="auto">
            <a:xfrm>
              <a:off x="4107356" y="987772"/>
              <a:ext cx="423041" cy="259285"/>
            </a:xfrm>
            <a:custGeom>
              <a:avLst/>
              <a:gdLst>
                <a:gd name="T0" fmla="*/ 165 w 165"/>
                <a:gd name="T1" fmla="*/ 65 h 101"/>
                <a:gd name="T2" fmla="*/ 130 w 165"/>
                <a:gd name="T3" fmla="*/ 30 h 101"/>
                <a:gd name="T4" fmla="*/ 118 w 165"/>
                <a:gd name="T5" fmla="*/ 32 h 101"/>
                <a:gd name="T6" fmla="*/ 78 w 165"/>
                <a:gd name="T7" fmla="*/ 0 h 101"/>
                <a:gd name="T8" fmla="*/ 36 w 165"/>
                <a:gd name="T9" fmla="*/ 41 h 101"/>
                <a:gd name="T10" fmla="*/ 30 w 165"/>
                <a:gd name="T11" fmla="*/ 40 h 101"/>
                <a:gd name="T12" fmla="*/ 0 w 165"/>
                <a:gd name="T13" fmla="*/ 70 h 101"/>
                <a:gd name="T14" fmla="*/ 21 w 165"/>
                <a:gd name="T15" fmla="*/ 99 h 101"/>
                <a:gd name="T16" fmla="*/ 29 w 165"/>
                <a:gd name="T17" fmla="*/ 101 h 101"/>
                <a:gd name="T18" fmla="*/ 132 w 165"/>
                <a:gd name="T19" fmla="*/ 101 h 101"/>
                <a:gd name="T20" fmla="*/ 141 w 165"/>
                <a:gd name="T21" fmla="*/ 99 h 101"/>
                <a:gd name="T22" fmla="*/ 165 w 165"/>
                <a:gd name="T23" fmla="*/ 65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5" h="101">
                  <a:moveTo>
                    <a:pt x="165" y="65"/>
                  </a:moveTo>
                  <a:cubicBezTo>
                    <a:pt x="165" y="46"/>
                    <a:pt x="149" y="30"/>
                    <a:pt x="130" y="30"/>
                  </a:cubicBezTo>
                  <a:cubicBezTo>
                    <a:pt x="126" y="30"/>
                    <a:pt x="122" y="31"/>
                    <a:pt x="118" y="32"/>
                  </a:cubicBezTo>
                  <a:cubicBezTo>
                    <a:pt x="114" y="14"/>
                    <a:pt x="97" y="0"/>
                    <a:pt x="78" y="0"/>
                  </a:cubicBezTo>
                  <a:cubicBezTo>
                    <a:pt x="55" y="0"/>
                    <a:pt x="37" y="18"/>
                    <a:pt x="36" y="41"/>
                  </a:cubicBezTo>
                  <a:cubicBezTo>
                    <a:pt x="34" y="40"/>
                    <a:pt x="32" y="40"/>
                    <a:pt x="30" y="40"/>
                  </a:cubicBezTo>
                  <a:cubicBezTo>
                    <a:pt x="13" y="40"/>
                    <a:pt x="0" y="54"/>
                    <a:pt x="0" y="70"/>
                  </a:cubicBezTo>
                  <a:cubicBezTo>
                    <a:pt x="0" y="84"/>
                    <a:pt x="9" y="96"/>
                    <a:pt x="21" y="99"/>
                  </a:cubicBezTo>
                  <a:cubicBezTo>
                    <a:pt x="24" y="100"/>
                    <a:pt x="26" y="101"/>
                    <a:pt x="29" y="101"/>
                  </a:cubicBezTo>
                  <a:cubicBezTo>
                    <a:pt x="132" y="101"/>
                    <a:pt x="132" y="101"/>
                    <a:pt x="132" y="101"/>
                  </a:cubicBezTo>
                  <a:cubicBezTo>
                    <a:pt x="135" y="101"/>
                    <a:pt x="138" y="100"/>
                    <a:pt x="141" y="99"/>
                  </a:cubicBezTo>
                  <a:cubicBezTo>
                    <a:pt x="155" y="95"/>
                    <a:pt x="165" y="81"/>
                    <a:pt x="165" y="65"/>
                  </a:cubicBezTo>
                  <a:close/>
                </a:path>
              </a:pathLst>
            </a:cu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8" name="Freeform 11"/>
            <p:cNvSpPr>
              <a:spLocks/>
            </p:cNvSpPr>
            <p:nvPr/>
          </p:nvSpPr>
          <p:spPr bwMode="auto">
            <a:xfrm>
              <a:off x="4217310" y="2497389"/>
              <a:ext cx="471494" cy="205507"/>
            </a:xfrm>
            <a:custGeom>
              <a:avLst/>
              <a:gdLst>
                <a:gd name="T0" fmla="*/ 20 w 184"/>
                <a:gd name="T1" fmla="*/ 0 h 80"/>
                <a:gd name="T2" fmla="*/ 0 w 184"/>
                <a:gd name="T3" fmla="*/ 80 h 80"/>
                <a:gd name="T4" fmla="*/ 184 w 184"/>
                <a:gd name="T5" fmla="*/ 80 h 80"/>
                <a:gd name="T6" fmla="*/ 164 w 184"/>
                <a:gd name="T7" fmla="*/ 0 h 80"/>
                <a:gd name="T8" fmla="*/ 20 w 184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80">
                  <a:moveTo>
                    <a:pt x="20" y="0"/>
                  </a:moveTo>
                  <a:cubicBezTo>
                    <a:pt x="13" y="26"/>
                    <a:pt x="7" y="53"/>
                    <a:pt x="0" y="80"/>
                  </a:cubicBezTo>
                  <a:cubicBezTo>
                    <a:pt x="62" y="80"/>
                    <a:pt x="123" y="80"/>
                    <a:pt x="184" y="80"/>
                  </a:cubicBezTo>
                  <a:cubicBezTo>
                    <a:pt x="178" y="53"/>
                    <a:pt x="171" y="26"/>
                    <a:pt x="164" y="0"/>
                  </a:cubicBezTo>
                  <a:cubicBezTo>
                    <a:pt x="116" y="0"/>
                    <a:pt x="68" y="0"/>
                    <a:pt x="20" y="0"/>
                  </a:cubicBez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19" name="Freeform 12"/>
            <p:cNvSpPr>
              <a:spLocks/>
            </p:cNvSpPr>
            <p:nvPr/>
          </p:nvSpPr>
          <p:spPr bwMode="auto">
            <a:xfrm>
              <a:off x="4163265" y="2700976"/>
              <a:ext cx="579584" cy="38413"/>
            </a:xfrm>
            <a:custGeom>
              <a:avLst/>
              <a:gdLst>
                <a:gd name="T0" fmla="*/ 217 w 226"/>
                <a:gd name="T1" fmla="*/ 0 h 15"/>
                <a:gd name="T2" fmla="*/ 10 w 226"/>
                <a:gd name="T3" fmla="*/ 0 h 15"/>
                <a:gd name="T4" fmla="*/ 0 w 226"/>
                <a:gd name="T5" fmla="*/ 11 h 15"/>
                <a:gd name="T6" fmla="*/ 0 w 226"/>
                <a:gd name="T7" fmla="*/ 15 h 15"/>
                <a:gd name="T8" fmla="*/ 226 w 226"/>
                <a:gd name="T9" fmla="*/ 15 h 15"/>
                <a:gd name="T10" fmla="*/ 226 w 226"/>
                <a:gd name="T11" fmla="*/ 11 h 15"/>
                <a:gd name="T12" fmla="*/ 217 w 226"/>
                <a:gd name="T13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5">
                  <a:moveTo>
                    <a:pt x="217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226" y="15"/>
                    <a:pt x="226" y="15"/>
                    <a:pt x="226" y="15"/>
                  </a:cubicBezTo>
                  <a:cubicBezTo>
                    <a:pt x="226" y="11"/>
                    <a:pt x="226" y="11"/>
                    <a:pt x="226" y="11"/>
                  </a:cubicBezTo>
                  <a:cubicBezTo>
                    <a:pt x="226" y="5"/>
                    <a:pt x="222" y="0"/>
                    <a:pt x="217" y="0"/>
                  </a:cubicBez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0" name="Freeform 13"/>
            <p:cNvSpPr>
              <a:spLocks/>
            </p:cNvSpPr>
            <p:nvPr/>
          </p:nvSpPr>
          <p:spPr bwMode="auto">
            <a:xfrm>
              <a:off x="3656362" y="2416722"/>
              <a:ext cx="1595253" cy="153651"/>
            </a:xfrm>
            <a:custGeom>
              <a:avLst/>
              <a:gdLst>
                <a:gd name="T0" fmla="*/ 0 w 622"/>
                <a:gd name="T1" fmla="*/ 0 h 60"/>
                <a:gd name="T2" fmla="*/ 0 w 622"/>
                <a:gd name="T3" fmla="*/ 45 h 60"/>
                <a:gd name="T4" fmla="*/ 16 w 622"/>
                <a:gd name="T5" fmla="*/ 60 h 60"/>
                <a:gd name="T6" fmla="*/ 607 w 622"/>
                <a:gd name="T7" fmla="*/ 60 h 60"/>
                <a:gd name="T8" fmla="*/ 622 w 622"/>
                <a:gd name="T9" fmla="*/ 45 h 60"/>
                <a:gd name="T10" fmla="*/ 622 w 622"/>
                <a:gd name="T11" fmla="*/ 0 h 60"/>
                <a:gd name="T12" fmla="*/ 0 w 622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2" h="60">
                  <a:moveTo>
                    <a:pt x="0" y="0"/>
                  </a:moveTo>
                  <a:cubicBezTo>
                    <a:pt x="0" y="45"/>
                    <a:pt x="0" y="45"/>
                    <a:pt x="0" y="45"/>
                  </a:cubicBezTo>
                  <a:cubicBezTo>
                    <a:pt x="0" y="53"/>
                    <a:pt x="7" y="60"/>
                    <a:pt x="16" y="60"/>
                  </a:cubicBezTo>
                  <a:cubicBezTo>
                    <a:pt x="607" y="60"/>
                    <a:pt x="607" y="60"/>
                    <a:pt x="607" y="60"/>
                  </a:cubicBezTo>
                  <a:cubicBezTo>
                    <a:pt x="615" y="60"/>
                    <a:pt x="622" y="53"/>
                    <a:pt x="622" y="45"/>
                  </a:cubicBezTo>
                  <a:cubicBezTo>
                    <a:pt x="622" y="0"/>
                    <a:pt x="622" y="0"/>
                    <a:pt x="622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1" name="Freeform 14"/>
            <p:cNvSpPr>
              <a:spLocks/>
            </p:cNvSpPr>
            <p:nvPr/>
          </p:nvSpPr>
          <p:spPr bwMode="auto">
            <a:xfrm>
              <a:off x="3656362" y="1414153"/>
              <a:ext cx="1595253" cy="1002570"/>
            </a:xfrm>
            <a:custGeom>
              <a:avLst/>
              <a:gdLst>
                <a:gd name="T0" fmla="*/ 622 w 622"/>
                <a:gd name="T1" fmla="*/ 391 h 391"/>
                <a:gd name="T2" fmla="*/ 622 w 622"/>
                <a:gd name="T3" fmla="*/ 15 h 391"/>
                <a:gd name="T4" fmla="*/ 607 w 622"/>
                <a:gd name="T5" fmla="*/ 0 h 391"/>
                <a:gd name="T6" fmla="*/ 16 w 622"/>
                <a:gd name="T7" fmla="*/ 0 h 391"/>
                <a:gd name="T8" fmla="*/ 0 w 622"/>
                <a:gd name="T9" fmla="*/ 15 h 391"/>
                <a:gd name="T10" fmla="*/ 0 w 622"/>
                <a:gd name="T11" fmla="*/ 391 h 391"/>
                <a:gd name="T12" fmla="*/ 622 w 622"/>
                <a:gd name="T13" fmla="*/ 391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2" h="391">
                  <a:moveTo>
                    <a:pt x="622" y="391"/>
                  </a:moveTo>
                  <a:cubicBezTo>
                    <a:pt x="622" y="15"/>
                    <a:pt x="622" y="15"/>
                    <a:pt x="622" y="15"/>
                  </a:cubicBezTo>
                  <a:cubicBezTo>
                    <a:pt x="622" y="7"/>
                    <a:pt x="615" y="0"/>
                    <a:pt x="607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7" y="0"/>
                    <a:pt x="0" y="7"/>
                    <a:pt x="0" y="15"/>
                  </a:cubicBezTo>
                  <a:cubicBezTo>
                    <a:pt x="0" y="391"/>
                    <a:pt x="0" y="391"/>
                    <a:pt x="0" y="391"/>
                  </a:cubicBezTo>
                  <a:cubicBezTo>
                    <a:pt x="622" y="391"/>
                    <a:pt x="622" y="391"/>
                    <a:pt x="622" y="391"/>
                  </a:cubicBezTo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2" name="Rectangle 15"/>
            <p:cNvSpPr>
              <a:spLocks noChangeArrowheads="1"/>
            </p:cNvSpPr>
            <p:nvPr/>
          </p:nvSpPr>
          <p:spPr bwMode="auto">
            <a:xfrm>
              <a:off x="3723452" y="1475613"/>
              <a:ext cx="1462937" cy="87772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3" name="Rectangle 16"/>
            <p:cNvSpPr>
              <a:spLocks noChangeArrowheads="1"/>
            </p:cNvSpPr>
            <p:nvPr/>
          </p:nvSpPr>
          <p:spPr bwMode="auto">
            <a:xfrm>
              <a:off x="3723452" y="1475613"/>
              <a:ext cx="1462937" cy="877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4" name="Rectangle 17"/>
            <p:cNvSpPr>
              <a:spLocks noChangeArrowheads="1"/>
            </p:cNvSpPr>
            <p:nvPr/>
          </p:nvSpPr>
          <p:spPr bwMode="auto">
            <a:xfrm>
              <a:off x="3883723" y="2205453"/>
              <a:ext cx="67090" cy="88349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5" name="Rectangle 18"/>
            <p:cNvSpPr>
              <a:spLocks noChangeArrowheads="1"/>
            </p:cNvSpPr>
            <p:nvPr/>
          </p:nvSpPr>
          <p:spPr bwMode="auto">
            <a:xfrm>
              <a:off x="3883723" y="2205453"/>
              <a:ext cx="67090" cy="88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6" name="Rectangle 19"/>
            <p:cNvSpPr>
              <a:spLocks noChangeArrowheads="1"/>
            </p:cNvSpPr>
            <p:nvPr/>
          </p:nvSpPr>
          <p:spPr bwMode="auto">
            <a:xfrm>
              <a:off x="4017903" y="2126706"/>
              <a:ext cx="65227" cy="167096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7" name="Rectangle 20"/>
            <p:cNvSpPr>
              <a:spLocks noChangeArrowheads="1"/>
            </p:cNvSpPr>
            <p:nvPr/>
          </p:nvSpPr>
          <p:spPr bwMode="auto">
            <a:xfrm>
              <a:off x="4017903" y="2126706"/>
              <a:ext cx="65227" cy="167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8" name="Rectangle 21"/>
            <p:cNvSpPr>
              <a:spLocks noChangeArrowheads="1"/>
            </p:cNvSpPr>
            <p:nvPr/>
          </p:nvSpPr>
          <p:spPr bwMode="auto">
            <a:xfrm>
              <a:off x="4153947" y="2065246"/>
              <a:ext cx="67090" cy="228556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29" name="Rectangle 22"/>
            <p:cNvSpPr>
              <a:spLocks noChangeArrowheads="1"/>
            </p:cNvSpPr>
            <p:nvPr/>
          </p:nvSpPr>
          <p:spPr bwMode="auto">
            <a:xfrm>
              <a:off x="4288127" y="2120945"/>
              <a:ext cx="65226" cy="172857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0" name="Rectangle 23"/>
            <p:cNvSpPr>
              <a:spLocks noChangeArrowheads="1"/>
            </p:cNvSpPr>
            <p:nvPr/>
          </p:nvSpPr>
          <p:spPr bwMode="auto">
            <a:xfrm>
              <a:off x="4420443" y="1921199"/>
              <a:ext cx="67090" cy="372603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1" name="Rectangle 24"/>
            <p:cNvSpPr>
              <a:spLocks noChangeArrowheads="1"/>
            </p:cNvSpPr>
            <p:nvPr/>
          </p:nvSpPr>
          <p:spPr bwMode="auto">
            <a:xfrm>
              <a:off x="4552760" y="1988421"/>
              <a:ext cx="68953" cy="305381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2" name="Rectangle 25"/>
            <p:cNvSpPr>
              <a:spLocks noChangeArrowheads="1"/>
            </p:cNvSpPr>
            <p:nvPr/>
          </p:nvSpPr>
          <p:spPr bwMode="auto">
            <a:xfrm>
              <a:off x="4688804" y="1848215"/>
              <a:ext cx="67090" cy="445587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3" name="Rectangle 26"/>
            <p:cNvSpPr>
              <a:spLocks noChangeArrowheads="1"/>
            </p:cNvSpPr>
            <p:nvPr/>
          </p:nvSpPr>
          <p:spPr bwMode="auto">
            <a:xfrm>
              <a:off x="4822984" y="1723374"/>
              <a:ext cx="65227" cy="570428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4" name="Rectangle 27"/>
            <p:cNvSpPr>
              <a:spLocks noChangeArrowheads="1"/>
            </p:cNvSpPr>
            <p:nvPr/>
          </p:nvSpPr>
          <p:spPr bwMode="auto">
            <a:xfrm>
              <a:off x="4822984" y="1723374"/>
              <a:ext cx="65227" cy="5704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5" name="Rectangle 28"/>
            <p:cNvSpPr>
              <a:spLocks noChangeArrowheads="1"/>
            </p:cNvSpPr>
            <p:nvPr/>
          </p:nvSpPr>
          <p:spPr bwMode="auto">
            <a:xfrm>
              <a:off x="4955301" y="1590851"/>
              <a:ext cx="67090" cy="702951"/>
            </a:xfrm>
            <a:prstGeom prst="rect">
              <a:avLst/>
            </a:prstGeom>
            <a:solidFill>
              <a:srgbClr val="F28F1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6" name="Rectangle 29"/>
            <p:cNvSpPr>
              <a:spLocks noChangeArrowheads="1"/>
            </p:cNvSpPr>
            <p:nvPr/>
          </p:nvSpPr>
          <p:spPr bwMode="auto">
            <a:xfrm>
              <a:off x="4955301" y="1590851"/>
              <a:ext cx="67090" cy="702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7" name="Rectangle 30"/>
            <p:cNvSpPr>
              <a:spLocks noChangeArrowheads="1"/>
            </p:cNvSpPr>
            <p:nvPr/>
          </p:nvSpPr>
          <p:spPr bwMode="auto">
            <a:xfrm>
              <a:off x="3820360" y="1577406"/>
              <a:ext cx="270225" cy="26889"/>
            </a:xfrm>
            <a:prstGeom prst="rect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8" name="Rectangle 31"/>
            <p:cNvSpPr>
              <a:spLocks noChangeArrowheads="1"/>
            </p:cNvSpPr>
            <p:nvPr/>
          </p:nvSpPr>
          <p:spPr bwMode="auto">
            <a:xfrm>
              <a:off x="3820360" y="1644628"/>
              <a:ext cx="491994" cy="15365"/>
            </a:xfrm>
            <a:prstGeom prst="rect">
              <a:avLst/>
            </a:pr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39" name="Rectangle 32"/>
            <p:cNvSpPr>
              <a:spLocks noChangeArrowheads="1"/>
            </p:cNvSpPr>
            <p:nvPr/>
          </p:nvSpPr>
          <p:spPr bwMode="auto">
            <a:xfrm>
              <a:off x="3820360" y="1692644"/>
              <a:ext cx="419314" cy="15365"/>
            </a:xfrm>
            <a:prstGeom prst="rect">
              <a:avLst/>
            </a:pr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0" name="Rectangle 33"/>
            <p:cNvSpPr>
              <a:spLocks noChangeArrowheads="1"/>
            </p:cNvSpPr>
            <p:nvPr/>
          </p:nvSpPr>
          <p:spPr bwMode="auto">
            <a:xfrm>
              <a:off x="3820360" y="1742580"/>
              <a:ext cx="464040" cy="13445"/>
            </a:xfrm>
            <a:prstGeom prst="rect">
              <a:avLst/>
            </a:pr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1" name="Rectangle 34"/>
            <p:cNvSpPr>
              <a:spLocks noChangeArrowheads="1"/>
            </p:cNvSpPr>
            <p:nvPr/>
          </p:nvSpPr>
          <p:spPr bwMode="auto">
            <a:xfrm>
              <a:off x="3820360" y="1788675"/>
              <a:ext cx="359678" cy="17286"/>
            </a:xfrm>
            <a:prstGeom prst="rect">
              <a:avLst/>
            </a:pr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2" name="Freeform 35"/>
            <p:cNvSpPr>
              <a:spLocks noEditPoints="1"/>
            </p:cNvSpPr>
            <p:nvPr/>
          </p:nvSpPr>
          <p:spPr bwMode="auto">
            <a:xfrm>
              <a:off x="3820360" y="1850135"/>
              <a:ext cx="156544" cy="49936"/>
            </a:xfrm>
            <a:custGeom>
              <a:avLst/>
              <a:gdLst>
                <a:gd name="T0" fmla="*/ 0 w 146"/>
                <a:gd name="T1" fmla="*/ 0 h 45"/>
                <a:gd name="T2" fmla="*/ 0 w 146"/>
                <a:gd name="T3" fmla="*/ 45 h 45"/>
                <a:gd name="T4" fmla="*/ 146 w 146"/>
                <a:gd name="T5" fmla="*/ 45 h 45"/>
                <a:gd name="T6" fmla="*/ 146 w 146"/>
                <a:gd name="T7" fmla="*/ 0 h 45"/>
                <a:gd name="T8" fmla="*/ 0 w 146"/>
                <a:gd name="T9" fmla="*/ 0 h 45"/>
                <a:gd name="T10" fmla="*/ 123 w 146"/>
                <a:gd name="T11" fmla="*/ 31 h 45"/>
                <a:gd name="T12" fmla="*/ 23 w 146"/>
                <a:gd name="T13" fmla="*/ 31 h 45"/>
                <a:gd name="T14" fmla="*/ 23 w 146"/>
                <a:gd name="T15" fmla="*/ 14 h 45"/>
                <a:gd name="T16" fmla="*/ 123 w 146"/>
                <a:gd name="T17" fmla="*/ 14 h 45"/>
                <a:gd name="T18" fmla="*/ 123 w 146"/>
                <a:gd name="T19" fmla="*/ 3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6" h="45">
                  <a:moveTo>
                    <a:pt x="0" y="0"/>
                  </a:moveTo>
                  <a:lnTo>
                    <a:pt x="0" y="45"/>
                  </a:lnTo>
                  <a:lnTo>
                    <a:pt x="146" y="45"/>
                  </a:lnTo>
                  <a:lnTo>
                    <a:pt x="146" y="0"/>
                  </a:lnTo>
                  <a:lnTo>
                    <a:pt x="0" y="0"/>
                  </a:lnTo>
                  <a:close/>
                  <a:moveTo>
                    <a:pt x="123" y="31"/>
                  </a:moveTo>
                  <a:lnTo>
                    <a:pt x="23" y="31"/>
                  </a:lnTo>
                  <a:lnTo>
                    <a:pt x="23" y="14"/>
                  </a:lnTo>
                  <a:lnTo>
                    <a:pt x="123" y="14"/>
                  </a:lnTo>
                  <a:lnTo>
                    <a:pt x="123" y="31"/>
                  </a:lnTo>
                  <a:close/>
                </a:path>
              </a:pathLst>
            </a:cu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3" name="Freeform 36"/>
            <p:cNvSpPr>
              <a:spLocks/>
            </p:cNvSpPr>
            <p:nvPr/>
          </p:nvSpPr>
          <p:spPr bwMode="auto">
            <a:xfrm>
              <a:off x="3803588" y="1527469"/>
              <a:ext cx="1190848" cy="674142"/>
            </a:xfrm>
            <a:custGeom>
              <a:avLst/>
              <a:gdLst>
                <a:gd name="T0" fmla="*/ 3 w 464"/>
                <a:gd name="T1" fmla="*/ 262 h 262"/>
                <a:gd name="T2" fmla="*/ 1 w 464"/>
                <a:gd name="T3" fmla="*/ 260 h 262"/>
                <a:gd name="T4" fmla="*/ 2 w 464"/>
                <a:gd name="T5" fmla="*/ 257 h 262"/>
                <a:gd name="T6" fmla="*/ 151 w 464"/>
                <a:gd name="T7" fmla="*/ 160 h 262"/>
                <a:gd name="T8" fmla="*/ 154 w 464"/>
                <a:gd name="T9" fmla="*/ 160 h 262"/>
                <a:gd name="T10" fmla="*/ 198 w 464"/>
                <a:gd name="T11" fmla="*/ 185 h 262"/>
                <a:gd name="T12" fmla="*/ 253 w 464"/>
                <a:gd name="T13" fmla="*/ 99 h 262"/>
                <a:gd name="T14" fmla="*/ 255 w 464"/>
                <a:gd name="T15" fmla="*/ 98 h 262"/>
                <a:gd name="T16" fmla="*/ 257 w 464"/>
                <a:gd name="T17" fmla="*/ 98 h 262"/>
                <a:gd name="T18" fmla="*/ 304 w 464"/>
                <a:gd name="T19" fmla="*/ 134 h 262"/>
                <a:gd name="T20" fmla="*/ 459 w 464"/>
                <a:gd name="T21" fmla="*/ 1 h 262"/>
                <a:gd name="T22" fmla="*/ 463 w 464"/>
                <a:gd name="T23" fmla="*/ 1 h 262"/>
                <a:gd name="T24" fmla="*/ 462 w 464"/>
                <a:gd name="T25" fmla="*/ 5 h 262"/>
                <a:gd name="T26" fmla="*/ 306 w 464"/>
                <a:gd name="T27" fmla="*/ 140 h 262"/>
                <a:gd name="T28" fmla="*/ 302 w 464"/>
                <a:gd name="T29" fmla="*/ 140 h 262"/>
                <a:gd name="T30" fmla="*/ 256 w 464"/>
                <a:gd name="T31" fmla="*/ 105 h 262"/>
                <a:gd name="T32" fmla="*/ 202 w 464"/>
                <a:gd name="T33" fmla="*/ 190 h 262"/>
                <a:gd name="T34" fmla="*/ 198 w 464"/>
                <a:gd name="T35" fmla="*/ 191 h 262"/>
                <a:gd name="T36" fmla="*/ 152 w 464"/>
                <a:gd name="T37" fmla="*/ 166 h 262"/>
                <a:gd name="T38" fmla="*/ 5 w 464"/>
                <a:gd name="T39" fmla="*/ 261 h 262"/>
                <a:gd name="T40" fmla="*/ 3 w 464"/>
                <a:gd name="T41" fmla="*/ 262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4" h="262">
                  <a:moveTo>
                    <a:pt x="3" y="262"/>
                  </a:moveTo>
                  <a:cubicBezTo>
                    <a:pt x="2" y="262"/>
                    <a:pt x="2" y="261"/>
                    <a:pt x="1" y="260"/>
                  </a:cubicBezTo>
                  <a:cubicBezTo>
                    <a:pt x="0" y="259"/>
                    <a:pt x="0" y="257"/>
                    <a:pt x="2" y="257"/>
                  </a:cubicBezTo>
                  <a:cubicBezTo>
                    <a:pt x="151" y="160"/>
                    <a:pt x="151" y="160"/>
                    <a:pt x="151" y="160"/>
                  </a:cubicBezTo>
                  <a:cubicBezTo>
                    <a:pt x="152" y="159"/>
                    <a:pt x="153" y="159"/>
                    <a:pt x="154" y="160"/>
                  </a:cubicBezTo>
                  <a:cubicBezTo>
                    <a:pt x="198" y="185"/>
                    <a:pt x="198" y="185"/>
                    <a:pt x="198" y="185"/>
                  </a:cubicBezTo>
                  <a:cubicBezTo>
                    <a:pt x="253" y="99"/>
                    <a:pt x="253" y="99"/>
                    <a:pt x="253" y="99"/>
                  </a:cubicBezTo>
                  <a:cubicBezTo>
                    <a:pt x="253" y="98"/>
                    <a:pt x="254" y="98"/>
                    <a:pt x="255" y="98"/>
                  </a:cubicBezTo>
                  <a:cubicBezTo>
                    <a:pt x="256" y="98"/>
                    <a:pt x="257" y="98"/>
                    <a:pt x="257" y="98"/>
                  </a:cubicBezTo>
                  <a:cubicBezTo>
                    <a:pt x="304" y="134"/>
                    <a:pt x="304" y="134"/>
                    <a:pt x="304" y="134"/>
                  </a:cubicBezTo>
                  <a:cubicBezTo>
                    <a:pt x="459" y="1"/>
                    <a:pt x="459" y="1"/>
                    <a:pt x="459" y="1"/>
                  </a:cubicBezTo>
                  <a:cubicBezTo>
                    <a:pt x="460" y="0"/>
                    <a:pt x="462" y="0"/>
                    <a:pt x="463" y="1"/>
                  </a:cubicBezTo>
                  <a:cubicBezTo>
                    <a:pt x="464" y="3"/>
                    <a:pt x="463" y="4"/>
                    <a:pt x="462" y="5"/>
                  </a:cubicBezTo>
                  <a:cubicBezTo>
                    <a:pt x="306" y="140"/>
                    <a:pt x="306" y="140"/>
                    <a:pt x="306" y="140"/>
                  </a:cubicBezTo>
                  <a:cubicBezTo>
                    <a:pt x="305" y="141"/>
                    <a:pt x="304" y="141"/>
                    <a:pt x="302" y="140"/>
                  </a:cubicBezTo>
                  <a:cubicBezTo>
                    <a:pt x="256" y="105"/>
                    <a:pt x="256" y="105"/>
                    <a:pt x="256" y="105"/>
                  </a:cubicBezTo>
                  <a:cubicBezTo>
                    <a:pt x="202" y="190"/>
                    <a:pt x="202" y="190"/>
                    <a:pt x="202" y="190"/>
                  </a:cubicBezTo>
                  <a:cubicBezTo>
                    <a:pt x="201" y="191"/>
                    <a:pt x="199" y="192"/>
                    <a:pt x="198" y="191"/>
                  </a:cubicBezTo>
                  <a:cubicBezTo>
                    <a:pt x="152" y="166"/>
                    <a:pt x="152" y="166"/>
                    <a:pt x="152" y="166"/>
                  </a:cubicBezTo>
                  <a:cubicBezTo>
                    <a:pt x="5" y="261"/>
                    <a:pt x="5" y="261"/>
                    <a:pt x="5" y="261"/>
                  </a:cubicBezTo>
                  <a:cubicBezTo>
                    <a:pt x="4" y="262"/>
                    <a:pt x="4" y="262"/>
                    <a:pt x="3" y="262"/>
                  </a:cubicBezTo>
                </a:path>
              </a:pathLst>
            </a:cu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4" name="Oval 37"/>
            <p:cNvSpPr>
              <a:spLocks noChangeArrowheads="1"/>
            </p:cNvSpPr>
            <p:nvPr/>
          </p:nvSpPr>
          <p:spPr bwMode="auto">
            <a:xfrm>
              <a:off x="3794269" y="2161278"/>
              <a:ext cx="55908" cy="57619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5" name="Oval 38"/>
            <p:cNvSpPr>
              <a:spLocks noChangeArrowheads="1"/>
            </p:cNvSpPr>
            <p:nvPr/>
          </p:nvSpPr>
          <p:spPr bwMode="auto">
            <a:xfrm>
              <a:off x="4163265" y="1921199"/>
              <a:ext cx="57773" cy="53778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6" name="Oval 39"/>
            <p:cNvSpPr>
              <a:spLocks noChangeArrowheads="1"/>
            </p:cNvSpPr>
            <p:nvPr/>
          </p:nvSpPr>
          <p:spPr bwMode="auto">
            <a:xfrm>
              <a:off x="4288127" y="1982660"/>
              <a:ext cx="54044" cy="57619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7" name="Oval 40"/>
            <p:cNvSpPr>
              <a:spLocks noChangeArrowheads="1"/>
            </p:cNvSpPr>
            <p:nvPr/>
          </p:nvSpPr>
          <p:spPr bwMode="auto">
            <a:xfrm>
              <a:off x="4431625" y="1759866"/>
              <a:ext cx="57773" cy="55698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8" name="Oval 41"/>
            <p:cNvSpPr>
              <a:spLocks noChangeArrowheads="1"/>
            </p:cNvSpPr>
            <p:nvPr/>
          </p:nvSpPr>
          <p:spPr bwMode="auto">
            <a:xfrm>
              <a:off x="4560215" y="1857818"/>
              <a:ext cx="57771" cy="55699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49" name="Oval 42"/>
            <p:cNvSpPr>
              <a:spLocks noChangeArrowheads="1"/>
            </p:cNvSpPr>
            <p:nvPr/>
          </p:nvSpPr>
          <p:spPr bwMode="auto">
            <a:xfrm>
              <a:off x="4955301" y="1508263"/>
              <a:ext cx="57771" cy="55699"/>
            </a:xfrm>
            <a:prstGeom prst="ellipse">
              <a:avLst/>
            </a:prstGeom>
            <a:solidFill>
              <a:srgbClr val="DD3F1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0" name="Freeform 43"/>
            <p:cNvSpPr>
              <a:spLocks/>
            </p:cNvSpPr>
            <p:nvPr/>
          </p:nvSpPr>
          <p:spPr bwMode="auto">
            <a:xfrm>
              <a:off x="5186389" y="2161278"/>
              <a:ext cx="65226" cy="96032"/>
            </a:xfrm>
            <a:custGeom>
              <a:avLst/>
              <a:gdLst>
                <a:gd name="T0" fmla="*/ 25 w 25"/>
                <a:gd name="T1" fmla="*/ 0 h 37"/>
                <a:gd name="T2" fmla="*/ 0 w 25"/>
                <a:gd name="T3" fmla="*/ 16 h 37"/>
                <a:gd name="T4" fmla="*/ 0 w 25"/>
                <a:gd name="T5" fmla="*/ 37 h 37"/>
                <a:gd name="T6" fmla="*/ 20 w 25"/>
                <a:gd name="T7" fmla="*/ 25 h 37"/>
                <a:gd name="T8" fmla="*/ 25 w 25"/>
                <a:gd name="T9" fmla="*/ 29 h 37"/>
                <a:gd name="T10" fmla="*/ 25 w 25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37">
                  <a:moveTo>
                    <a:pt x="25" y="0"/>
                  </a:moveTo>
                  <a:cubicBezTo>
                    <a:pt x="17" y="6"/>
                    <a:pt x="9" y="12"/>
                    <a:pt x="0" y="1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7" y="34"/>
                    <a:pt x="14" y="30"/>
                    <a:pt x="20" y="25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0"/>
                    <a:pt x="25" y="0"/>
                    <a:pt x="25" y="0"/>
                  </a:cubicBezTo>
                </a:path>
              </a:pathLst>
            </a:custGeom>
            <a:solidFill>
              <a:srgbClr val="113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1" name="Freeform 44"/>
            <p:cNvSpPr>
              <a:spLocks noEditPoints="1"/>
            </p:cNvSpPr>
            <p:nvPr/>
          </p:nvSpPr>
          <p:spPr bwMode="auto">
            <a:xfrm>
              <a:off x="4795030" y="1978818"/>
              <a:ext cx="391359" cy="305380"/>
            </a:xfrm>
            <a:custGeom>
              <a:avLst/>
              <a:gdLst>
                <a:gd name="T0" fmla="*/ 153 w 153"/>
                <a:gd name="T1" fmla="*/ 87 h 118"/>
                <a:gd name="T2" fmla="*/ 108 w 153"/>
                <a:gd name="T3" fmla="*/ 97 h 118"/>
                <a:gd name="T4" fmla="*/ 108 w 153"/>
                <a:gd name="T5" fmla="*/ 97 h 118"/>
                <a:gd name="T6" fmla="*/ 89 w 153"/>
                <a:gd name="T7" fmla="*/ 95 h 118"/>
                <a:gd name="T8" fmla="*/ 89 w 153"/>
                <a:gd name="T9" fmla="*/ 116 h 118"/>
                <a:gd name="T10" fmla="*/ 108 w 153"/>
                <a:gd name="T11" fmla="*/ 118 h 118"/>
                <a:gd name="T12" fmla="*/ 108 w 153"/>
                <a:gd name="T13" fmla="*/ 118 h 118"/>
                <a:gd name="T14" fmla="*/ 153 w 153"/>
                <a:gd name="T15" fmla="*/ 108 h 118"/>
                <a:gd name="T16" fmla="*/ 153 w 153"/>
                <a:gd name="T17" fmla="*/ 87 h 118"/>
                <a:gd name="T18" fmla="*/ 37 w 153"/>
                <a:gd name="T19" fmla="*/ 70 h 118"/>
                <a:gd name="T20" fmla="*/ 37 w 153"/>
                <a:gd name="T21" fmla="*/ 91 h 118"/>
                <a:gd name="T22" fmla="*/ 63 w 153"/>
                <a:gd name="T23" fmla="*/ 108 h 118"/>
                <a:gd name="T24" fmla="*/ 63 w 153"/>
                <a:gd name="T25" fmla="*/ 87 h 118"/>
                <a:gd name="T26" fmla="*/ 37 w 153"/>
                <a:gd name="T27" fmla="*/ 70 h 118"/>
                <a:gd name="T28" fmla="*/ 1 w 153"/>
                <a:gd name="T29" fmla="*/ 0 h 118"/>
                <a:gd name="T30" fmla="*/ 0 w 153"/>
                <a:gd name="T31" fmla="*/ 10 h 118"/>
                <a:gd name="T32" fmla="*/ 11 w 153"/>
                <a:gd name="T33" fmla="*/ 57 h 118"/>
                <a:gd name="T34" fmla="*/ 11 w 153"/>
                <a:gd name="T35" fmla="*/ 36 h 118"/>
                <a:gd name="T36" fmla="*/ 1 w 153"/>
                <a:gd name="T3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3" h="118">
                  <a:moveTo>
                    <a:pt x="153" y="87"/>
                  </a:moveTo>
                  <a:cubicBezTo>
                    <a:pt x="139" y="93"/>
                    <a:pt x="124" y="97"/>
                    <a:pt x="108" y="97"/>
                  </a:cubicBezTo>
                  <a:cubicBezTo>
                    <a:pt x="108" y="97"/>
                    <a:pt x="108" y="97"/>
                    <a:pt x="108" y="97"/>
                  </a:cubicBezTo>
                  <a:cubicBezTo>
                    <a:pt x="101" y="97"/>
                    <a:pt x="95" y="96"/>
                    <a:pt x="89" y="95"/>
                  </a:cubicBezTo>
                  <a:cubicBezTo>
                    <a:pt x="89" y="116"/>
                    <a:pt x="89" y="116"/>
                    <a:pt x="89" y="116"/>
                  </a:cubicBezTo>
                  <a:cubicBezTo>
                    <a:pt x="95" y="117"/>
                    <a:pt x="101" y="118"/>
                    <a:pt x="108" y="118"/>
                  </a:cubicBezTo>
                  <a:cubicBezTo>
                    <a:pt x="108" y="118"/>
                    <a:pt x="108" y="118"/>
                    <a:pt x="108" y="118"/>
                  </a:cubicBezTo>
                  <a:cubicBezTo>
                    <a:pt x="124" y="118"/>
                    <a:pt x="139" y="114"/>
                    <a:pt x="153" y="108"/>
                  </a:cubicBezTo>
                  <a:cubicBezTo>
                    <a:pt x="153" y="87"/>
                    <a:pt x="153" y="87"/>
                    <a:pt x="153" y="87"/>
                  </a:cubicBezTo>
                  <a:moveTo>
                    <a:pt x="37" y="70"/>
                  </a:moveTo>
                  <a:cubicBezTo>
                    <a:pt x="37" y="91"/>
                    <a:pt x="37" y="91"/>
                    <a:pt x="37" y="91"/>
                  </a:cubicBezTo>
                  <a:cubicBezTo>
                    <a:pt x="45" y="98"/>
                    <a:pt x="54" y="104"/>
                    <a:pt x="63" y="108"/>
                  </a:cubicBezTo>
                  <a:cubicBezTo>
                    <a:pt x="63" y="87"/>
                    <a:pt x="63" y="87"/>
                    <a:pt x="63" y="87"/>
                  </a:cubicBezTo>
                  <a:cubicBezTo>
                    <a:pt x="54" y="83"/>
                    <a:pt x="45" y="77"/>
                    <a:pt x="37" y="70"/>
                  </a:cubicBezTo>
                  <a:moveTo>
                    <a:pt x="1" y="0"/>
                  </a:moveTo>
                  <a:cubicBezTo>
                    <a:pt x="0" y="3"/>
                    <a:pt x="0" y="7"/>
                    <a:pt x="0" y="10"/>
                  </a:cubicBezTo>
                  <a:cubicBezTo>
                    <a:pt x="0" y="27"/>
                    <a:pt x="4" y="43"/>
                    <a:pt x="11" y="5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6" y="25"/>
                    <a:pt x="2" y="13"/>
                    <a:pt x="1" y="0"/>
                  </a:cubicBezTo>
                </a:path>
              </a:pathLst>
            </a:custGeom>
            <a:solidFill>
              <a:srgbClr val="C2C8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2" name="Freeform 45"/>
            <p:cNvSpPr>
              <a:spLocks/>
            </p:cNvSpPr>
            <p:nvPr/>
          </p:nvSpPr>
          <p:spPr bwMode="auto">
            <a:xfrm>
              <a:off x="4822984" y="2072929"/>
              <a:ext cx="65227" cy="142127"/>
            </a:xfrm>
            <a:custGeom>
              <a:avLst/>
              <a:gdLst>
                <a:gd name="T0" fmla="*/ 0 w 26"/>
                <a:gd name="T1" fmla="*/ 0 h 55"/>
                <a:gd name="T2" fmla="*/ 0 w 26"/>
                <a:gd name="T3" fmla="*/ 21 h 55"/>
                <a:gd name="T4" fmla="*/ 26 w 26"/>
                <a:gd name="T5" fmla="*/ 55 h 55"/>
                <a:gd name="T6" fmla="*/ 26 w 26"/>
                <a:gd name="T7" fmla="*/ 34 h 55"/>
                <a:gd name="T8" fmla="*/ 0 w 26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55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6" y="34"/>
                    <a:pt x="15" y="46"/>
                    <a:pt x="26" y="5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15" y="25"/>
                    <a:pt x="6" y="13"/>
                    <a:pt x="0" y="0"/>
                  </a:cubicBezTo>
                </a:path>
              </a:pathLst>
            </a:custGeom>
            <a:solidFill>
              <a:srgbClr val="B87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3" name="Freeform 46"/>
            <p:cNvSpPr>
              <a:spLocks/>
            </p:cNvSpPr>
            <p:nvPr/>
          </p:nvSpPr>
          <p:spPr bwMode="auto">
            <a:xfrm>
              <a:off x="4955301" y="2201612"/>
              <a:ext cx="67090" cy="74904"/>
            </a:xfrm>
            <a:custGeom>
              <a:avLst/>
              <a:gdLst>
                <a:gd name="T0" fmla="*/ 0 w 26"/>
                <a:gd name="T1" fmla="*/ 0 h 29"/>
                <a:gd name="T2" fmla="*/ 0 w 26"/>
                <a:gd name="T3" fmla="*/ 21 h 29"/>
                <a:gd name="T4" fmla="*/ 26 w 26"/>
                <a:gd name="T5" fmla="*/ 29 h 29"/>
                <a:gd name="T6" fmla="*/ 26 w 26"/>
                <a:gd name="T7" fmla="*/ 8 h 29"/>
                <a:gd name="T8" fmla="*/ 0 w 26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29">
                  <a:moveTo>
                    <a:pt x="0" y="0"/>
                  </a:moveTo>
                  <a:cubicBezTo>
                    <a:pt x="0" y="21"/>
                    <a:pt x="0" y="21"/>
                    <a:pt x="0" y="21"/>
                  </a:cubicBezTo>
                  <a:cubicBezTo>
                    <a:pt x="8" y="25"/>
                    <a:pt x="17" y="28"/>
                    <a:pt x="26" y="2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17" y="7"/>
                    <a:pt x="8" y="4"/>
                    <a:pt x="0" y="0"/>
                  </a:cubicBezTo>
                </a:path>
              </a:pathLst>
            </a:custGeom>
            <a:solidFill>
              <a:srgbClr val="B87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4" name="Freeform 47"/>
            <p:cNvSpPr>
              <a:spLocks/>
            </p:cNvSpPr>
            <p:nvPr/>
          </p:nvSpPr>
          <p:spPr bwMode="auto">
            <a:xfrm>
              <a:off x="3656362" y="2092135"/>
              <a:ext cx="480812" cy="261206"/>
            </a:xfrm>
            <a:custGeom>
              <a:avLst/>
              <a:gdLst>
                <a:gd name="T0" fmla="*/ 62 w 445"/>
                <a:gd name="T1" fmla="*/ 0 h 239"/>
                <a:gd name="T2" fmla="*/ 0 w 445"/>
                <a:gd name="T3" fmla="*/ 0 h 239"/>
                <a:gd name="T4" fmla="*/ 0 w 445"/>
                <a:gd name="T5" fmla="*/ 239 h 239"/>
                <a:gd name="T6" fmla="*/ 445 w 445"/>
                <a:gd name="T7" fmla="*/ 239 h 239"/>
                <a:gd name="T8" fmla="*/ 445 w 445"/>
                <a:gd name="T9" fmla="*/ 239 h 239"/>
                <a:gd name="T10" fmla="*/ 62 w 445"/>
                <a:gd name="T11" fmla="*/ 239 h 239"/>
                <a:gd name="T12" fmla="*/ 62 w 445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5" h="239">
                  <a:moveTo>
                    <a:pt x="62" y="0"/>
                  </a:moveTo>
                  <a:lnTo>
                    <a:pt x="0" y="0"/>
                  </a:lnTo>
                  <a:lnTo>
                    <a:pt x="0" y="239"/>
                  </a:lnTo>
                  <a:lnTo>
                    <a:pt x="445" y="239"/>
                  </a:lnTo>
                  <a:lnTo>
                    <a:pt x="445" y="239"/>
                  </a:lnTo>
                  <a:lnTo>
                    <a:pt x="62" y="239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113E5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5" name="Freeform 48"/>
            <p:cNvSpPr>
              <a:spLocks/>
            </p:cNvSpPr>
            <p:nvPr/>
          </p:nvSpPr>
          <p:spPr bwMode="auto">
            <a:xfrm>
              <a:off x="3656362" y="2092135"/>
              <a:ext cx="480812" cy="261206"/>
            </a:xfrm>
            <a:custGeom>
              <a:avLst/>
              <a:gdLst>
                <a:gd name="T0" fmla="*/ 62 w 445"/>
                <a:gd name="T1" fmla="*/ 0 h 239"/>
                <a:gd name="T2" fmla="*/ 0 w 445"/>
                <a:gd name="T3" fmla="*/ 0 h 239"/>
                <a:gd name="T4" fmla="*/ 0 w 445"/>
                <a:gd name="T5" fmla="*/ 239 h 239"/>
                <a:gd name="T6" fmla="*/ 445 w 445"/>
                <a:gd name="T7" fmla="*/ 239 h 239"/>
                <a:gd name="T8" fmla="*/ 445 w 445"/>
                <a:gd name="T9" fmla="*/ 239 h 239"/>
                <a:gd name="T10" fmla="*/ 62 w 445"/>
                <a:gd name="T11" fmla="*/ 239 h 239"/>
                <a:gd name="T12" fmla="*/ 62 w 445"/>
                <a:gd name="T13" fmla="*/ 0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5" h="239">
                  <a:moveTo>
                    <a:pt x="62" y="0"/>
                  </a:moveTo>
                  <a:lnTo>
                    <a:pt x="0" y="0"/>
                  </a:lnTo>
                  <a:lnTo>
                    <a:pt x="0" y="239"/>
                  </a:lnTo>
                  <a:lnTo>
                    <a:pt x="445" y="239"/>
                  </a:lnTo>
                  <a:lnTo>
                    <a:pt x="445" y="239"/>
                  </a:lnTo>
                  <a:lnTo>
                    <a:pt x="62" y="239"/>
                  </a:lnTo>
                  <a:lnTo>
                    <a:pt x="6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6" name="Freeform 49"/>
            <p:cNvSpPr>
              <a:spLocks noEditPoints="1"/>
            </p:cNvSpPr>
            <p:nvPr/>
          </p:nvSpPr>
          <p:spPr bwMode="auto">
            <a:xfrm>
              <a:off x="3723452" y="2092135"/>
              <a:ext cx="413722" cy="261206"/>
            </a:xfrm>
            <a:custGeom>
              <a:avLst/>
              <a:gdLst>
                <a:gd name="T0" fmla="*/ 63 w 162"/>
                <a:gd name="T1" fmla="*/ 79 h 101"/>
                <a:gd name="T2" fmla="*/ 63 w 162"/>
                <a:gd name="T3" fmla="*/ 44 h 101"/>
                <a:gd name="T4" fmla="*/ 89 w 162"/>
                <a:gd name="T5" fmla="*/ 44 h 101"/>
                <a:gd name="T6" fmla="*/ 89 w 162"/>
                <a:gd name="T7" fmla="*/ 79 h 101"/>
                <a:gd name="T8" fmla="*/ 63 w 162"/>
                <a:gd name="T9" fmla="*/ 79 h 101"/>
                <a:gd name="T10" fmla="*/ 115 w 162"/>
                <a:gd name="T11" fmla="*/ 79 h 101"/>
                <a:gd name="T12" fmla="*/ 115 w 162"/>
                <a:gd name="T13" fmla="*/ 13 h 101"/>
                <a:gd name="T14" fmla="*/ 141 w 162"/>
                <a:gd name="T15" fmla="*/ 13 h 101"/>
                <a:gd name="T16" fmla="*/ 141 w 162"/>
                <a:gd name="T17" fmla="*/ 79 h 101"/>
                <a:gd name="T18" fmla="*/ 115 w 162"/>
                <a:gd name="T19" fmla="*/ 79 h 101"/>
                <a:gd name="T20" fmla="*/ 148 w 162"/>
                <a:gd name="T21" fmla="*/ 0 h 101"/>
                <a:gd name="T22" fmla="*/ 100 w 162"/>
                <a:gd name="T23" fmla="*/ 0 h 101"/>
                <a:gd name="T24" fmla="*/ 49 w 162"/>
                <a:gd name="T25" fmla="*/ 33 h 101"/>
                <a:gd name="T26" fmla="*/ 50 w 162"/>
                <a:gd name="T27" fmla="*/ 38 h 101"/>
                <a:gd name="T28" fmla="*/ 39 w 162"/>
                <a:gd name="T29" fmla="*/ 49 h 101"/>
                <a:gd name="T30" fmla="*/ 28 w 162"/>
                <a:gd name="T31" fmla="*/ 38 h 101"/>
                <a:gd name="T32" fmla="*/ 39 w 162"/>
                <a:gd name="T33" fmla="*/ 27 h 101"/>
                <a:gd name="T34" fmla="*/ 46 w 162"/>
                <a:gd name="T35" fmla="*/ 29 h 101"/>
                <a:gd name="T36" fmla="*/ 90 w 162"/>
                <a:gd name="T37" fmla="*/ 0 h 101"/>
                <a:gd name="T38" fmla="*/ 0 w 162"/>
                <a:gd name="T39" fmla="*/ 0 h 101"/>
                <a:gd name="T40" fmla="*/ 0 w 162"/>
                <a:gd name="T41" fmla="*/ 101 h 101"/>
                <a:gd name="T42" fmla="*/ 162 w 162"/>
                <a:gd name="T43" fmla="*/ 101 h 101"/>
                <a:gd name="T44" fmla="*/ 162 w 162"/>
                <a:gd name="T45" fmla="*/ 15 h 101"/>
                <a:gd name="T46" fmla="*/ 148 w 162"/>
                <a:gd name="T47" fmla="*/ 0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62" h="101">
                  <a:moveTo>
                    <a:pt x="63" y="79"/>
                  </a:moveTo>
                  <a:cubicBezTo>
                    <a:pt x="63" y="44"/>
                    <a:pt x="63" y="44"/>
                    <a:pt x="63" y="44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9" y="79"/>
                    <a:pt x="89" y="79"/>
                    <a:pt x="89" y="79"/>
                  </a:cubicBezTo>
                  <a:cubicBezTo>
                    <a:pt x="63" y="79"/>
                    <a:pt x="63" y="79"/>
                    <a:pt x="63" y="79"/>
                  </a:cubicBezTo>
                  <a:moveTo>
                    <a:pt x="115" y="79"/>
                  </a:moveTo>
                  <a:cubicBezTo>
                    <a:pt x="115" y="13"/>
                    <a:pt x="115" y="13"/>
                    <a:pt x="115" y="13"/>
                  </a:cubicBezTo>
                  <a:cubicBezTo>
                    <a:pt x="141" y="13"/>
                    <a:pt x="141" y="13"/>
                    <a:pt x="141" y="13"/>
                  </a:cubicBezTo>
                  <a:cubicBezTo>
                    <a:pt x="141" y="79"/>
                    <a:pt x="141" y="79"/>
                    <a:pt x="141" y="79"/>
                  </a:cubicBezTo>
                  <a:cubicBezTo>
                    <a:pt x="115" y="79"/>
                    <a:pt x="115" y="79"/>
                    <a:pt x="115" y="79"/>
                  </a:cubicBezTo>
                  <a:moveTo>
                    <a:pt x="148" y="0"/>
                  </a:moveTo>
                  <a:cubicBezTo>
                    <a:pt x="100" y="0"/>
                    <a:pt x="100" y="0"/>
                    <a:pt x="100" y="0"/>
                  </a:cubicBezTo>
                  <a:cubicBezTo>
                    <a:pt x="49" y="33"/>
                    <a:pt x="49" y="33"/>
                    <a:pt x="49" y="33"/>
                  </a:cubicBezTo>
                  <a:cubicBezTo>
                    <a:pt x="50" y="35"/>
                    <a:pt x="50" y="36"/>
                    <a:pt x="50" y="38"/>
                  </a:cubicBezTo>
                  <a:cubicBezTo>
                    <a:pt x="50" y="44"/>
                    <a:pt x="45" y="49"/>
                    <a:pt x="39" y="49"/>
                  </a:cubicBezTo>
                  <a:cubicBezTo>
                    <a:pt x="33" y="49"/>
                    <a:pt x="28" y="44"/>
                    <a:pt x="28" y="38"/>
                  </a:cubicBezTo>
                  <a:cubicBezTo>
                    <a:pt x="28" y="32"/>
                    <a:pt x="33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162" y="101"/>
                    <a:pt x="162" y="101"/>
                    <a:pt x="162" y="101"/>
                  </a:cubicBezTo>
                  <a:cubicBezTo>
                    <a:pt x="162" y="15"/>
                    <a:pt x="162" y="15"/>
                    <a:pt x="162" y="15"/>
                  </a:cubicBezTo>
                  <a:cubicBezTo>
                    <a:pt x="162" y="7"/>
                    <a:pt x="156" y="0"/>
                    <a:pt x="148" y="0"/>
                  </a:cubicBezTo>
                </a:path>
              </a:pathLst>
            </a:custGeom>
            <a:solidFill>
              <a:srgbClr val="C2C8C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7" name="Rectangle 50"/>
            <p:cNvSpPr>
              <a:spLocks noChangeArrowheads="1"/>
            </p:cNvSpPr>
            <p:nvPr/>
          </p:nvSpPr>
          <p:spPr bwMode="auto">
            <a:xfrm>
              <a:off x="3883723" y="2205453"/>
              <a:ext cx="67090" cy="88349"/>
            </a:xfrm>
            <a:prstGeom prst="rect">
              <a:avLst/>
            </a:prstGeom>
            <a:solidFill>
              <a:srgbClr val="B87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8" name="Rectangle 51"/>
            <p:cNvSpPr>
              <a:spLocks noChangeArrowheads="1"/>
            </p:cNvSpPr>
            <p:nvPr/>
          </p:nvSpPr>
          <p:spPr bwMode="auto">
            <a:xfrm>
              <a:off x="3883723" y="2205453"/>
              <a:ext cx="67090" cy="883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59" name="Rectangle 52"/>
            <p:cNvSpPr>
              <a:spLocks noChangeArrowheads="1"/>
            </p:cNvSpPr>
            <p:nvPr/>
          </p:nvSpPr>
          <p:spPr bwMode="auto">
            <a:xfrm>
              <a:off x="4017903" y="2126706"/>
              <a:ext cx="65227" cy="167096"/>
            </a:xfrm>
            <a:prstGeom prst="rect">
              <a:avLst/>
            </a:prstGeom>
            <a:solidFill>
              <a:srgbClr val="B8701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0" name="Rectangle 53"/>
            <p:cNvSpPr>
              <a:spLocks noChangeArrowheads="1"/>
            </p:cNvSpPr>
            <p:nvPr/>
          </p:nvSpPr>
          <p:spPr bwMode="auto">
            <a:xfrm>
              <a:off x="4017903" y="2126706"/>
              <a:ext cx="65227" cy="1670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1" name="Freeform 54"/>
            <p:cNvSpPr>
              <a:spLocks/>
            </p:cNvSpPr>
            <p:nvPr/>
          </p:nvSpPr>
          <p:spPr bwMode="auto">
            <a:xfrm>
              <a:off x="3840860" y="2092135"/>
              <a:ext cx="136043" cy="86429"/>
            </a:xfrm>
            <a:custGeom>
              <a:avLst/>
              <a:gdLst>
                <a:gd name="T0" fmla="*/ 54 w 54"/>
                <a:gd name="T1" fmla="*/ 0 h 33"/>
                <a:gd name="T2" fmla="*/ 44 w 54"/>
                <a:gd name="T3" fmla="*/ 0 h 33"/>
                <a:gd name="T4" fmla="*/ 0 w 54"/>
                <a:gd name="T5" fmla="*/ 29 h 33"/>
                <a:gd name="T6" fmla="*/ 3 w 54"/>
                <a:gd name="T7" fmla="*/ 33 h 33"/>
                <a:gd name="T8" fmla="*/ 54 w 54"/>
                <a:gd name="T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33">
                  <a:moveTo>
                    <a:pt x="54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1" y="30"/>
                    <a:pt x="3" y="31"/>
                    <a:pt x="3" y="33"/>
                  </a:cubicBezTo>
                  <a:cubicBezTo>
                    <a:pt x="54" y="0"/>
                    <a:pt x="54" y="0"/>
                    <a:pt x="54" y="0"/>
                  </a:cubicBezTo>
                </a:path>
              </a:pathLst>
            </a:custGeom>
            <a:solidFill>
              <a:srgbClr val="74A6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2" name="Freeform 55"/>
            <p:cNvSpPr>
              <a:spLocks/>
            </p:cNvSpPr>
            <p:nvPr/>
          </p:nvSpPr>
          <p:spPr bwMode="auto">
            <a:xfrm>
              <a:off x="3794269" y="2161278"/>
              <a:ext cx="55908" cy="57619"/>
            </a:xfrm>
            <a:custGeom>
              <a:avLst/>
              <a:gdLst>
                <a:gd name="T0" fmla="*/ 11 w 22"/>
                <a:gd name="T1" fmla="*/ 0 h 22"/>
                <a:gd name="T2" fmla="*/ 0 w 22"/>
                <a:gd name="T3" fmla="*/ 11 h 22"/>
                <a:gd name="T4" fmla="*/ 11 w 22"/>
                <a:gd name="T5" fmla="*/ 22 h 22"/>
                <a:gd name="T6" fmla="*/ 22 w 22"/>
                <a:gd name="T7" fmla="*/ 11 h 22"/>
                <a:gd name="T8" fmla="*/ 21 w 22"/>
                <a:gd name="T9" fmla="*/ 6 h 22"/>
                <a:gd name="T10" fmla="*/ 18 w 22"/>
                <a:gd name="T11" fmla="*/ 2 h 22"/>
                <a:gd name="T12" fmla="*/ 11 w 22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" h="22">
                  <a:moveTo>
                    <a:pt x="11" y="0"/>
                  </a:moveTo>
                  <a:cubicBezTo>
                    <a:pt x="5" y="0"/>
                    <a:pt x="0" y="5"/>
                    <a:pt x="0" y="11"/>
                  </a:cubicBezTo>
                  <a:cubicBezTo>
                    <a:pt x="0" y="17"/>
                    <a:pt x="5" y="22"/>
                    <a:pt x="11" y="22"/>
                  </a:cubicBezTo>
                  <a:cubicBezTo>
                    <a:pt x="17" y="22"/>
                    <a:pt x="22" y="17"/>
                    <a:pt x="22" y="11"/>
                  </a:cubicBezTo>
                  <a:cubicBezTo>
                    <a:pt x="22" y="9"/>
                    <a:pt x="22" y="8"/>
                    <a:pt x="21" y="6"/>
                  </a:cubicBezTo>
                  <a:cubicBezTo>
                    <a:pt x="21" y="4"/>
                    <a:pt x="19" y="3"/>
                    <a:pt x="18" y="2"/>
                  </a:cubicBezTo>
                  <a:cubicBezTo>
                    <a:pt x="16" y="1"/>
                    <a:pt x="14" y="0"/>
                    <a:pt x="11" y="0"/>
                  </a:cubicBezTo>
                </a:path>
              </a:pathLst>
            </a:custGeom>
            <a:solidFill>
              <a:srgbClr val="A831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3" name="Freeform 56"/>
            <p:cNvSpPr>
              <a:spLocks/>
            </p:cNvSpPr>
            <p:nvPr/>
          </p:nvSpPr>
          <p:spPr bwMode="auto">
            <a:xfrm>
              <a:off x="5268388" y="2149754"/>
              <a:ext cx="368995" cy="370683"/>
            </a:xfrm>
            <a:custGeom>
              <a:avLst/>
              <a:gdLst>
                <a:gd name="T0" fmla="*/ 133 w 144"/>
                <a:gd name="T1" fmla="*/ 134 h 145"/>
                <a:gd name="T2" fmla="*/ 133 w 144"/>
                <a:gd name="T3" fmla="*/ 135 h 145"/>
                <a:gd name="T4" fmla="*/ 94 w 144"/>
                <a:gd name="T5" fmla="*/ 134 h 145"/>
                <a:gd name="T6" fmla="*/ 10 w 144"/>
                <a:gd name="T7" fmla="*/ 50 h 145"/>
                <a:gd name="T8" fmla="*/ 11 w 144"/>
                <a:gd name="T9" fmla="*/ 11 h 145"/>
                <a:gd name="T10" fmla="*/ 11 w 144"/>
                <a:gd name="T11" fmla="*/ 11 h 145"/>
                <a:gd name="T12" fmla="*/ 49 w 144"/>
                <a:gd name="T13" fmla="*/ 11 h 145"/>
                <a:gd name="T14" fmla="*/ 133 w 144"/>
                <a:gd name="T15" fmla="*/ 96 h 145"/>
                <a:gd name="T16" fmla="*/ 133 w 144"/>
                <a:gd name="T17" fmla="*/ 134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4" h="145">
                  <a:moveTo>
                    <a:pt x="133" y="134"/>
                  </a:moveTo>
                  <a:cubicBezTo>
                    <a:pt x="133" y="135"/>
                    <a:pt x="133" y="135"/>
                    <a:pt x="133" y="135"/>
                  </a:cubicBezTo>
                  <a:cubicBezTo>
                    <a:pt x="123" y="145"/>
                    <a:pt x="105" y="145"/>
                    <a:pt x="94" y="134"/>
                  </a:cubicBezTo>
                  <a:cubicBezTo>
                    <a:pt x="10" y="50"/>
                    <a:pt x="10" y="50"/>
                    <a:pt x="10" y="50"/>
                  </a:cubicBezTo>
                  <a:cubicBezTo>
                    <a:pt x="0" y="39"/>
                    <a:pt x="0" y="22"/>
                    <a:pt x="11" y="11"/>
                  </a:cubicBezTo>
                  <a:cubicBezTo>
                    <a:pt x="11" y="11"/>
                    <a:pt x="11" y="11"/>
                    <a:pt x="11" y="11"/>
                  </a:cubicBezTo>
                  <a:cubicBezTo>
                    <a:pt x="21" y="0"/>
                    <a:pt x="39" y="1"/>
                    <a:pt x="49" y="11"/>
                  </a:cubicBezTo>
                  <a:cubicBezTo>
                    <a:pt x="133" y="96"/>
                    <a:pt x="133" y="96"/>
                    <a:pt x="133" y="96"/>
                  </a:cubicBezTo>
                  <a:cubicBezTo>
                    <a:pt x="144" y="106"/>
                    <a:pt x="144" y="124"/>
                    <a:pt x="133" y="134"/>
                  </a:cubicBezTo>
                  <a:close/>
                </a:path>
              </a:pathLst>
            </a:custGeom>
            <a:solidFill>
              <a:srgbClr val="F693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4" name="Freeform 57"/>
            <p:cNvSpPr>
              <a:spLocks/>
            </p:cNvSpPr>
            <p:nvPr/>
          </p:nvSpPr>
          <p:spPr bwMode="auto">
            <a:xfrm>
              <a:off x="5314978" y="2226579"/>
              <a:ext cx="277679" cy="276571"/>
            </a:xfrm>
            <a:custGeom>
              <a:avLst/>
              <a:gdLst>
                <a:gd name="T0" fmla="*/ 103 w 108"/>
                <a:gd name="T1" fmla="*/ 104 h 108"/>
                <a:gd name="T2" fmla="*/ 88 w 108"/>
                <a:gd name="T3" fmla="*/ 104 h 108"/>
                <a:gd name="T4" fmla="*/ 4 w 108"/>
                <a:gd name="T5" fmla="*/ 20 h 108"/>
                <a:gd name="T6" fmla="*/ 4 w 108"/>
                <a:gd name="T7" fmla="*/ 5 h 108"/>
                <a:gd name="T8" fmla="*/ 20 w 108"/>
                <a:gd name="T9" fmla="*/ 5 h 108"/>
                <a:gd name="T10" fmla="*/ 103 w 108"/>
                <a:gd name="T11" fmla="*/ 89 h 108"/>
                <a:gd name="T12" fmla="*/ 103 w 108"/>
                <a:gd name="T13" fmla="*/ 10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8" h="108">
                  <a:moveTo>
                    <a:pt x="103" y="104"/>
                  </a:moveTo>
                  <a:cubicBezTo>
                    <a:pt x="99" y="108"/>
                    <a:pt x="92" y="108"/>
                    <a:pt x="88" y="104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0" y="15"/>
                    <a:pt x="0" y="9"/>
                    <a:pt x="4" y="5"/>
                  </a:cubicBezTo>
                  <a:cubicBezTo>
                    <a:pt x="9" y="0"/>
                    <a:pt x="15" y="0"/>
                    <a:pt x="20" y="5"/>
                  </a:cubicBezTo>
                  <a:cubicBezTo>
                    <a:pt x="103" y="89"/>
                    <a:pt x="103" y="89"/>
                    <a:pt x="103" y="89"/>
                  </a:cubicBezTo>
                  <a:cubicBezTo>
                    <a:pt x="108" y="93"/>
                    <a:pt x="108" y="100"/>
                    <a:pt x="103" y="104"/>
                  </a:cubicBezTo>
                  <a:close/>
                </a:path>
              </a:pathLst>
            </a:custGeom>
            <a:solidFill>
              <a:srgbClr val="FAAF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5" name="Freeform 58"/>
            <p:cNvSpPr>
              <a:spLocks/>
            </p:cNvSpPr>
            <p:nvPr/>
          </p:nvSpPr>
          <p:spPr bwMode="auto">
            <a:xfrm>
              <a:off x="4795030" y="1675359"/>
              <a:ext cx="551630" cy="555062"/>
            </a:xfrm>
            <a:custGeom>
              <a:avLst/>
              <a:gdLst>
                <a:gd name="T0" fmla="*/ 184 w 215"/>
                <a:gd name="T1" fmla="*/ 183 h 215"/>
                <a:gd name="T2" fmla="*/ 184 w 215"/>
                <a:gd name="T3" fmla="*/ 183 h 215"/>
                <a:gd name="T4" fmla="*/ 108 w 215"/>
                <a:gd name="T5" fmla="*/ 215 h 215"/>
                <a:gd name="T6" fmla="*/ 0 w 215"/>
                <a:gd name="T7" fmla="*/ 107 h 215"/>
                <a:gd name="T8" fmla="*/ 32 w 215"/>
                <a:gd name="T9" fmla="*/ 31 h 215"/>
                <a:gd name="T10" fmla="*/ 108 w 215"/>
                <a:gd name="T11" fmla="*/ 0 h 215"/>
                <a:gd name="T12" fmla="*/ 184 w 215"/>
                <a:gd name="T13" fmla="*/ 31 h 215"/>
                <a:gd name="T14" fmla="*/ 215 w 215"/>
                <a:gd name="T15" fmla="*/ 107 h 215"/>
                <a:gd name="T16" fmla="*/ 184 w 215"/>
                <a:gd name="T17" fmla="*/ 183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215">
                  <a:moveTo>
                    <a:pt x="184" y="183"/>
                  </a:moveTo>
                  <a:cubicBezTo>
                    <a:pt x="184" y="183"/>
                    <a:pt x="184" y="183"/>
                    <a:pt x="184" y="183"/>
                  </a:cubicBezTo>
                  <a:cubicBezTo>
                    <a:pt x="164" y="204"/>
                    <a:pt x="136" y="215"/>
                    <a:pt x="108" y="215"/>
                  </a:cubicBezTo>
                  <a:cubicBezTo>
                    <a:pt x="48" y="215"/>
                    <a:pt x="0" y="166"/>
                    <a:pt x="0" y="107"/>
                  </a:cubicBezTo>
                  <a:cubicBezTo>
                    <a:pt x="0" y="78"/>
                    <a:pt x="12" y="51"/>
                    <a:pt x="32" y="31"/>
                  </a:cubicBezTo>
                  <a:cubicBezTo>
                    <a:pt x="52" y="11"/>
                    <a:pt x="79" y="0"/>
                    <a:pt x="108" y="0"/>
                  </a:cubicBezTo>
                  <a:cubicBezTo>
                    <a:pt x="137" y="0"/>
                    <a:pt x="164" y="11"/>
                    <a:pt x="184" y="31"/>
                  </a:cubicBezTo>
                  <a:cubicBezTo>
                    <a:pt x="204" y="52"/>
                    <a:pt x="215" y="79"/>
                    <a:pt x="215" y="107"/>
                  </a:cubicBezTo>
                  <a:cubicBezTo>
                    <a:pt x="215" y="136"/>
                    <a:pt x="204" y="163"/>
                    <a:pt x="184" y="183"/>
                  </a:cubicBezTo>
                </a:path>
              </a:pathLst>
            </a:custGeom>
            <a:solidFill>
              <a:srgbClr val="2159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6" name="Freeform 59"/>
            <p:cNvSpPr>
              <a:spLocks/>
            </p:cNvSpPr>
            <p:nvPr/>
          </p:nvSpPr>
          <p:spPr bwMode="auto">
            <a:xfrm>
              <a:off x="4811802" y="1692644"/>
              <a:ext cx="259043" cy="522412"/>
            </a:xfrm>
            <a:custGeom>
              <a:avLst/>
              <a:gdLst>
                <a:gd name="T0" fmla="*/ 102 w 102"/>
                <a:gd name="T1" fmla="*/ 203 h 203"/>
                <a:gd name="T2" fmla="*/ 30 w 102"/>
                <a:gd name="T3" fmla="*/ 173 h 203"/>
                <a:gd name="T4" fmla="*/ 0 w 102"/>
                <a:gd name="T5" fmla="*/ 101 h 203"/>
                <a:gd name="T6" fmla="*/ 30 w 102"/>
                <a:gd name="T7" fmla="*/ 29 h 203"/>
                <a:gd name="T8" fmla="*/ 102 w 102"/>
                <a:gd name="T9" fmla="*/ 0 h 203"/>
                <a:gd name="T10" fmla="*/ 102 w 102"/>
                <a:gd name="T11" fmla="*/ 0 h 203"/>
                <a:gd name="T12" fmla="*/ 102 w 102"/>
                <a:gd name="T13" fmla="*/ 13 h 203"/>
                <a:gd name="T14" fmla="*/ 102 w 102"/>
                <a:gd name="T15" fmla="*/ 13 h 203"/>
                <a:gd name="T16" fmla="*/ 40 w 102"/>
                <a:gd name="T17" fmla="*/ 39 h 203"/>
                <a:gd name="T18" fmla="*/ 14 w 102"/>
                <a:gd name="T19" fmla="*/ 101 h 203"/>
                <a:gd name="T20" fmla="*/ 40 w 102"/>
                <a:gd name="T21" fmla="*/ 163 h 203"/>
                <a:gd name="T22" fmla="*/ 102 w 102"/>
                <a:gd name="T23" fmla="*/ 189 h 203"/>
                <a:gd name="T24" fmla="*/ 102 w 102"/>
                <a:gd name="T2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2" h="203">
                  <a:moveTo>
                    <a:pt x="102" y="203"/>
                  </a:moveTo>
                  <a:cubicBezTo>
                    <a:pt x="75" y="203"/>
                    <a:pt x="49" y="192"/>
                    <a:pt x="30" y="173"/>
                  </a:cubicBezTo>
                  <a:cubicBezTo>
                    <a:pt x="11" y="154"/>
                    <a:pt x="0" y="128"/>
                    <a:pt x="0" y="101"/>
                  </a:cubicBezTo>
                  <a:cubicBezTo>
                    <a:pt x="0" y="74"/>
                    <a:pt x="11" y="49"/>
                    <a:pt x="30" y="29"/>
                  </a:cubicBezTo>
                  <a:cubicBezTo>
                    <a:pt x="49" y="10"/>
                    <a:pt x="75" y="0"/>
                    <a:pt x="102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102" y="13"/>
                    <a:pt x="102" y="13"/>
                    <a:pt x="102" y="13"/>
                  </a:cubicBezTo>
                  <a:cubicBezTo>
                    <a:pt x="78" y="13"/>
                    <a:pt x="56" y="22"/>
                    <a:pt x="40" y="39"/>
                  </a:cubicBezTo>
                  <a:cubicBezTo>
                    <a:pt x="23" y="56"/>
                    <a:pt x="14" y="78"/>
                    <a:pt x="14" y="101"/>
                  </a:cubicBezTo>
                  <a:cubicBezTo>
                    <a:pt x="14" y="124"/>
                    <a:pt x="23" y="147"/>
                    <a:pt x="40" y="163"/>
                  </a:cubicBezTo>
                  <a:cubicBezTo>
                    <a:pt x="56" y="180"/>
                    <a:pt x="78" y="189"/>
                    <a:pt x="102" y="189"/>
                  </a:cubicBezTo>
                  <a:lnTo>
                    <a:pt x="102" y="203"/>
                  </a:lnTo>
                  <a:close/>
                </a:path>
              </a:pathLst>
            </a:custGeom>
            <a:solidFill>
              <a:srgbClr val="4087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7" name="Freeform 60"/>
            <p:cNvSpPr>
              <a:spLocks/>
            </p:cNvSpPr>
            <p:nvPr/>
          </p:nvSpPr>
          <p:spPr bwMode="auto">
            <a:xfrm>
              <a:off x="4865847" y="1746421"/>
              <a:ext cx="409995" cy="411015"/>
            </a:xfrm>
            <a:custGeom>
              <a:avLst/>
              <a:gdLst>
                <a:gd name="T0" fmla="*/ 23 w 160"/>
                <a:gd name="T1" fmla="*/ 24 h 160"/>
                <a:gd name="T2" fmla="*/ 0 w 160"/>
                <a:gd name="T3" fmla="*/ 80 h 160"/>
                <a:gd name="T4" fmla="*/ 80 w 160"/>
                <a:gd name="T5" fmla="*/ 160 h 160"/>
                <a:gd name="T6" fmla="*/ 136 w 160"/>
                <a:gd name="T7" fmla="*/ 137 h 160"/>
                <a:gd name="T8" fmla="*/ 136 w 160"/>
                <a:gd name="T9" fmla="*/ 137 h 160"/>
                <a:gd name="T10" fmla="*/ 160 w 160"/>
                <a:gd name="T11" fmla="*/ 80 h 160"/>
                <a:gd name="T12" fmla="*/ 137 w 160"/>
                <a:gd name="T13" fmla="*/ 24 h 160"/>
                <a:gd name="T14" fmla="*/ 80 w 160"/>
                <a:gd name="T15" fmla="*/ 0 h 160"/>
                <a:gd name="T16" fmla="*/ 23 w 160"/>
                <a:gd name="T17" fmla="*/ 24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0" h="160">
                  <a:moveTo>
                    <a:pt x="23" y="24"/>
                  </a:moveTo>
                  <a:cubicBezTo>
                    <a:pt x="8" y="39"/>
                    <a:pt x="0" y="59"/>
                    <a:pt x="0" y="80"/>
                  </a:cubicBezTo>
                  <a:cubicBezTo>
                    <a:pt x="0" y="124"/>
                    <a:pt x="36" y="160"/>
                    <a:pt x="80" y="160"/>
                  </a:cubicBezTo>
                  <a:cubicBezTo>
                    <a:pt x="101" y="160"/>
                    <a:pt x="121" y="152"/>
                    <a:pt x="136" y="137"/>
                  </a:cubicBezTo>
                  <a:cubicBezTo>
                    <a:pt x="136" y="137"/>
                    <a:pt x="136" y="137"/>
                    <a:pt x="136" y="137"/>
                  </a:cubicBezTo>
                  <a:cubicBezTo>
                    <a:pt x="152" y="122"/>
                    <a:pt x="160" y="102"/>
                    <a:pt x="160" y="80"/>
                  </a:cubicBezTo>
                  <a:cubicBezTo>
                    <a:pt x="160" y="59"/>
                    <a:pt x="152" y="39"/>
                    <a:pt x="137" y="24"/>
                  </a:cubicBezTo>
                  <a:cubicBezTo>
                    <a:pt x="121" y="9"/>
                    <a:pt x="101" y="0"/>
                    <a:pt x="80" y="0"/>
                  </a:cubicBezTo>
                  <a:cubicBezTo>
                    <a:pt x="59" y="0"/>
                    <a:pt x="38" y="8"/>
                    <a:pt x="23" y="24"/>
                  </a:cubicBezTo>
                </a:path>
              </a:pathLst>
            </a:custGeom>
            <a:solidFill>
              <a:srgbClr val="98D4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8" name="Freeform 61"/>
            <p:cNvSpPr>
              <a:spLocks/>
            </p:cNvSpPr>
            <p:nvPr/>
          </p:nvSpPr>
          <p:spPr bwMode="auto">
            <a:xfrm>
              <a:off x="4904983" y="1746421"/>
              <a:ext cx="370860" cy="397571"/>
            </a:xfrm>
            <a:custGeom>
              <a:avLst/>
              <a:gdLst>
                <a:gd name="T0" fmla="*/ 122 w 145"/>
                <a:gd name="T1" fmla="*/ 24 h 155"/>
                <a:gd name="T2" fmla="*/ 65 w 145"/>
                <a:gd name="T3" fmla="*/ 0 h 155"/>
                <a:gd name="T4" fmla="*/ 47 w 145"/>
                <a:gd name="T5" fmla="*/ 2 h 155"/>
                <a:gd name="T6" fmla="*/ 24 w 145"/>
                <a:gd name="T7" fmla="*/ 19 h 155"/>
                <a:gd name="T8" fmla="*/ 0 w 145"/>
                <a:gd name="T9" fmla="*/ 75 h 155"/>
                <a:gd name="T10" fmla="*/ 80 w 145"/>
                <a:gd name="T11" fmla="*/ 155 h 155"/>
                <a:gd name="T12" fmla="*/ 98 w 145"/>
                <a:gd name="T13" fmla="*/ 153 h 155"/>
                <a:gd name="T14" fmla="*/ 121 w 145"/>
                <a:gd name="T15" fmla="*/ 137 h 155"/>
                <a:gd name="T16" fmla="*/ 121 w 145"/>
                <a:gd name="T17" fmla="*/ 137 h 155"/>
                <a:gd name="T18" fmla="*/ 145 w 145"/>
                <a:gd name="T19" fmla="*/ 80 h 155"/>
                <a:gd name="T20" fmla="*/ 122 w 145"/>
                <a:gd name="T21" fmla="*/ 2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5" h="155">
                  <a:moveTo>
                    <a:pt x="122" y="24"/>
                  </a:moveTo>
                  <a:cubicBezTo>
                    <a:pt x="106" y="9"/>
                    <a:pt x="86" y="0"/>
                    <a:pt x="65" y="0"/>
                  </a:cubicBezTo>
                  <a:cubicBezTo>
                    <a:pt x="59" y="0"/>
                    <a:pt x="53" y="1"/>
                    <a:pt x="47" y="2"/>
                  </a:cubicBezTo>
                  <a:cubicBezTo>
                    <a:pt x="39" y="6"/>
                    <a:pt x="31" y="12"/>
                    <a:pt x="24" y="19"/>
                  </a:cubicBezTo>
                  <a:cubicBezTo>
                    <a:pt x="9" y="34"/>
                    <a:pt x="0" y="54"/>
                    <a:pt x="0" y="75"/>
                  </a:cubicBezTo>
                  <a:cubicBezTo>
                    <a:pt x="0" y="119"/>
                    <a:pt x="36" y="155"/>
                    <a:pt x="80" y="155"/>
                  </a:cubicBezTo>
                  <a:cubicBezTo>
                    <a:pt x="86" y="155"/>
                    <a:pt x="92" y="154"/>
                    <a:pt x="98" y="153"/>
                  </a:cubicBezTo>
                  <a:cubicBezTo>
                    <a:pt x="106" y="149"/>
                    <a:pt x="114" y="144"/>
                    <a:pt x="121" y="137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37" y="122"/>
                    <a:pt x="145" y="102"/>
                    <a:pt x="145" y="80"/>
                  </a:cubicBezTo>
                  <a:cubicBezTo>
                    <a:pt x="145" y="59"/>
                    <a:pt x="137" y="39"/>
                    <a:pt x="122" y="24"/>
                  </a:cubicBezTo>
                </a:path>
              </a:pathLst>
            </a:custGeom>
            <a:solidFill>
              <a:srgbClr val="C0E1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69" name="Freeform 62"/>
            <p:cNvSpPr>
              <a:spLocks/>
            </p:cNvSpPr>
            <p:nvPr/>
          </p:nvSpPr>
          <p:spPr bwMode="auto">
            <a:xfrm>
              <a:off x="5214342" y="2097898"/>
              <a:ext cx="122998" cy="124840"/>
            </a:xfrm>
            <a:custGeom>
              <a:avLst/>
              <a:gdLst>
                <a:gd name="T0" fmla="*/ 42 w 48"/>
                <a:gd name="T1" fmla="*/ 43 h 48"/>
                <a:gd name="T2" fmla="*/ 23 w 48"/>
                <a:gd name="T3" fmla="*/ 42 h 48"/>
                <a:gd name="T4" fmla="*/ 6 w 48"/>
                <a:gd name="T5" fmla="*/ 25 h 48"/>
                <a:gd name="T6" fmla="*/ 6 w 48"/>
                <a:gd name="T7" fmla="*/ 5 h 48"/>
                <a:gd name="T8" fmla="*/ 6 w 48"/>
                <a:gd name="T9" fmla="*/ 5 h 48"/>
                <a:gd name="T10" fmla="*/ 25 w 48"/>
                <a:gd name="T11" fmla="*/ 5 h 48"/>
                <a:gd name="T12" fmla="*/ 42 w 48"/>
                <a:gd name="T13" fmla="*/ 23 h 48"/>
                <a:gd name="T14" fmla="*/ 42 w 48"/>
                <a:gd name="T15" fmla="*/ 42 h 48"/>
                <a:gd name="T16" fmla="*/ 42 w 48"/>
                <a:gd name="T17" fmla="*/ 43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48">
                  <a:moveTo>
                    <a:pt x="42" y="43"/>
                  </a:moveTo>
                  <a:cubicBezTo>
                    <a:pt x="37" y="48"/>
                    <a:pt x="28" y="48"/>
                    <a:pt x="23" y="4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0" y="19"/>
                    <a:pt x="0" y="11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11" y="0"/>
                    <a:pt x="20" y="0"/>
                    <a:pt x="25" y="5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8" y="28"/>
                    <a:pt x="48" y="37"/>
                    <a:pt x="42" y="42"/>
                  </a:cubicBezTo>
                  <a:lnTo>
                    <a:pt x="42" y="43"/>
                  </a:lnTo>
                  <a:close/>
                </a:path>
              </a:pathLst>
            </a:custGeom>
            <a:solidFill>
              <a:srgbClr val="21597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0" name="Freeform 63"/>
            <p:cNvSpPr>
              <a:spLocks/>
            </p:cNvSpPr>
            <p:nvPr/>
          </p:nvSpPr>
          <p:spPr bwMode="auto">
            <a:xfrm>
              <a:off x="4865847" y="1815564"/>
              <a:ext cx="52181" cy="270810"/>
            </a:xfrm>
            <a:custGeom>
              <a:avLst/>
              <a:gdLst>
                <a:gd name="T0" fmla="*/ 20 w 20"/>
                <a:gd name="T1" fmla="*/ 0 h 106"/>
                <a:gd name="T2" fmla="*/ 0 w 20"/>
                <a:gd name="T3" fmla="*/ 53 h 106"/>
                <a:gd name="T4" fmla="*/ 0 w 20"/>
                <a:gd name="T5" fmla="*/ 53 h 106"/>
                <a:gd name="T6" fmla="*/ 20 w 20"/>
                <a:gd name="T7" fmla="*/ 106 h 106"/>
                <a:gd name="T8" fmla="*/ 20 w 20"/>
                <a:gd name="T9" fmla="*/ 75 h 106"/>
                <a:gd name="T10" fmla="*/ 15 w 20"/>
                <a:gd name="T11" fmla="*/ 48 h 106"/>
                <a:gd name="T12" fmla="*/ 20 w 20"/>
                <a:gd name="T13" fmla="*/ 21 h 106"/>
                <a:gd name="T14" fmla="*/ 20 w 20"/>
                <a:gd name="T15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" h="106">
                  <a:moveTo>
                    <a:pt x="20" y="0"/>
                  </a:moveTo>
                  <a:cubicBezTo>
                    <a:pt x="7" y="15"/>
                    <a:pt x="0" y="33"/>
                    <a:pt x="0" y="5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73"/>
                    <a:pt x="7" y="92"/>
                    <a:pt x="20" y="106"/>
                  </a:cubicBezTo>
                  <a:cubicBezTo>
                    <a:pt x="20" y="75"/>
                    <a:pt x="20" y="75"/>
                    <a:pt x="20" y="75"/>
                  </a:cubicBezTo>
                  <a:cubicBezTo>
                    <a:pt x="17" y="66"/>
                    <a:pt x="15" y="57"/>
                    <a:pt x="15" y="48"/>
                  </a:cubicBezTo>
                  <a:cubicBezTo>
                    <a:pt x="15" y="39"/>
                    <a:pt x="17" y="30"/>
                    <a:pt x="20" y="21"/>
                  </a:cubicBezTo>
                  <a:cubicBezTo>
                    <a:pt x="20" y="0"/>
                    <a:pt x="20" y="0"/>
                    <a:pt x="20" y="0"/>
                  </a:cubicBezTo>
                </a:path>
              </a:pathLst>
            </a:custGeom>
            <a:solidFill>
              <a:srgbClr val="9077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1" name="Freeform 64"/>
            <p:cNvSpPr>
              <a:spLocks/>
            </p:cNvSpPr>
            <p:nvPr/>
          </p:nvSpPr>
          <p:spPr bwMode="auto">
            <a:xfrm>
              <a:off x="4904983" y="1871263"/>
              <a:ext cx="13046" cy="136364"/>
            </a:xfrm>
            <a:custGeom>
              <a:avLst/>
              <a:gdLst>
                <a:gd name="T0" fmla="*/ 5 w 5"/>
                <a:gd name="T1" fmla="*/ 0 h 54"/>
                <a:gd name="T2" fmla="*/ 0 w 5"/>
                <a:gd name="T3" fmla="*/ 27 h 54"/>
                <a:gd name="T4" fmla="*/ 5 w 5"/>
                <a:gd name="T5" fmla="*/ 54 h 54"/>
                <a:gd name="T6" fmla="*/ 5 w 5"/>
                <a:gd name="T7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4">
                  <a:moveTo>
                    <a:pt x="5" y="0"/>
                  </a:moveTo>
                  <a:cubicBezTo>
                    <a:pt x="2" y="9"/>
                    <a:pt x="0" y="18"/>
                    <a:pt x="0" y="27"/>
                  </a:cubicBezTo>
                  <a:cubicBezTo>
                    <a:pt x="0" y="36"/>
                    <a:pt x="2" y="45"/>
                    <a:pt x="5" y="54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B67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2" name="Freeform 65"/>
            <p:cNvSpPr>
              <a:spLocks noEditPoints="1"/>
            </p:cNvSpPr>
            <p:nvPr/>
          </p:nvSpPr>
          <p:spPr bwMode="auto">
            <a:xfrm>
              <a:off x="4985119" y="1746421"/>
              <a:ext cx="119271" cy="411015"/>
            </a:xfrm>
            <a:custGeom>
              <a:avLst/>
              <a:gdLst>
                <a:gd name="T0" fmla="*/ 0 w 47"/>
                <a:gd name="T1" fmla="*/ 138 h 160"/>
                <a:gd name="T2" fmla="*/ 0 w 47"/>
                <a:gd name="T3" fmla="*/ 153 h 160"/>
                <a:gd name="T4" fmla="*/ 34 w 47"/>
                <a:gd name="T5" fmla="*/ 160 h 160"/>
                <a:gd name="T6" fmla="*/ 34 w 47"/>
                <a:gd name="T7" fmla="*/ 160 h 160"/>
                <a:gd name="T8" fmla="*/ 47 w 47"/>
                <a:gd name="T9" fmla="*/ 159 h 160"/>
                <a:gd name="T10" fmla="*/ 47 w 47"/>
                <a:gd name="T11" fmla="*/ 155 h 160"/>
                <a:gd name="T12" fmla="*/ 0 w 47"/>
                <a:gd name="T13" fmla="*/ 138 h 160"/>
                <a:gd name="T14" fmla="*/ 34 w 47"/>
                <a:gd name="T15" fmla="*/ 0 h 160"/>
                <a:gd name="T16" fmla="*/ 0 w 47"/>
                <a:gd name="T17" fmla="*/ 7 h 160"/>
                <a:gd name="T18" fmla="*/ 0 w 47"/>
                <a:gd name="T19" fmla="*/ 12 h 160"/>
                <a:gd name="T20" fmla="*/ 16 w 47"/>
                <a:gd name="T21" fmla="*/ 2 h 160"/>
                <a:gd name="T22" fmla="*/ 34 w 47"/>
                <a:gd name="T23" fmla="*/ 0 h 160"/>
                <a:gd name="T24" fmla="*/ 34 w 47"/>
                <a:gd name="T25" fmla="*/ 0 h 160"/>
                <a:gd name="T26" fmla="*/ 34 w 47"/>
                <a:gd name="T27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7" h="160">
                  <a:moveTo>
                    <a:pt x="0" y="138"/>
                  </a:moveTo>
                  <a:cubicBezTo>
                    <a:pt x="0" y="153"/>
                    <a:pt x="0" y="153"/>
                    <a:pt x="0" y="153"/>
                  </a:cubicBezTo>
                  <a:cubicBezTo>
                    <a:pt x="11" y="158"/>
                    <a:pt x="22" y="160"/>
                    <a:pt x="34" y="160"/>
                  </a:cubicBezTo>
                  <a:cubicBezTo>
                    <a:pt x="34" y="160"/>
                    <a:pt x="34" y="160"/>
                    <a:pt x="34" y="160"/>
                  </a:cubicBezTo>
                  <a:cubicBezTo>
                    <a:pt x="38" y="160"/>
                    <a:pt x="43" y="160"/>
                    <a:pt x="47" y="159"/>
                  </a:cubicBezTo>
                  <a:cubicBezTo>
                    <a:pt x="47" y="155"/>
                    <a:pt x="47" y="155"/>
                    <a:pt x="47" y="155"/>
                  </a:cubicBezTo>
                  <a:cubicBezTo>
                    <a:pt x="30" y="155"/>
                    <a:pt x="13" y="149"/>
                    <a:pt x="0" y="138"/>
                  </a:cubicBezTo>
                  <a:moveTo>
                    <a:pt x="34" y="0"/>
                  </a:moveTo>
                  <a:cubicBezTo>
                    <a:pt x="22" y="0"/>
                    <a:pt x="11" y="3"/>
                    <a:pt x="0" y="7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5" y="8"/>
                    <a:pt x="11" y="5"/>
                    <a:pt x="16" y="2"/>
                  </a:cubicBezTo>
                  <a:cubicBezTo>
                    <a:pt x="22" y="1"/>
                    <a:pt x="28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9077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3" name="Freeform 66"/>
            <p:cNvSpPr>
              <a:spLocks/>
            </p:cNvSpPr>
            <p:nvPr/>
          </p:nvSpPr>
          <p:spPr bwMode="auto">
            <a:xfrm>
              <a:off x="4985119" y="1746421"/>
              <a:ext cx="119271" cy="397571"/>
            </a:xfrm>
            <a:custGeom>
              <a:avLst/>
              <a:gdLst>
                <a:gd name="T0" fmla="*/ 34 w 47"/>
                <a:gd name="T1" fmla="*/ 0 h 155"/>
                <a:gd name="T2" fmla="*/ 16 w 47"/>
                <a:gd name="T3" fmla="*/ 2 h 155"/>
                <a:gd name="T4" fmla="*/ 0 w 47"/>
                <a:gd name="T5" fmla="*/ 12 h 155"/>
                <a:gd name="T6" fmla="*/ 0 w 47"/>
                <a:gd name="T7" fmla="*/ 138 h 155"/>
                <a:gd name="T8" fmla="*/ 47 w 47"/>
                <a:gd name="T9" fmla="*/ 155 h 155"/>
                <a:gd name="T10" fmla="*/ 47 w 47"/>
                <a:gd name="T11" fmla="*/ 1 h 155"/>
                <a:gd name="T12" fmla="*/ 34 w 47"/>
                <a:gd name="T13" fmla="*/ 0 h 155"/>
                <a:gd name="T14" fmla="*/ 34 w 47"/>
                <a:gd name="T15" fmla="*/ 0 h 155"/>
                <a:gd name="T16" fmla="*/ 34 w 47"/>
                <a:gd name="T17" fmla="*/ 0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5">
                  <a:moveTo>
                    <a:pt x="34" y="0"/>
                  </a:moveTo>
                  <a:cubicBezTo>
                    <a:pt x="28" y="0"/>
                    <a:pt x="22" y="1"/>
                    <a:pt x="16" y="2"/>
                  </a:cubicBezTo>
                  <a:cubicBezTo>
                    <a:pt x="11" y="5"/>
                    <a:pt x="5" y="8"/>
                    <a:pt x="0" y="12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13" y="149"/>
                    <a:pt x="30" y="155"/>
                    <a:pt x="47" y="155"/>
                  </a:cubicBezTo>
                  <a:cubicBezTo>
                    <a:pt x="47" y="1"/>
                    <a:pt x="47" y="1"/>
                    <a:pt x="47" y="1"/>
                  </a:cubicBezTo>
                  <a:cubicBezTo>
                    <a:pt x="43" y="1"/>
                    <a:pt x="39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</a:path>
              </a:pathLst>
            </a:custGeom>
            <a:solidFill>
              <a:srgbClr val="B67E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4" name="Freeform 67"/>
            <p:cNvSpPr>
              <a:spLocks/>
            </p:cNvSpPr>
            <p:nvPr/>
          </p:nvSpPr>
          <p:spPr bwMode="auto">
            <a:xfrm>
              <a:off x="3546409" y="2353341"/>
              <a:ext cx="590765" cy="220873"/>
            </a:xfrm>
            <a:custGeom>
              <a:avLst/>
              <a:gdLst>
                <a:gd name="T0" fmla="*/ 42 w 230"/>
                <a:gd name="T1" fmla="*/ 0 h 87"/>
                <a:gd name="T2" fmla="*/ 0 w 230"/>
                <a:gd name="T3" fmla="*/ 0 h 87"/>
                <a:gd name="T4" fmla="*/ 0 w 230"/>
                <a:gd name="T5" fmla="*/ 87 h 87"/>
                <a:gd name="T6" fmla="*/ 230 w 230"/>
                <a:gd name="T7" fmla="*/ 87 h 87"/>
                <a:gd name="T8" fmla="*/ 230 w 230"/>
                <a:gd name="T9" fmla="*/ 85 h 87"/>
                <a:gd name="T10" fmla="*/ 58 w 230"/>
                <a:gd name="T11" fmla="*/ 85 h 87"/>
                <a:gd name="T12" fmla="*/ 42 w 230"/>
                <a:gd name="T13" fmla="*/ 70 h 87"/>
                <a:gd name="T14" fmla="*/ 42 w 230"/>
                <a:gd name="T15" fmla="*/ 25 h 87"/>
                <a:gd name="T16" fmla="*/ 230 w 230"/>
                <a:gd name="T17" fmla="*/ 25 h 87"/>
                <a:gd name="T18" fmla="*/ 42 w 230"/>
                <a:gd name="T19" fmla="*/ 25 h 87"/>
                <a:gd name="T20" fmla="*/ 42 w 230"/>
                <a:gd name="T21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87">
                  <a:moveTo>
                    <a:pt x="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230" y="87"/>
                    <a:pt x="230" y="87"/>
                    <a:pt x="230" y="87"/>
                  </a:cubicBezTo>
                  <a:cubicBezTo>
                    <a:pt x="230" y="85"/>
                    <a:pt x="230" y="85"/>
                    <a:pt x="230" y="85"/>
                  </a:cubicBezTo>
                  <a:cubicBezTo>
                    <a:pt x="58" y="85"/>
                    <a:pt x="58" y="85"/>
                    <a:pt x="58" y="85"/>
                  </a:cubicBezTo>
                  <a:cubicBezTo>
                    <a:pt x="49" y="85"/>
                    <a:pt x="42" y="78"/>
                    <a:pt x="42" y="70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230" y="25"/>
                    <a:pt x="230" y="25"/>
                    <a:pt x="230" y="25"/>
                  </a:cubicBezTo>
                  <a:cubicBezTo>
                    <a:pt x="42" y="25"/>
                    <a:pt x="42" y="25"/>
                    <a:pt x="42" y="25"/>
                  </a:cubicBezTo>
                  <a:cubicBezTo>
                    <a:pt x="42" y="0"/>
                    <a:pt x="42" y="0"/>
                    <a:pt x="42" y="0"/>
                  </a:cubicBezTo>
                </a:path>
              </a:pathLst>
            </a:custGeom>
            <a:solidFill>
              <a:srgbClr val="C2A7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5" name="Freeform 68"/>
            <p:cNvSpPr>
              <a:spLocks/>
            </p:cNvSpPr>
            <p:nvPr/>
          </p:nvSpPr>
          <p:spPr bwMode="auto">
            <a:xfrm>
              <a:off x="3656362" y="2416722"/>
              <a:ext cx="480812" cy="153651"/>
            </a:xfrm>
            <a:custGeom>
              <a:avLst/>
              <a:gdLst>
                <a:gd name="T0" fmla="*/ 188 w 188"/>
                <a:gd name="T1" fmla="*/ 0 h 60"/>
                <a:gd name="T2" fmla="*/ 0 w 188"/>
                <a:gd name="T3" fmla="*/ 0 h 60"/>
                <a:gd name="T4" fmla="*/ 0 w 188"/>
                <a:gd name="T5" fmla="*/ 45 h 60"/>
                <a:gd name="T6" fmla="*/ 16 w 188"/>
                <a:gd name="T7" fmla="*/ 60 h 60"/>
                <a:gd name="T8" fmla="*/ 188 w 188"/>
                <a:gd name="T9" fmla="*/ 60 h 60"/>
                <a:gd name="T10" fmla="*/ 188 w 188"/>
                <a:gd name="T11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8" h="60">
                  <a:moveTo>
                    <a:pt x="18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3"/>
                    <a:pt x="7" y="60"/>
                    <a:pt x="16" y="60"/>
                  </a:cubicBezTo>
                  <a:cubicBezTo>
                    <a:pt x="188" y="60"/>
                    <a:pt x="188" y="60"/>
                    <a:pt x="188" y="60"/>
                  </a:cubicBezTo>
                  <a:cubicBezTo>
                    <a:pt x="188" y="0"/>
                    <a:pt x="188" y="0"/>
                    <a:pt x="188" y="0"/>
                  </a:cubicBezTo>
                </a:path>
              </a:pathLst>
            </a:custGeom>
            <a:solidFill>
              <a:srgbClr val="B0B5B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6" name="Rectangle 69"/>
            <p:cNvSpPr>
              <a:spLocks noChangeArrowheads="1"/>
            </p:cNvSpPr>
            <p:nvPr/>
          </p:nvSpPr>
          <p:spPr bwMode="auto">
            <a:xfrm>
              <a:off x="3656362" y="2353341"/>
              <a:ext cx="480812" cy="63381"/>
            </a:xfrm>
            <a:prstGeom prst="rect">
              <a:avLst/>
            </a:prstGeom>
            <a:solidFill>
              <a:srgbClr val="0D31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7" name="Rectangle 70"/>
            <p:cNvSpPr>
              <a:spLocks noChangeArrowheads="1"/>
            </p:cNvSpPr>
            <p:nvPr/>
          </p:nvSpPr>
          <p:spPr bwMode="auto">
            <a:xfrm>
              <a:off x="3656362" y="2353341"/>
              <a:ext cx="480812" cy="633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8" name="Freeform 71"/>
            <p:cNvSpPr>
              <a:spLocks/>
            </p:cNvSpPr>
            <p:nvPr/>
          </p:nvSpPr>
          <p:spPr bwMode="auto">
            <a:xfrm>
              <a:off x="3509137" y="2109421"/>
              <a:ext cx="588902" cy="756729"/>
            </a:xfrm>
            <a:custGeom>
              <a:avLst/>
              <a:gdLst>
                <a:gd name="T0" fmla="*/ 215 w 230"/>
                <a:gd name="T1" fmla="*/ 0 h 294"/>
                <a:gd name="T2" fmla="*/ 14 w 230"/>
                <a:gd name="T3" fmla="*/ 0 h 294"/>
                <a:gd name="T4" fmla="*/ 0 w 230"/>
                <a:gd name="T5" fmla="*/ 15 h 294"/>
                <a:gd name="T6" fmla="*/ 0 w 230"/>
                <a:gd name="T7" fmla="*/ 279 h 294"/>
                <a:gd name="T8" fmla="*/ 14 w 230"/>
                <a:gd name="T9" fmla="*/ 294 h 294"/>
                <a:gd name="T10" fmla="*/ 215 w 230"/>
                <a:gd name="T11" fmla="*/ 294 h 294"/>
                <a:gd name="T12" fmla="*/ 230 w 230"/>
                <a:gd name="T13" fmla="*/ 279 h 294"/>
                <a:gd name="T14" fmla="*/ 230 w 230"/>
                <a:gd name="T15" fmla="*/ 15 h 294"/>
                <a:gd name="T16" fmla="*/ 215 w 230"/>
                <a:gd name="T17" fmla="*/ 0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0" h="294">
                  <a:moveTo>
                    <a:pt x="21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279"/>
                    <a:pt x="0" y="279"/>
                    <a:pt x="0" y="279"/>
                  </a:cubicBezTo>
                  <a:cubicBezTo>
                    <a:pt x="0" y="287"/>
                    <a:pt x="6" y="294"/>
                    <a:pt x="14" y="294"/>
                  </a:cubicBezTo>
                  <a:cubicBezTo>
                    <a:pt x="215" y="294"/>
                    <a:pt x="215" y="294"/>
                    <a:pt x="215" y="294"/>
                  </a:cubicBezTo>
                  <a:cubicBezTo>
                    <a:pt x="223" y="294"/>
                    <a:pt x="230" y="287"/>
                    <a:pt x="230" y="279"/>
                  </a:cubicBezTo>
                  <a:cubicBezTo>
                    <a:pt x="230" y="15"/>
                    <a:pt x="230" y="15"/>
                    <a:pt x="230" y="15"/>
                  </a:cubicBezTo>
                  <a:cubicBezTo>
                    <a:pt x="230" y="7"/>
                    <a:pt x="223" y="0"/>
                    <a:pt x="215" y="0"/>
                  </a:cubicBezTo>
                  <a:close/>
                </a:path>
              </a:pathLst>
            </a:custGeom>
            <a:solidFill>
              <a:srgbClr val="174F7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79" name="Oval 72"/>
            <p:cNvSpPr>
              <a:spLocks noChangeArrowheads="1"/>
            </p:cNvSpPr>
            <p:nvPr/>
          </p:nvSpPr>
          <p:spPr bwMode="auto">
            <a:xfrm>
              <a:off x="3788679" y="2816214"/>
              <a:ext cx="31681" cy="28809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0" name="Rectangle 73"/>
            <p:cNvSpPr>
              <a:spLocks noChangeArrowheads="1"/>
            </p:cNvSpPr>
            <p:nvPr/>
          </p:nvSpPr>
          <p:spPr bwMode="auto">
            <a:xfrm>
              <a:off x="3576227" y="2186247"/>
              <a:ext cx="456585" cy="6030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1" name="Freeform 74"/>
            <p:cNvSpPr>
              <a:spLocks/>
            </p:cNvSpPr>
            <p:nvPr/>
          </p:nvSpPr>
          <p:spPr bwMode="auto">
            <a:xfrm>
              <a:off x="3848315" y="2505072"/>
              <a:ext cx="87589" cy="88349"/>
            </a:xfrm>
            <a:custGeom>
              <a:avLst/>
              <a:gdLst>
                <a:gd name="T0" fmla="*/ 5 w 35"/>
                <a:gd name="T1" fmla="*/ 0 h 34"/>
                <a:gd name="T2" fmla="*/ 0 w 35"/>
                <a:gd name="T3" fmla="*/ 9 h 34"/>
                <a:gd name="T4" fmla="*/ 17 w 35"/>
                <a:gd name="T5" fmla="*/ 34 h 34"/>
                <a:gd name="T6" fmla="*/ 35 w 35"/>
                <a:gd name="T7" fmla="*/ 4 h 34"/>
                <a:gd name="T8" fmla="*/ 5 w 35"/>
                <a:gd name="T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34">
                  <a:moveTo>
                    <a:pt x="5" y="0"/>
                  </a:moveTo>
                  <a:cubicBezTo>
                    <a:pt x="4" y="4"/>
                    <a:pt x="2" y="7"/>
                    <a:pt x="0" y="9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6" y="26"/>
                    <a:pt x="32" y="15"/>
                    <a:pt x="35" y="4"/>
                  </a:cubicBezTo>
                  <a:lnTo>
                    <a:pt x="5" y="0"/>
                  </a:lnTo>
                  <a:close/>
                </a:path>
              </a:pathLst>
            </a:custGeom>
            <a:solidFill>
              <a:srgbClr val="F0A5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2" name="Freeform 75"/>
            <p:cNvSpPr>
              <a:spLocks/>
            </p:cNvSpPr>
            <p:nvPr/>
          </p:nvSpPr>
          <p:spPr bwMode="auto">
            <a:xfrm>
              <a:off x="3814769" y="2349500"/>
              <a:ext cx="126726" cy="140207"/>
            </a:xfrm>
            <a:custGeom>
              <a:avLst/>
              <a:gdLst>
                <a:gd name="T0" fmla="*/ 0 w 49"/>
                <a:gd name="T1" fmla="*/ 30 h 55"/>
                <a:gd name="T2" fmla="*/ 19 w 49"/>
                <a:gd name="T3" fmla="*/ 52 h 55"/>
                <a:gd name="T4" fmla="*/ 49 w 49"/>
                <a:gd name="T5" fmla="*/ 55 h 55"/>
                <a:gd name="T6" fmla="*/ 49 w 49"/>
                <a:gd name="T7" fmla="*/ 54 h 55"/>
                <a:gd name="T8" fmla="*/ 0 w 49"/>
                <a:gd name="T9" fmla="*/ 0 h 55"/>
                <a:gd name="T10" fmla="*/ 0 w 49"/>
                <a:gd name="T11" fmla="*/ 3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9" h="55">
                  <a:moveTo>
                    <a:pt x="0" y="30"/>
                  </a:moveTo>
                  <a:cubicBezTo>
                    <a:pt x="10" y="32"/>
                    <a:pt x="18" y="41"/>
                    <a:pt x="19" y="52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49" y="54"/>
                    <a:pt x="49" y="54"/>
                    <a:pt x="49" y="54"/>
                  </a:cubicBezTo>
                  <a:cubicBezTo>
                    <a:pt x="49" y="26"/>
                    <a:pt x="27" y="3"/>
                    <a:pt x="0" y="0"/>
                  </a:cubicBezTo>
                  <a:lnTo>
                    <a:pt x="0" y="30"/>
                  </a:lnTo>
                  <a:close/>
                </a:path>
              </a:pathLst>
            </a:custGeom>
            <a:solidFill>
              <a:srgbClr val="A0B3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3" name="Freeform 76"/>
            <p:cNvSpPr>
              <a:spLocks/>
            </p:cNvSpPr>
            <p:nvPr/>
          </p:nvSpPr>
          <p:spPr bwMode="auto">
            <a:xfrm>
              <a:off x="3689907" y="2349500"/>
              <a:ext cx="98772" cy="96032"/>
            </a:xfrm>
            <a:custGeom>
              <a:avLst/>
              <a:gdLst>
                <a:gd name="T0" fmla="*/ 26 w 39"/>
                <a:gd name="T1" fmla="*/ 38 h 38"/>
                <a:gd name="T2" fmla="*/ 39 w 39"/>
                <a:gd name="T3" fmla="*/ 30 h 38"/>
                <a:gd name="T4" fmla="*/ 39 w 39"/>
                <a:gd name="T5" fmla="*/ 0 h 38"/>
                <a:gd name="T6" fmla="*/ 0 w 39"/>
                <a:gd name="T7" fmla="*/ 22 h 38"/>
                <a:gd name="T8" fmla="*/ 26 w 39"/>
                <a:gd name="T9" fmla="*/ 3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38">
                  <a:moveTo>
                    <a:pt x="26" y="38"/>
                  </a:moveTo>
                  <a:cubicBezTo>
                    <a:pt x="30" y="34"/>
                    <a:pt x="34" y="31"/>
                    <a:pt x="39" y="3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23" y="2"/>
                    <a:pt x="9" y="10"/>
                    <a:pt x="0" y="22"/>
                  </a:cubicBezTo>
                  <a:lnTo>
                    <a:pt x="26" y="38"/>
                  </a:lnTo>
                  <a:close/>
                </a:path>
              </a:pathLst>
            </a:custGeom>
            <a:solidFill>
              <a:srgbClr val="2DAD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4" name="Freeform 77"/>
            <p:cNvSpPr>
              <a:spLocks/>
            </p:cNvSpPr>
            <p:nvPr/>
          </p:nvSpPr>
          <p:spPr bwMode="auto">
            <a:xfrm>
              <a:off x="3661953" y="2428246"/>
              <a:ext cx="208725" cy="197824"/>
            </a:xfrm>
            <a:custGeom>
              <a:avLst/>
              <a:gdLst>
                <a:gd name="T0" fmla="*/ 64 w 81"/>
                <a:gd name="T1" fmla="*/ 45 h 77"/>
                <a:gd name="T2" fmla="*/ 54 w 81"/>
                <a:gd name="T3" fmla="*/ 47 h 77"/>
                <a:gd name="T4" fmla="*/ 30 w 81"/>
                <a:gd name="T5" fmla="*/ 23 h 77"/>
                <a:gd name="T6" fmla="*/ 31 w 81"/>
                <a:gd name="T7" fmla="*/ 15 h 77"/>
                <a:gd name="T8" fmla="*/ 5 w 81"/>
                <a:gd name="T9" fmla="*/ 0 h 77"/>
                <a:gd name="T10" fmla="*/ 0 w 81"/>
                <a:gd name="T11" fmla="*/ 23 h 77"/>
                <a:gd name="T12" fmla="*/ 54 w 81"/>
                <a:gd name="T13" fmla="*/ 77 h 77"/>
                <a:gd name="T14" fmla="*/ 81 w 81"/>
                <a:gd name="T15" fmla="*/ 69 h 77"/>
                <a:gd name="T16" fmla="*/ 64 w 81"/>
                <a:gd name="T17" fmla="*/ 4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" h="77">
                  <a:moveTo>
                    <a:pt x="64" y="45"/>
                  </a:moveTo>
                  <a:cubicBezTo>
                    <a:pt x="61" y="46"/>
                    <a:pt x="58" y="47"/>
                    <a:pt x="54" y="47"/>
                  </a:cubicBezTo>
                  <a:cubicBezTo>
                    <a:pt x="41" y="47"/>
                    <a:pt x="30" y="36"/>
                    <a:pt x="30" y="23"/>
                  </a:cubicBezTo>
                  <a:cubicBezTo>
                    <a:pt x="30" y="20"/>
                    <a:pt x="31" y="18"/>
                    <a:pt x="31" y="1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7"/>
                    <a:pt x="0" y="15"/>
                    <a:pt x="0" y="23"/>
                  </a:cubicBezTo>
                  <a:cubicBezTo>
                    <a:pt x="0" y="53"/>
                    <a:pt x="24" y="77"/>
                    <a:pt x="54" y="77"/>
                  </a:cubicBezTo>
                  <a:cubicBezTo>
                    <a:pt x="64" y="77"/>
                    <a:pt x="73" y="74"/>
                    <a:pt x="81" y="69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rgbClr val="FC61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5" name="Rectangle 78"/>
            <p:cNvSpPr>
              <a:spLocks noChangeArrowheads="1"/>
            </p:cNvSpPr>
            <p:nvPr/>
          </p:nvSpPr>
          <p:spPr bwMode="auto">
            <a:xfrm>
              <a:off x="3807315" y="2704817"/>
              <a:ext cx="128589" cy="15365"/>
            </a:xfrm>
            <a:prstGeom prst="rect">
              <a:avLst/>
            </a:pr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6" name="Rectangle 79"/>
            <p:cNvSpPr>
              <a:spLocks noChangeArrowheads="1"/>
            </p:cNvSpPr>
            <p:nvPr/>
          </p:nvSpPr>
          <p:spPr bwMode="auto">
            <a:xfrm>
              <a:off x="3632135" y="2668325"/>
              <a:ext cx="132316" cy="11524"/>
            </a:xfrm>
            <a:prstGeom prst="rect">
              <a:avLst/>
            </a:pr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7" name="Rectangle 80"/>
            <p:cNvSpPr>
              <a:spLocks noChangeArrowheads="1"/>
            </p:cNvSpPr>
            <p:nvPr/>
          </p:nvSpPr>
          <p:spPr bwMode="auto">
            <a:xfrm>
              <a:off x="3606045" y="2322611"/>
              <a:ext cx="130453" cy="11524"/>
            </a:xfrm>
            <a:prstGeom prst="rect">
              <a:avLst/>
            </a:pr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8" name="Freeform 81"/>
            <p:cNvSpPr>
              <a:spLocks/>
            </p:cNvSpPr>
            <p:nvPr/>
          </p:nvSpPr>
          <p:spPr bwMode="auto">
            <a:xfrm>
              <a:off x="3758861" y="2631833"/>
              <a:ext cx="16772" cy="51856"/>
            </a:xfrm>
            <a:custGeom>
              <a:avLst/>
              <a:gdLst>
                <a:gd name="T0" fmla="*/ 5 w 16"/>
                <a:gd name="T1" fmla="*/ 48 h 48"/>
                <a:gd name="T2" fmla="*/ 0 w 16"/>
                <a:gd name="T3" fmla="*/ 45 h 48"/>
                <a:gd name="T4" fmla="*/ 12 w 16"/>
                <a:gd name="T5" fmla="*/ 0 h 48"/>
                <a:gd name="T6" fmla="*/ 16 w 16"/>
                <a:gd name="T7" fmla="*/ 3 h 48"/>
                <a:gd name="T8" fmla="*/ 5 w 16"/>
                <a:gd name="T9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48">
                  <a:moveTo>
                    <a:pt x="5" y="48"/>
                  </a:moveTo>
                  <a:lnTo>
                    <a:pt x="0" y="45"/>
                  </a:lnTo>
                  <a:lnTo>
                    <a:pt x="12" y="0"/>
                  </a:lnTo>
                  <a:lnTo>
                    <a:pt x="16" y="3"/>
                  </a:lnTo>
                  <a:lnTo>
                    <a:pt x="5" y="48"/>
                  </a:ln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89" name="Freeform 82"/>
            <p:cNvSpPr>
              <a:spLocks/>
            </p:cNvSpPr>
            <p:nvPr/>
          </p:nvSpPr>
          <p:spPr bwMode="auto">
            <a:xfrm>
              <a:off x="3732770" y="2320691"/>
              <a:ext cx="20499" cy="32650"/>
            </a:xfrm>
            <a:custGeom>
              <a:avLst/>
              <a:gdLst>
                <a:gd name="T0" fmla="*/ 14 w 19"/>
                <a:gd name="T1" fmla="*/ 29 h 29"/>
                <a:gd name="T2" fmla="*/ 0 w 19"/>
                <a:gd name="T3" fmla="*/ 5 h 29"/>
                <a:gd name="T4" fmla="*/ 5 w 19"/>
                <a:gd name="T5" fmla="*/ 0 h 29"/>
                <a:gd name="T6" fmla="*/ 19 w 19"/>
                <a:gd name="T7" fmla="*/ 26 h 29"/>
                <a:gd name="T8" fmla="*/ 14 w 19"/>
                <a:gd name="T9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9">
                  <a:moveTo>
                    <a:pt x="14" y="29"/>
                  </a:moveTo>
                  <a:lnTo>
                    <a:pt x="0" y="5"/>
                  </a:lnTo>
                  <a:lnTo>
                    <a:pt x="5" y="0"/>
                  </a:lnTo>
                  <a:lnTo>
                    <a:pt x="19" y="26"/>
                  </a:lnTo>
                  <a:lnTo>
                    <a:pt x="14" y="29"/>
                  </a:ln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90" name="Rectangle 83"/>
            <p:cNvSpPr>
              <a:spLocks noChangeArrowheads="1"/>
            </p:cNvSpPr>
            <p:nvPr/>
          </p:nvSpPr>
          <p:spPr bwMode="auto">
            <a:xfrm>
              <a:off x="3868814" y="2313008"/>
              <a:ext cx="130453" cy="9603"/>
            </a:xfrm>
            <a:prstGeom prst="rect">
              <a:avLst/>
            </a:pr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91" name="Freeform 84"/>
            <p:cNvSpPr>
              <a:spLocks/>
            </p:cNvSpPr>
            <p:nvPr/>
          </p:nvSpPr>
          <p:spPr bwMode="auto">
            <a:xfrm>
              <a:off x="3848315" y="2313008"/>
              <a:ext cx="24226" cy="36491"/>
            </a:xfrm>
            <a:custGeom>
              <a:avLst/>
              <a:gdLst>
                <a:gd name="T0" fmla="*/ 4 w 23"/>
                <a:gd name="T1" fmla="*/ 33 h 33"/>
                <a:gd name="T2" fmla="*/ 0 w 23"/>
                <a:gd name="T3" fmla="*/ 31 h 33"/>
                <a:gd name="T4" fmla="*/ 19 w 23"/>
                <a:gd name="T5" fmla="*/ 0 h 33"/>
                <a:gd name="T6" fmla="*/ 23 w 23"/>
                <a:gd name="T7" fmla="*/ 2 h 33"/>
                <a:gd name="T8" fmla="*/ 4 w 23"/>
                <a:gd name="T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33">
                  <a:moveTo>
                    <a:pt x="4" y="33"/>
                  </a:moveTo>
                  <a:lnTo>
                    <a:pt x="0" y="31"/>
                  </a:lnTo>
                  <a:lnTo>
                    <a:pt x="19" y="0"/>
                  </a:lnTo>
                  <a:lnTo>
                    <a:pt x="23" y="2"/>
                  </a:lnTo>
                  <a:lnTo>
                    <a:pt x="4" y="33"/>
                  </a:ln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  <p:sp>
          <p:nvSpPr>
            <p:cNvPr id="192" name="Freeform 85"/>
            <p:cNvSpPr>
              <a:spLocks/>
            </p:cNvSpPr>
            <p:nvPr/>
          </p:nvSpPr>
          <p:spPr bwMode="auto">
            <a:xfrm>
              <a:off x="3904223" y="2589579"/>
              <a:ext cx="31681" cy="120999"/>
            </a:xfrm>
            <a:custGeom>
              <a:avLst/>
              <a:gdLst>
                <a:gd name="T0" fmla="*/ 26 w 30"/>
                <a:gd name="T1" fmla="*/ 114 h 114"/>
                <a:gd name="T2" fmla="*/ 0 w 30"/>
                <a:gd name="T3" fmla="*/ 2 h 114"/>
                <a:gd name="T4" fmla="*/ 4 w 30"/>
                <a:gd name="T5" fmla="*/ 0 h 114"/>
                <a:gd name="T6" fmla="*/ 30 w 30"/>
                <a:gd name="T7" fmla="*/ 111 h 114"/>
                <a:gd name="T8" fmla="*/ 26 w 30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14">
                  <a:moveTo>
                    <a:pt x="26" y="114"/>
                  </a:moveTo>
                  <a:lnTo>
                    <a:pt x="0" y="2"/>
                  </a:lnTo>
                  <a:lnTo>
                    <a:pt x="4" y="0"/>
                  </a:lnTo>
                  <a:lnTo>
                    <a:pt x="30" y="111"/>
                  </a:lnTo>
                  <a:lnTo>
                    <a:pt x="26" y="114"/>
                  </a:lnTo>
                  <a:close/>
                </a:path>
              </a:pathLst>
            </a:custGeom>
            <a:solidFill>
              <a:srgbClr val="B6C8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lIns="68580" tIns="34290" rIns="68580" bIns="34290"/>
            <a:lstStyle/>
            <a:p>
              <a:pPr>
                <a:defRPr/>
              </a:pPr>
              <a:endParaRPr lang="en-US" sz="1350"/>
            </a:p>
          </p:txBody>
        </p:sp>
      </p:grpSp>
      <p:sp>
        <p:nvSpPr>
          <p:cNvPr id="31760" name="Freeform 52"/>
          <p:cNvSpPr>
            <a:spLocks noEditPoints="1"/>
          </p:cNvSpPr>
          <p:nvPr/>
        </p:nvSpPr>
        <p:spPr bwMode="auto">
          <a:xfrm>
            <a:off x="5797550" y="2978150"/>
            <a:ext cx="250825" cy="247650"/>
          </a:xfrm>
          <a:custGeom>
            <a:avLst/>
            <a:gdLst>
              <a:gd name="T0" fmla="*/ 2147483647 w 67"/>
              <a:gd name="T1" fmla="*/ 2147483647 h 72"/>
              <a:gd name="T2" fmla="*/ 2147483647 w 67"/>
              <a:gd name="T3" fmla="*/ 2147483647 h 72"/>
              <a:gd name="T4" fmla="*/ 2147483647 w 67"/>
              <a:gd name="T5" fmla="*/ 2147483647 h 72"/>
              <a:gd name="T6" fmla="*/ 0 w 67"/>
              <a:gd name="T7" fmla="*/ 2147483647 h 72"/>
              <a:gd name="T8" fmla="*/ 0 w 67"/>
              <a:gd name="T9" fmla="*/ 2147483647 h 72"/>
              <a:gd name="T10" fmla="*/ 2147483647 w 67"/>
              <a:gd name="T11" fmla="*/ 2147483647 h 72"/>
              <a:gd name="T12" fmla="*/ 2147483647 w 67"/>
              <a:gd name="T13" fmla="*/ 2147483647 h 72"/>
              <a:gd name="T14" fmla="*/ 2147483647 w 67"/>
              <a:gd name="T15" fmla="*/ 2147483647 h 72"/>
              <a:gd name="T16" fmla="*/ 2147483647 w 67"/>
              <a:gd name="T17" fmla="*/ 0 h 72"/>
              <a:gd name="T18" fmla="*/ 2147483647 w 67"/>
              <a:gd name="T19" fmla="*/ 0 h 72"/>
              <a:gd name="T20" fmla="*/ 2147483647 w 67"/>
              <a:gd name="T21" fmla="*/ 2147483647 h 72"/>
              <a:gd name="T22" fmla="*/ 2147483647 w 67"/>
              <a:gd name="T23" fmla="*/ 2147483647 h 72"/>
              <a:gd name="T24" fmla="*/ 2147483647 w 67"/>
              <a:gd name="T25" fmla="*/ 2147483647 h 72"/>
              <a:gd name="T26" fmla="*/ 2147483647 w 67"/>
              <a:gd name="T27" fmla="*/ 2147483647 h 72"/>
              <a:gd name="T28" fmla="*/ 2147483647 w 67"/>
              <a:gd name="T29" fmla="*/ 0 h 72"/>
              <a:gd name="T30" fmla="*/ 2147483647 w 67"/>
              <a:gd name="T31" fmla="*/ 0 h 72"/>
              <a:gd name="T32" fmla="*/ 2147483647 w 67"/>
              <a:gd name="T33" fmla="*/ 2147483647 h 72"/>
              <a:gd name="T34" fmla="*/ 2147483647 w 67"/>
              <a:gd name="T35" fmla="*/ 2147483647 h 72"/>
              <a:gd name="T36" fmla="*/ 2147483647 w 67"/>
              <a:gd name="T37" fmla="*/ 2147483647 h 72"/>
              <a:gd name="T38" fmla="*/ 2147483647 w 67"/>
              <a:gd name="T39" fmla="*/ 2147483647 h 72"/>
              <a:gd name="T40" fmla="*/ 2147483647 w 67"/>
              <a:gd name="T41" fmla="*/ 2147483647 h 72"/>
              <a:gd name="T42" fmla="*/ 2147483647 w 67"/>
              <a:gd name="T43" fmla="*/ 2147483647 h 72"/>
              <a:gd name="T44" fmla="*/ 2147483647 w 67"/>
              <a:gd name="T45" fmla="*/ 2147483647 h 72"/>
              <a:gd name="T46" fmla="*/ 2147483647 w 67"/>
              <a:gd name="T47" fmla="*/ 2147483647 h 72"/>
              <a:gd name="T48" fmla="*/ 2147483647 w 67"/>
              <a:gd name="T49" fmla="*/ 2147483647 h 72"/>
              <a:gd name="T50" fmla="*/ 2147483647 w 67"/>
              <a:gd name="T51" fmla="*/ 2147483647 h 72"/>
              <a:gd name="T52" fmla="*/ 2147483647 w 67"/>
              <a:gd name="T53" fmla="*/ 2147483647 h 72"/>
              <a:gd name="T54" fmla="*/ 2147483647 w 67"/>
              <a:gd name="T55" fmla="*/ 2147483647 h 72"/>
              <a:gd name="T56" fmla="*/ 2147483647 w 67"/>
              <a:gd name="T57" fmla="*/ 2147483647 h 72"/>
              <a:gd name="T58" fmla="*/ 2147483647 w 67"/>
              <a:gd name="T59" fmla="*/ 2147483647 h 72"/>
              <a:gd name="T60" fmla="*/ 2147483647 w 67"/>
              <a:gd name="T61" fmla="*/ 2147483647 h 72"/>
              <a:gd name="T62" fmla="*/ 2147483647 w 67"/>
              <a:gd name="T63" fmla="*/ 2147483647 h 72"/>
              <a:gd name="T64" fmla="*/ 2147483647 w 67"/>
              <a:gd name="T65" fmla="*/ 2147483647 h 72"/>
              <a:gd name="T66" fmla="*/ 2147483647 w 67"/>
              <a:gd name="T67" fmla="*/ 2147483647 h 72"/>
              <a:gd name="T68" fmla="*/ 2147483647 w 67"/>
              <a:gd name="T69" fmla="*/ 2147483647 h 72"/>
              <a:gd name="T70" fmla="*/ 2147483647 w 67"/>
              <a:gd name="T71" fmla="*/ 2147483647 h 72"/>
              <a:gd name="T72" fmla="*/ 2147483647 w 67"/>
              <a:gd name="T73" fmla="*/ 2147483647 h 72"/>
              <a:gd name="T74" fmla="*/ 2147483647 w 67"/>
              <a:gd name="T75" fmla="*/ 2147483647 h 72"/>
              <a:gd name="T76" fmla="*/ 2147483647 w 67"/>
              <a:gd name="T77" fmla="*/ 2147483647 h 72"/>
              <a:gd name="T78" fmla="*/ 2147483647 w 67"/>
              <a:gd name="T79" fmla="*/ 2147483647 h 72"/>
              <a:gd name="T80" fmla="*/ 2147483647 w 67"/>
              <a:gd name="T81" fmla="*/ 2147483647 h 72"/>
              <a:gd name="T82" fmla="*/ 2147483647 w 67"/>
              <a:gd name="T83" fmla="*/ 2147483647 h 72"/>
              <a:gd name="T84" fmla="*/ 2147483647 w 67"/>
              <a:gd name="T85" fmla="*/ 2147483647 h 72"/>
              <a:gd name="T86" fmla="*/ 2147483647 w 67"/>
              <a:gd name="T87" fmla="*/ 2147483647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1" name="Freeform 135"/>
          <p:cNvSpPr>
            <a:spLocks noEditPoints="1"/>
          </p:cNvSpPr>
          <p:nvPr/>
        </p:nvSpPr>
        <p:spPr bwMode="auto">
          <a:xfrm>
            <a:off x="5835650" y="5719763"/>
            <a:ext cx="230188" cy="214312"/>
          </a:xfrm>
          <a:custGeom>
            <a:avLst/>
            <a:gdLst>
              <a:gd name="T0" fmla="*/ 2147483647 w 73"/>
              <a:gd name="T1" fmla="*/ 2147483647 h 68"/>
              <a:gd name="T2" fmla="*/ 2147483647 w 73"/>
              <a:gd name="T3" fmla="*/ 2147483647 h 68"/>
              <a:gd name="T4" fmla="*/ 0 w 73"/>
              <a:gd name="T5" fmla="*/ 2147483647 h 68"/>
              <a:gd name="T6" fmla="*/ 2147483647 w 73"/>
              <a:gd name="T7" fmla="*/ 2147483647 h 68"/>
              <a:gd name="T8" fmla="*/ 2147483647 w 73"/>
              <a:gd name="T9" fmla="*/ 2147483647 h 68"/>
              <a:gd name="T10" fmla="*/ 2147483647 w 73"/>
              <a:gd name="T11" fmla="*/ 2147483647 h 68"/>
              <a:gd name="T12" fmla="*/ 2147483647 w 73"/>
              <a:gd name="T13" fmla="*/ 2147483647 h 68"/>
              <a:gd name="T14" fmla="*/ 2147483647 w 73"/>
              <a:gd name="T15" fmla="*/ 2147483647 h 68"/>
              <a:gd name="T16" fmla="*/ 2147483647 w 73"/>
              <a:gd name="T17" fmla="*/ 2147483647 h 68"/>
              <a:gd name="T18" fmla="*/ 2147483647 w 73"/>
              <a:gd name="T19" fmla="*/ 2147483647 h 68"/>
              <a:gd name="T20" fmla="*/ 2147483647 w 73"/>
              <a:gd name="T21" fmla="*/ 2147483647 h 68"/>
              <a:gd name="T22" fmla="*/ 2147483647 w 73"/>
              <a:gd name="T23" fmla="*/ 0 h 68"/>
              <a:gd name="T24" fmla="*/ 2147483647 w 73"/>
              <a:gd name="T25" fmla="*/ 2147483647 h 68"/>
              <a:gd name="T26" fmla="*/ 2147483647 w 73"/>
              <a:gd name="T27" fmla="*/ 2147483647 h 68"/>
              <a:gd name="T28" fmla="*/ 2147483647 w 73"/>
              <a:gd name="T29" fmla="*/ 2147483647 h 68"/>
              <a:gd name="T30" fmla="*/ 2147483647 w 73"/>
              <a:gd name="T31" fmla="*/ 2147483647 h 68"/>
              <a:gd name="T32" fmla="*/ 2147483647 w 73"/>
              <a:gd name="T33" fmla="*/ 2147483647 h 68"/>
              <a:gd name="T34" fmla="*/ 2147483647 w 73"/>
              <a:gd name="T35" fmla="*/ 2147483647 h 68"/>
              <a:gd name="T36" fmla="*/ 2147483647 w 73"/>
              <a:gd name="T37" fmla="*/ 2147483647 h 68"/>
              <a:gd name="T38" fmla="*/ 2147483647 w 73"/>
              <a:gd name="T39" fmla="*/ 2147483647 h 68"/>
              <a:gd name="T40" fmla="*/ 2147483647 w 73"/>
              <a:gd name="T41" fmla="*/ 2147483647 h 68"/>
              <a:gd name="T42" fmla="*/ 2147483647 w 73"/>
              <a:gd name="T43" fmla="*/ 2147483647 h 68"/>
              <a:gd name="T44" fmla="*/ 2147483647 w 73"/>
              <a:gd name="T45" fmla="*/ 2147483647 h 68"/>
              <a:gd name="T46" fmla="*/ 2147483647 w 73"/>
              <a:gd name="T47" fmla="*/ 2147483647 h 68"/>
              <a:gd name="T48" fmla="*/ 2147483647 w 73"/>
              <a:gd name="T49" fmla="*/ 2147483647 h 68"/>
              <a:gd name="T50" fmla="*/ 2147483647 w 73"/>
              <a:gd name="T51" fmla="*/ 2147483647 h 68"/>
              <a:gd name="T52" fmla="*/ 2147483647 w 73"/>
              <a:gd name="T53" fmla="*/ 2147483647 h 68"/>
              <a:gd name="T54" fmla="*/ 2147483647 w 73"/>
              <a:gd name="T55" fmla="*/ 2147483647 h 68"/>
              <a:gd name="T56" fmla="*/ 2147483647 w 73"/>
              <a:gd name="T57" fmla="*/ 2147483647 h 68"/>
              <a:gd name="T58" fmla="*/ 2147483647 w 73"/>
              <a:gd name="T59" fmla="*/ 0 h 68"/>
              <a:gd name="T60" fmla="*/ 2147483647 w 73"/>
              <a:gd name="T61" fmla="*/ 2147483647 h 68"/>
              <a:gd name="T62" fmla="*/ 2147483647 w 73"/>
              <a:gd name="T63" fmla="*/ 2147483647 h 68"/>
              <a:gd name="T64" fmla="*/ 2147483647 w 73"/>
              <a:gd name="T65" fmla="*/ 2147483647 h 68"/>
              <a:gd name="T66" fmla="*/ 2147483647 w 73"/>
              <a:gd name="T67" fmla="*/ 2147483647 h 68"/>
              <a:gd name="T68" fmla="*/ 2147483647 w 73"/>
              <a:gd name="T69" fmla="*/ 2147483647 h 68"/>
              <a:gd name="T70" fmla="*/ 2147483647 w 73"/>
              <a:gd name="T71" fmla="*/ 2147483647 h 68"/>
              <a:gd name="T72" fmla="*/ 2147483647 w 73"/>
              <a:gd name="T73" fmla="*/ 2147483647 h 68"/>
              <a:gd name="T74" fmla="*/ 2147483647 w 73"/>
              <a:gd name="T75" fmla="*/ 2147483647 h 68"/>
              <a:gd name="T76" fmla="*/ 2147483647 w 73"/>
              <a:gd name="T77" fmla="*/ 2147483647 h 68"/>
              <a:gd name="T78" fmla="*/ 2147483647 w 73"/>
              <a:gd name="T79" fmla="*/ 2147483647 h 68"/>
              <a:gd name="T80" fmla="*/ 2147483647 w 73"/>
              <a:gd name="T81" fmla="*/ 2147483647 h 68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</a:gdLst>
            <a:ahLst/>
            <a:cxnLst>
              <a:cxn ang="T82">
                <a:pos x="T0" y="T1"/>
              </a:cxn>
              <a:cxn ang="T83">
                <a:pos x="T2" y="T3"/>
              </a:cxn>
              <a:cxn ang="T84">
                <a:pos x="T4" y="T5"/>
              </a:cxn>
              <a:cxn ang="T85">
                <a:pos x="T6" y="T7"/>
              </a:cxn>
              <a:cxn ang="T86">
                <a:pos x="T8" y="T9"/>
              </a:cxn>
              <a:cxn ang="T87">
                <a:pos x="T10" y="T11"/>
              </a:cxn>
              <a:cxn ang="T88">
                <a:pos x="T12" y="T13"/>
              </a:cxn>
              <a:cxn ang="T89">
                <a:pos x="T14" y="T15"/>
              </a:cxn>
              <a:cxn ang="T90">
                <a:pos x="T16" y="T17"/>
              </a:cxn>
              <a:cxn ang="T91">
                <a:pos x="T18" y="T19"/>
              </a:cxn>
              <a:cxn ang="T92">
                <a:pos x="T20" y="T21"/>
              </a:cxn>
              <a:cxn ang="T93">
                <a:pos x="T22" y="T23"/>
              </a:cxn>
              <a:cxn ang="T94">
                <a:pos x="T24" y="T25"/>
              </a:cxn>
              <a:cxn ang="T95">
                <a:pos x="T26" y="T27"/>
              </a:cxn>
              <a:cxn ang="T96">
                <a:pos x="T28" y="T29"/>
              </a:cxn>
              <a:cxn ang="T97">
                <a:pos x="T30" y="T31"/>
              </a:cxn>
              <a:cxn ang="T98">
                <a:pos x="T32" y="T33"/>
              </a:cxn>
              <a:cxn ang="T99">
                <a:pos x="T34" y="T35"/>
              </a:cxn>
              <a:cxn ang="T100">
                <a:pos x="T36" y="T37"/>
              </a:cxn>
              <a:cxn ang="T101">
                <a:pos x="T38" y="T39"/>
              </a:cxn>
              <a:cxn ang="T102">
                <a:pos x="T40" y="T41"/>
              </a:cxn>
              <a:cxn ang="T103">
                <a:pos x="T42" y="T43"/>
              </a:cxn>
              <a:cxn ang="T104">
                <a:pos x="T44" y="T45"/>
              </a:cxn>
              <a:cxn ang="T105">
                <a:pos x="T46" y="T47"/>
              </a:cxn>
              <a:cxn ang="T106">
                <a:pos x="T48" y="T49"/>
              </a:cxn>
              <a:cxn ang="T107">
                <a:pos x="T50" y="T51"/>
              </a:cxn>
              <a:cxn ang="T108">
                <a:pos x="T52" y="T53"/>
              </a:cxn>
              <a:cxn ang="T109">
                <a:pos x="T54" y="T55"/>
              </a:cxn>
              <a:cxn ang="T110">
                <a:pos x="T56" y="T57"/>
              </a:cxn>
              <a:cxn ang="T111">
                <a:pos x="T58" y="T59"/>
              </a:cxn>
              <a:cxn ang="T112">
                <a:pos x="T60" y="T61"/>
              </a:cxn>
              <a:cxn ang="T113">
                <a:pos x="T62" y="T63"/>
              </a:cxn>
              <a:cxn ang="T114">
                <a:pos x="T64" y="T65"/>
              </a:cxn>
              <a:cxn ang="T115">
                <a:pos x="T66" y="T67"/>
              </a:cxn>
              <a:cxn ang="T116">
                <a:pos x="T68" y="T69"/>
              </a:cxn>
              <a:cxn ang="T117">
                <a:pos x="T70" y="T71"/>
              </a:cxn>
              <a:cxn ang="T118">
                <a:pos x="T72" y="T73"/>
              </a:cxn>
              <a:cxn ang="T119">
                <a:pos x="T74" y="T75"/>
              </a:cxn>
              <a:cxn ang="T120">
                <a:pos x="T76" y="T77"/>
              </a:cxn>
              <a:cxn ang="T121">
                <a:pos x="T78" y="T79"/>
              </a:cxn>
              <a:cxn ang="T122">
                <a:pos x="T80" y="T81"/>
              </a:cxn>
            </a:cxnLst>
            <a:rect l="0" t="0" r="r" b="b"/>
            <a:pathLst>
              <a:path w="73" h="68">
                <a:moveTo>
                  <a:pt x="13" y="39"/>
                </a:moveTo>
                <a:cubicBezTo>
                  <a:pt x="8" y="39"/>
                  <a:pt x="8" y="39"/>
                  <a:pt x="8" y="39"/>
                </a:cubicBezTo>
                <a:cubicBezTo>
                  <a:pt x="4" y="39"/>
                  <a:pt x="0" y="37"/>
                  <a:pt x="0" y="33"/>
                </a:cubicBezTo>
                <a:cubicBezTo>
                  <a:pt x="0" y="29"/>
                  <a:pt x="0" y="19"/>
                  <a:pt x="5" y="19"/>
                </a:cubicBezTo>
                <a:cubicBezTo>
                  <a:pt x="6" y="19"/>
                  <a:pt x="10" y="22"/>
                  <a:pt x="15" y="22"/>
                </a:cubicBezTo>
                <a:cubicBezTo>
                  <a:pt x="17" y="22"/>
                  <a:pt x="18" y="22"/>
                  <a:pt x="20" y="21"/>
                </a:cubicBezTo>
                <a:cubicBezTo>
                  <a:pt x="20" y="22"/>
                  <a:pt x="20" y="23"/>
                  <a:pt x="20" y="24"/>
                </a:cubicBezTo>
                <a:cubicBezTo>
                  <a:pt x="20" y="27"/>
                  <a:pt x="21" y="31"/>
                  <a:pt x="23" y="34"/>
                </a:cubicBezTo>
                <a:cubicBezTo>
                  <a:pt x="19" y="34"/>
                  <a:pt x="15" y="36"/>
                  <a:pt x="13" y="39"/>
                </a:cubicBezTo>
                <a:close/>
                <a:moveTo>
                  <a:pt x="15" y="19"/>
                </a:moveTo>
                <a:cubicBezTo>
                  <a:pt x="10" y="19"/>
                  <a:pt x="5" y="15"/>
                  <a:pt x="5" y="9"/>
                </a:cubicBezTo>
                <a:cubicBezTo>
                  <a:pt x="5" y="4"/>
                  <a:pt x="10" y="0"/>
                  <a:pt x="15" y="0"/>
                </a:cubicBezTo>
                <a:cubicBezTo>
                  <a:pt x="20" y="0"/>
                  <a:pt x="25" y="4"/>
                  <a:pt x="25" y="9"/>
                </a:cubicBezTo>
                <a:cubicBezTo>
                  <a:pt x="25" y="15"/>
                  <a:pt x="20" y="19"/>
                  <a:pt x="15" y="19"/>
                </a:cubicBezTo>
                <a:close/>
                <a:moveTo>
                  <a:pt x="53" y="68"/>
                </a:moveTo>
                <a:cubicBezTo>
                  <a:pt x="20" y="68"/>
                  <a:pt x="20" y="68"/>
                  <a:pt x="20" y="68"/>
                </a:cubicBezTo>
                <a:cubicBezTo>
                  <a:pt x="14" y="68"/>
                  <a:pt x="10" y="64"/>
                  <a:pt x="10" y="58"/>
                </a:cubicBezTo>
                <a:cubicBezTo>
                  <a:pt x="10" y="49"/>
                  <a:pt x="12" y="36"/>
                  <a:pt x="23" y="36"/>
                </a:cubicBezTo>
                <a:cubicBezTo>
                  <a:pt x="25" y="36"/>
                  <a:pt x="29" y="41"/>
                  <a:pt x="37" y="41"/>
                </a:cubicBezTo>
                <a:cubicBezTo>
                  <a:pt x="44" y="41"/>
                  <a:pt x="49" y="36"/>
                  <a:pt x="50" y="36"/>
                </a:cubicBezTo>
                <a:cubicBezTo>
                  <a:pt x="62" y="36"/>
                  <a:pt x="64" y="49"/>
                  <a:pt x="64" y="58"/>
                </a:cubicBezTo>
                <a:cubicBezTo>
                  <a:pt x="64" y="64"/>
                  <a:pt x="60" y="68"/>
                  <a:pt x="53" y="68"/>
                </a:cubicBezTo>
                <a:close/>
                <a:moveTo>
                  <a:pt x="37" y="39"/>
                </a:moveTo>
                <a:cubicBezTo>
                  <a:pt x="29" y="39"/>
                  <a:pt x="22" y="32"/>
                  <a:pt x="22" y="24"/>
                </a:cubicBezTo>
                <a:cubicBezTo>
                  <a:pt x="22" y="16"/>
                  <a:pt x="29" y="9"/>
                  <a:pt x="37" y="9"/>
                </a:cubicBezTo>
                <a:cubicBezTo>
                  <a:pt x="45" y="9"/>
                  <a:pt x="51" y="16"/>
                  <a:pt x="51" y="24"/>
                </a:cubicBezTo>
                <a:cubicBezTo>
                  <a:pt x="51" y="32"/>
                  <a:pt x="45" y="39"/>
                  <a:pt x="37" y="39"/>
                </a:cubicBezTo>
                <a:close/>
                <a:moveTo>
                  <a:pt x="59" y="19"/>
                </a:moveTo>
                <a:cubicBezTo>
                  <a:pt x="53" y="19"/>
                  <a:pt x="49" y="15"/>
                  <a:pt x="49" y="9"/>
                </a:cubicBezTo>
                <a:cubicBezTo>
                  <a:pt x="49" y="4"/>
                  <a:pt x="53" y="0"/>
                  <a:pt x="59" y="0"/>
                </a:cubicBezTo>
                <a:cubicBezTo>
                  <a:pt x="64" y="0"/>
                  <a:pt x="68" y="4"/>
                  <a:pt x="68" y="9"/>
                </a:cubicBezTo>
                <a:cubicBezTo>
                  <a:pt x="68" y="15"/>
                  <a:pt x="64" y="19"/>
                  <a:pt x="59" y="19"/>
                </a:cubicBezTo>
                <a:close/>
                <a:moveTo>
                  <a:pt x="66" y="39"/>
                </a:moveTo>
                <a:cubicBezTo>
                  <a:pt x="61" y="39"/>
                  <a:pt x="61" y="39"/>
                  <a:pt x="61" y="39"/>
                </a:cubicBezTo>
                <a:cubicBezTo>
                  <a:pt x="58" y="36"/>
                  <a:pt x="55" y="34"/>
                  <a:pt x="51" y="34"/>
                </a:cubicBezTo>
                <a:cubicBezTo>
                  <a:pt x="53" y="31"/>
                  <a:pt x="54" y="27"/>
                  <a:pt x="54" y="24"/>
                </a:cubicBezTo>
                <a:cubicBezTo>
                  <a:pt x="54" y="23"/>
                  <a:pt x="54" y="22"/>
                  <a:pt x="54" y="21"/>
                </a:cubicBezTo>
                <a:cubicBezTo>
                  <a:pt x="55" y="22"/>
                  <a:pt x="57" y="22"/>
                  <a:pt x="59" y="22"/>
                </a:cubicBezTo>
                <a:cubicBezTo>
                  <a:pt x="64" y="22"/>
                  <a:pt x="68" y="19"/>
                  <a:pt x="69" y="19"/>
                </a:cubicBezTo>
                <a:cubicBezTo>
                  <a:pt x="73" y="19"/>
                  <a:pt x="73" y="29"/>
                  <a:pt x="73" y="33"/>
                </a:cubicBezTo>
                <a:cubicBezTo>
                  <a:pt x="73" y="37"/>
                  <a:pt x="70" y="39"/>
                  <a:pt x="66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2" name="Freeform 82"/>
          <p:cNvSpPr>
            <a:spLocks noEditPoints="1"/>
          </p:cNvSpPr>
          <p:nvPr/>
        </p:nvSpPr>
        <p:spPr bwMode="auto">
          <a:xfrm>
            <a:off x="5827713" y="2320925"/>
            <a:ext cx="206375" cy="257175"/>
          </a:xfrm>
          <a:custGeom>
            <a:avLst/>
            <a:gdLst>
              <a:gd name="T0" fmla="*/ 2147483647 w 61"/>
              <a:gd name="T1" fmla="*/ 2147483647 h 72"/>
              <a:gd name="T2" fmla="*/ 2147483647 w 61"/>
              <a:gd name="T3" fmla="*/ 2147483647 h 72"/>
              <a:gd name="T4" fmla="*/ 2147483647 w 61"/>
              <a:gd name="T5" fmla="*/ 2147483647 h 72"/>
              <a:gd name="T6" fmla="*/ 2147483647 w 61"/>
              <a:gd name="T7" fmla="*/ 2147483647 h 72"/>
              <a:gd name="T8" fmla="*/ 0 w 61"/>
              <a:gd name="T9" fmla="*/ 2147483647 h 72"/>
              <a:gd name="T10" fmla="*/ 0 w 61"/>
              <a:gd name="T11" fmla="*/ 2147483647 h 72"/>
              <a:gd name="T12" fmla="*/ 2147483647 w 61"/>
              <a:gd name="T13" fmla="*/ 0 h 72"/>
              <a:gd name="T14" fmla="*/ 2147483647 w 61"/>
              <a:gd name="T15" fmla="*/ 0 h 72"/>
              <a:gd name="T16" fmla="*/ 2147483647 w 61"/>
              <a:gd name="T17" fmla="*/ 2147483647 h 72"/>
              <a:gd name="T18" fmla="*/ 2147483647 w 61"/>
              <a:gd name="T19" fmla="*/ 2147483647 h 72"/>
              <a:gd name="T20" fmla="*/ 2147483647 w 61"/>
              <a:gd name="T21" fmla="*/ 2147483647 h 72"/>
              <a:gd name="T22" fmla="*/ 2147483647 w 61"/>
              <a:gd name="T23" fmla="*/ 2147483647 h 72"/>
              <a:gd name="T24" fmla="*/ 2147483647 w 61"/>
              <a:gd name="T25" fmla="*/ 2147483647 h 72"/>
              <a:gd name="T26" fmla="*/ 2147483647 w 61"/>
              <a:gd name="T27" fmla="*/ 2147483647 h 72"/>
              <a:gd name="T28" fmla="*/ 2147483647 w 61"/>
              <a:gd name="T29" fmla="*/ 2147483647 h 72"/>
              <a:gd name="T30" fmla="*/ 2147483647 w 61"/>
              <a:gd name="T31" fmla="*/ 2147483647 h 72"/>
              <a:gd name="T32" fmla="*/ 2147483647 w 61"/>
              <a:gd name="T33" fmla="*/ 2147483647 h 72"/>
              <a:gd name="T34" fmla="*/ 2147483647 w 61"/>
              <a:gd name="T35" fmla="*/ 2147483647 h 72"/>
              <a:gd name="T36" fmla="*/ 2147483647 w 61"/>
              <a:gd name="T37" fmla="*/ 2147483647 h 72"/>
              <a:gd name="T38" fmla="*/ 2147483647 w 61"/>
              <a:gd name="T39" fmla="*/ 2147483647 h 72"/>
              <a:gd name="T40" fmla="*/ 2147483647 w 61"/>
              <a:gd name="T41" fmla="*/ 2147483647 h 72"/>
              <a:gd name="T42" fmla="*/ 2147483647 w 61"/>
              <a:gd name="T43" fmla="*/ 2147483647 h 72"/>
              <a:gd name="T44" fmla="*/ 2147483647 w 61"/>
              <a:gd name="T45" fmla="*/ 2147483647 h 72"/>
              <a:gd name="T46" fmla="*/ 2147483647 w 61"/>
              <a:gd name="T47" fmla="*/ 2147483647 h 72"/>
              <a:gd name="T48" fmla="*/ 2147483647 w 61"/>
              <a:gd name="T49" fmla="*/ 2147483647 h 72"/>
              <a:gd name="T50" fmla="*/ 2147483647 w 61"/>
              <a:gd name="T51" fmla="*/ 2147483647 h 72"/>
              <a:gd name="T52" fmla="*/ 2147483647 w 61"/>
              <a:gd name="T53" fmla="*/ 2147483647 h 72"/>
              <a:gd name="T54" fmla="*/ 2147483647 w 61"/>
              <a:gd name="T55" fmla="*/ 2147483647 h 72"/>
              <a:gd name="T56" fmla="*/ 2147483647 w 61"/>
              <a:gd name="T57" fmla="*/ 2147483647 h 72"/>
              <a:gd name="T58" fmla="*/ 2147483647 w 61"/>
              <a:gd name="T59" fmla="*/ 2147483647 h 72"/>
              <a:gd name="T60" fmla="*/ 2147483647 w 61"/>
              <a:gd name="T61" fmla="*/ 2147483647 h 72"/>
              <a:gd name="T62" fmla="*/ 2147483647 w 61"/>
              <a:gd name="T63" fmla="*/ 2147483647 h 72"/>
              <a:gd name="T64" fmla="*/ 2147483647 w 61"/>
              <a:gd name="T65" fmla="*/ 2147483647 h 72"/>
              <a:gd name="T66" fmla="*/ 2147483647 w 61"/>
              <a:gd name="T67" fmla="*/ 2147483647 h 72"/>
              <a:gd name="T68" fmla="*/ 2147483647 w 61"/>
              <a:gd name="T69" fmla="*/ 2147483647 h 72"/>
              <a:gd name="T70" fmla="*/ 2147483647 w 61"/>
              <a:gd name="T71" fmla="*/ 2147483647 h 72"/>
              <a:gd name="T72" fmla="*/ 2147483647 w 61"/>
              <a:gd name="T73" fmla="*/ 2147483647 h 72"/>
              <a:gd name="T74" fmla="*/ 2147483647 w 61"/>
              <a:gd name="T75" fmla="*/ 2147483647 h 72"/>
              <a:gd name="T76" fmla="*/ 2147483647 w 61"/>
              <a:gd name="T77" fmla="*/ 2147483647 h 72"/>
              <a:gd name="T78" fmla="*/ 2147483647 w 61"/>
              <a:gd name="T79" fmla="*/ 2147483647 h 72"/>
              <a:gd name="T80" fmla="*/ 2147483647 w 61"/>
              <a:gd name="T81" fmla="*/ 2147483647 h 72"/>
              <a:gd name="T82" fmla="*/ 2147483647 w 61"/>
              <a:gd name="T83" fmla="*/ 2147483647 h 72"/>
              <a:gd name="T84" fmla="*/ 2147483647 w 61"/>
              <a:gd name="T85" fmla="*/ 2147483647 h 72"/>
              <a:gd name="T86" fmla="*/ 2147483647 w 61"/>
              <a:gd name="T87" fmla="*/ 2147483647 h 7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1" h="72">
                <a:moveTo>
                  <a:pt x="61" y="26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71"/>
                  <a:pt x="60" y="72"/>
                  <a:pt x="5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2"/>
                  <a:pt x="0" y="71"/>
                  <a:pt x="0" y="6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4"/>
                  <a:pt x="37" y="26"/>
                  <a:pt x="40" y="26"/>
                </a:cubicBezTo>
                <a:lnTo>
                  <a:pt x="61" y="26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36"/>
                  <a:pt x="16" y="36"/>
                  <a:pt x="16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1"/>
                  <a:pt x="15" y="42"/>
                  <a:pt x="15" y="43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6"/>
                  <a:pt x="16" y="47"/>
                  <a:pt x="16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5" y="52"/>
                  <a:pt x="15" y="53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6"/>
                  <a:pt x="16" y="57"/>
                  <a:pt x="16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  <a:moveTo>
                  <a:pt x="60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2"/>
                  <a:pt x="42" y="3"/>
                  <a:pt x="42" y="3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20"/>
                  <a:pt x="59" y="20"/>
                  <a:pt x="60" y="2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3" name="Freeform 131"/>
          <p:cNvSpPr>
            <a:spLocks noEditPoints="1"/>
          </p:cNvSpPr>
          <p:nvPr/>
        </p:nvSpPr>
        <p:spPr bwMode="auto">
          <a:xfrm>
            <a:off x="5780088" y="3673475"/>
            <a:ext cx="273050" cy="244475"/>
          </a:xfrm>
          <a:custGeom>
            <a:avLst/>
            <a:gdLst>
              <a:gd name="T0" fmla="*/ 2147483647 w 123"/>
              <a:gd name="T1" fmla="*/ 0 h 115"/>
              <a:gd name="T2" fmla="*/ 2147483647 w 123"/>
              <a:gd name="T3" fmla="*/ 0 h 115"/>
              <a:gd name="T4" fmla="*/ 0 w 123"/>
              <a:gd name="T5" fmla="*/ 2147483647 h 115"/>
              <a:gd name="T6" fmla="*/ 0 w 123"/>
              <a:gd name="T7" fmla="*/ 2147483647 h 115"/>
              <a:gd name="T8" fmla="*/ 2147483647 w 123"/>
              <a:gd name="T9" fmla="*/ 2147483647 h 115"/>
              <a:gd name="T10" fmla="*/ 2147483647 w 123"/>
              <a:gd name="T11" fmla="*/ 2147483647 h 115"/>
              <a:gd name="T12" fmla="*/ 2147483647 w 123"/>
              <a:gd name="T13" fmla="*/ 2147483647 h 115"/>
              <a:gd name="T14" fmla="*/ 2147483647 w 123"/>
              <a:gd name="T15" fmla="*/ 2147483647 h 115"/>
              <a:gd name="T16" fmla="*/ 2147483647 w 123"/>
              <a:gd name="T17" fmla="*/ 2147483647 h 115"/>
              <a:gd name="T18" fmla="*/ 2147483647 w 123"/>
              <a:gd name="T19" fmla="*/ 2147483647 h 115"/>
              <a:gd name="T20" fmla="*/ 2147483647 w 123"/>
              <a:gd name="T21" fmla="*/ 2147483647 h 115"/>
              <a:gd name="T22" fmla="*/ 2147483647 w 123"/>
              <a:gd name="T23" fmla="*/ 2147483647 h 115"/>
              <a:gd name="T24" fmla="*/ 2147483647 w 123"/>
              <a:gd name="T25" fmla="*/ 2147483647 h 115"/>
              <a:gd name="T26" fmla="*/ 2147483647 w 123"/>
              <a:gd name="T27" fmla="*/ 2147483647 h 115"/>
              <a:gd name="T28" fmla="*/ 2147483647 w 123"/>
              <a:gd name="T29" fmla="*/ 2147483647 h 115"/>
              <a:gd name="T30" fmla="*/ 2147483647 w 123"/>
              <a:gd name="T31" fmla="*/ 2147483647 h 115"/>
              <a:gd name="T32" fmla="*/ 2147483647 w 123"/>
              <a:gd name="T33" fmla="*/ 2147483647 h 115"/>
              <a:gd name="T34" fmla="*/ 2147483647 w 123"/>
              <a:gd name="T35" fmla="*/ 2147483647 h 115"/>
              <a:gd name="T36" fmla="*/ 2147483647 w 123"/>
              <a:gd name="T37" fmla="*/ 0 h 115"/>
              <a:gd name="T38" fmla="*/ 2147483647 w 123"/>
              <a:gd name="T39" fmla="*/ 2147483647 h 115"/>
              <a:gd name="T40" fmla="*/ 2147483647 w 123"/>
              <a:gd name="T41" fmla="*/ 2147483647 h 115"/>
              <a:gd name="T42" fmla="*/ 2147483647 w 123"/>
              <a:gd name="T43" fmla="*/ 2147483647 h 115"/>
              <a:gd name="T44" fmla="*/ 2147483647 w 123"/>
              <a:gd name="T45" fmla="*/ 2147483647 h 115"/>
              <a:gd name="T46" fmla="*/ 2147483647 w 123"/>
              <a:gd name="T47" fmla="*/ 2147483647 h 115"/>
              <a:gd name="T48" fmla="*/ 2147483647 w 123"/>
              <a:gd name="T49" fmla="*/ 2147483647 h 115"/>
              <a:gd name="T50" fmla="*/ 2147483647 w 123"/>
              <a:gd name="T51" fmla="*/ 2147483647 h 115"/>
              <a:gd name="T52" fmla="*/ 2147483647 w 123"/>
              <a:gd name="T53" fmla="*/ 2147483647 h 115"/>
              <a:gd name="T54" fmla="*/ 2147483647 w 123"/>
              <a:gd name="T55" fmla="*/ 2147483647 h 115"/>
              <a:gd name="T56" fmla="*/ 2147483647 w 123"/>
              <a:gd name="T57" fmla="*/ 2147483647 h 115"/>
              <a:gd name="T58" fmla="*/ 2147483647 w 123"/>
              <a:gd name="T59" fmla="*/ 2147483647 h 115"/>
              <a:gd name="T60" fmla="*/ 2147483647 w 123"/>
              <a:gd name="T61" fmla="*/ 2147483647 h 115"/>
              <a:gd name="T62" fmla="*/ 2147483647 w 123"/>
              <a:gd name="T63" fmla="*/ 2147483647 h 115"/>
              <a:gd name="T64" fmla="*/ 2147483647 w 123"/>
              <a:gd name="T65" fmla="*/ 2147483647 h 115"/>
              <a:gd name="T66" fmla="*/ 2147483647 w 123"/>
              <a:gd name="T67" fmla="*/ 2147483647 h 115"/>
              <a:gd name="T68" fmla="*/ 2147483647 w 123"/>
              <a:gd name="T69" fmla="*/ 2147483647 h 115"/>
              <a:gd name="T70" fmla="*/ 2147483647 w 123"/>
              <a:gd name="T71" fmla="*/ 2147483647 h 115"/>
              <a:gd name="T72" fmla="*/ 2147483647 w 123"/>
              <a:gd name="T73" fmla="*/ 2147483647 h 115"/>
              <a:gd name="T74" fmla="*/ 2147483647 w 123"/>
              <a:gd name="T75" fmla="*/ 2147483647 h 115"/>
              <a:gd name="T76" fmla="*/ 2147483647 w 123"/>
              <a:gd name="T77" fmla="*/ 2147483647 h 115"/>
              <a:gd name="T78" fmla="*/ 2147483647 w 123"/>
              <a:gd name="T79" fmla="*/ 2147483647 h 115"/>
              <a:gd name="T80" fmla="*/ 2147483647 w 123"/>
              <a:gd name="T81" fmla="*/ 2147483647 h 115"/>
              <a:gd name="T82" fmla="*/ 2147483647 w 123"/>
              <a:gd name="T83" fmla="*/ 2147483647 h 115"/>
              <a:gd name="T84" fmla="*/ 2147483647 w 123"/>
              <a:gd name="T85" fmla="*/ 2147483647 h 115"/>
              <a:gd name="T86" fmla="*/ 2147483647 w 123"/>
              <a:gd name="T87" fmla="*/ 2147483647 h 115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23" h="115">
                <a:moveTo>
                  <a:pt x="111" y="0"/>
                </a:moveTo>
                <a:cubicBezTo>
                  <a:pt x="12" y="0"/>
                  <a:pt x="12" y="0"/>
                  <a:pt x="12" y="0"/>
                </a:cubicBezTo>
                <a:cubicBezTo>
                  <a:pt x="5" y="0"/>
                  <a:pt x="0" y="5"/>
                  <a:pt x="0" y="12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95"/>
                  <a:pt x="5" y="100"/>
                  <a:pt x="12" y="100"/>
                </a:cubicBezTo>
                <a:cubicBezTo>
                  <a:pt x="50" y="100"/>
                  <a:pt x="50" y="100"/>
                  <a:pt x="50" y="100"/>
                </a:cubicBezTo>
                <a:cubicBezTo>
                  <a:pt x="50" y="104"/>
                  <a:pt x="50" y="104"/>
                  <a:pt x="50" y="104"/>
                </a:cubicBezTo>
                <a:cubicBezTo>
                  <a:pt x="26" y="108"/>
                  <a:pt x="26" y="108"/>
                  <a:pt x="26" y="108"/>
                </a:cubicBezTo>
                <a:cubicBezTo>
                  <a:pt x="24" y="108"/>
                  <a:pt x="23" y="109"/>
                  <a:pt x="23" y="111"/>
                </a:cubicBezTo>
                <a:cubicBezTo>
                  <a:pt x="23" y="113"/>
                  <a:pt x="25" y="115"/>
                  <a:pt x="27" y="115"/>
                </a:cubicBezTo>
                <a:cubicBezTo>
                  <a:pt x="96" y="115"/>
                  <a:pt x="96" y="115"/>
                  <a:pt x="96" y="115"/>
                </a:cubicBezTo>
                <a:cubicBezTo>
                  <a:pt x="98" y="115"/>
                  <a:pt x="100" y="113"/>
                  <a:pt x="100" y="111"/>
                </a:cubicBezTo>
                <a:cubicBezTo>
                  <a:pt x="100" y="109"/>
                  <a:pt x="99" y="108"/>
                  <a:pt x="97" y="108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111" y="100"/>
                  <a:pt x="111" y="100"/>
                  <a:pt x="111" y="100"/>
                </a:cubicBezTo>
                <a:cubicBezTo>
                  <a:pt x="118" y="100"/>
                  <a:pt x="123" y="95"/>
                  <a:pt x="123" y="88"/>
                </a:cubicBezTo>
                <a:cubicBezTo>
                  <a:pt x="123" y="12"/>
                  <a:pt x="123" y="12"/>
                  <a:pt x="123" y="12"/>
                </a:cubicBezTo>
                <a:cubicBezTo>
                  <a:pt x="123" y="5"/>
                  <a:pt x="118" y="0"/>
                  <a:pt x="111" y="0"/>
                </a:cubicBezTo>
                <a:close/>
                <a:moveTo>
                  <a:pt x="115" y="88"/>
                </a:moveTo>
                <a:cubicBezTo>
                  <a:pt x="115" y="90"/>
                  <a:pt x="114" y="92"/>
                  <a:pt x="111" y="92"/>
                </a:cubicBezTo>
                <a:cubicBezTo>
                  <a:pt x="12" y="92"/>
                  <a:pt x="12" y="92"/>
                  <a:pt x="12" y="92"/>
                </a:cubicBezTo>
                <a:cubicBezTo>
                  <a:pt x="10" y="92"/>
                  <a:pt x="8" y="90"/>
                  <a:pt x="8" y="88"/>
                </a:cubicBezTo>
                <a:cubicBezTo>
                  <a:pt x="8" y="12"/>
                  <a:pt x="8" y="12"/>
                  <a:pt x="8" y="12"/>
                </a:cubicBezTo>
                <a:cubicBezTo>
                  <a:pt x="8" y="9"/>
                  <a:pt x="10" y="8"/>
                  <a:pt x="12" y="8"/>
                </a:cubicBezTo>
                <a:cubicBezTo>
                  <a:pt x="111" y="8"/>
                  <a:pt x="111" y="8"/>
                  <a:pt x="111" y="8"/>
                </a:cubicBezTo>
                <a:cubicBezTo>
                  <a:pt x="114" y="8"/>
                  <a:pt x="115" y="9"/>
                  <a:pt x="115" y="12"/>
                </a:cubicBezTo>
                <a:lnTo>
                  <a:pt x="115" y="88"/>
                </a:lnTo>
                <a:close/>
                <a:moveTo>
                  <a:pt x="104" y="15"/>
                </a:moveTo>
                <a:cubicBezTo>
                  <a:pt x="19" y="15"/>
                  <a:pt x="19" y="15"/>
                  <a:pt x="19" y="15"/>
                </a:cubicBezTo>
                <a:cubicBezTo>
                  <a:pt x="17" y="15"/>
                  <a:pt x="16" y="17"/>
                  <a:pt x="16" y="19"/>
                </a:cubicBezTo>
                <a:cubicBezTo>
                  <a:pt x="16" y="73"/>
                  <a:pt x="16" y="73"/>
                  <a:pt x="16" y="73"/>
                </a:cubicBezTo>
                <a:cubicBezTo>
                  <a:pt x="16" y="75"/>
                  <a:pt x="17" y="77"/>
                  <a:pt x="19" y="77"/>
                </a:cubicBezTo>
                <a:cubicBezTo>
                  <a:pt x="104" y="77"/>
                  <a:pt x="104" y="77"/>
                  <a:pt x="104" y="77"/>
                </a:cubicBezTo>
                <a:cubicBezTo>
                  <a:pt x="106" y="77"/>
                  <a:pt x="108" y="75"/>
                  <a:pt x="108" y="73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08" y="17"/>
                  <a:pt x="106" y="15"/>
                  <a:pt x="104" y="15"/>
                </a:cubicBezTo>
                <a:close/>
                <a:moveTo>
                  <a:pt x="104" y="73"/>
                </a:moveTo>
                <a:cubicBezTo>
                  <a:pt x="19" y="73"/>
                  <a:pt x="19" y="73"/>
                  <a:pt x="19" y="73"/>
                </a:cubicBezTo>
                <a:cubicBezTo>
                  <a:pt x="19" y="19"/>
                  <a:pt x="19" y="19"/>
                  <a:pt x="19" y="19"/>
                </a:cubicBezTo>
                <a:cubicBezTo>
                  <a:pt x="104" y="19"/>
                  <a:pt x="104" y="19"/>
                  <a:pt x="104" y="19"/>
                </a:cubicBezTo>
                <a:lnTo>
                  <a:pt x="104" y="73"/>
                </a:lnTo>
                <a:close/>
                <a:moveTo>
                  <a:pt x="104" y="73"/>
                </a:moveTo>
                <a:cubicBezTo>
                  <a:pt x="104" y="73"/>
                  <a:pt x="104" y="73"/>
                  <a:pt x="104" y="73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4" name="Text Placeholder 3"/>
          <p:cNvSpPr txBox="1">
            <a:spLocks/>
          </p:cNvSpPr>
          <p:nvPr/>
        </p:nvSpPr>
        <p:spPr bwMode="auto">
          <a:xfrm>
            <a:off x="6327775" y="3465513"/>
            <a:ext cx="4603750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800">
                <a:solidFill>
                  <a:srgbClr val="376092"/>
                </a:solidFill>
                <a:cs typeface="Calibri" pitchFamily="34" charset="0"/>
              </a:rPr>
              <a:t>список обновлений подсистемы учета и отчетности</a:t>
            </a:r>
          </a:p>
        </p:txBody>
      </p:sp>
      <p:grpSp>
        <p:nvGrpSpPr>
          <p:cNvPr id="103" name="Group 56"/>
          <p:cNvGrpSpPr/>
          <p:nvPr/>
        </p:nvGrpSpPr>
        <p:grpSpPr>
          <a:xfrm>
            <a:off x="5823966" y="4292999"/>
            <a:ext cx="228088" cy="239215"/>
            <a:chOff x="6373813" y="2717801"/>
            <a:chExt cx="360363" cy="338138"/>
          </a:xfrm>
          <a:solidFill>
            <a:schemeClr val="bg1"/>
          </a:solidFill>
        </p:grpSpPr>
        <p:sp>
          <p:nvSpPr>
            <p:cNvPr id="104" name="Freeform 132"/>
            <p:cNvSpPr>
              <a:spLocks noEditPoints="1"/>
            </p:cNvSpPr>
            <p:nvPr/>
          </p:nvSpPr>
          <p:spPr bwMode="auto">
            <a:xfrm>
              <a:off x="6373813" y="2717801"/>
              <a:ext cx="360363" cy="338138"/>
            </a:xfrm>
            <a:custGeom>
              <a:avLst/>
              <a:gdLst/>
              <a:ahLst/>
              <a:cxnLst>
                <a:cxn ang="0">
                  <a:pos x="121" y="25"/>
                </a:cxn>
                <a:cxn ang="0">
                  <a:pos x="98" y="2"/>
                </a:cxn>
                <a:cxn ang="0">
                  <a:pos x="92" y="0"/>
                </a:cxn>
                <a:cxn ang="0">
                  <a:pos x="12" y="0"/>
                </a:cxn>
                <a:cxn ang="0">
                  <a:pos x="0" y="11"/>
                </a:cxn>
                <a:cxn ang="0">
                  <a:pos x="0" y="104"/>
                </a:cxn>
                <a:cxn ang="0">
                  <a:pos x="12" y="115"/>
                </a:cxn>
                <a:cxn ang="0">
                  <a:pos x="111" y="115"/>
                </a:cxn>
                <a:cxn ang="0">
                  <a:pos x="123" y="104"/>
                </a:cxn>
                <a:cxn ang="0">
                  <a:pos x="123" y="31"/>
                </a:cxn>
                <a:cxn ang="0">
                  <a:pos x="121" y="25"/>
                </a:cxn>
                <a:cxn ang="0">
                  <a:pos x="115" y="104"/>
                </a:cxn>
                <a:cxn ang="0">
                  <a:pos x="111" y="107"/>
                </a:cxn>
                <a:cxn ang="0">
                  <a:pos x="12" y="107"/>
                </a:cxn>
                <a:cxn ang="0">
                  <a:pos x="8" y="104"/>
                </a:cxn>
                <a:cxn ang="0">
                  <a:pos x="8" y="11"/>
                </a:cxn>
                <a:cxn ang="0">
                  <a:pos x="12" y="8"/>
                </a:cxn>
                <a:cxn ang="0">
                  <a:pos x="88" y="8"/>
                </a:cxn>
                <a:cxn ang="0">
                  <a:pos x="88" y="23"/>
                </a:cxn>
                <a:cxn ang="0">
                  <a:pos x="100" y="35"/>
                </a:cxn>
                <a:cxn ang="0">
                  <a:pos x="115" y="35"/>
                </a:cxn>
                <a:cxn ang="0">
                  <a:pos x="115" y="104"/>
                </a:cxn>
                <a:cxn ang="0">
                  <a:pos x="104" y="31"/>
                </a:cxn>
                <a:cxn ang="0">
                  <a:pos x="100" y="31"/>
                </a:cxn>
                <a:cxn ang="0">
                  <a:pos x="92" y="23"/>
                </a:cxn>
                <a:cxn ang="0">
                  <a:pos x="92" y="8"/>
                </a:cxn>
                <a:cxn ang="0">
                  <a:pos x="115" y="31"/>
                </a:cxn>
                <a:cxn ang="0">
                  <a:pos x="104" y="31"/>
                </a:cxn>
                <a:cxn ang="0">
                  <a:pos x="104" y="31"/>
                </a:cxn>
                <a:cxn ang="0">
                  <a:pos x="104" y="31"/>
                </a:cxn>
              </a:cxnLst>
              <a:rect l="0" t="0" r="r" b="b"/>
              <a:pathLst>
                <a:path w="123" h="115">
                  <a:moveTo>
                    <a:pt x="121" y="25"/>
                  </a:moveTo>
                  <a:cubicBezTo>
                    <a:pt x="98" y="2"/>
                    <a:pt x="98" y="2"/>
                    <a:pt x="98" y="2"/>
                  </a:cubicBezTo>
                  <a:cubicBezTo>
                    <a:pt x="96" y="1"/>
                    <a:pt x="94" y="0"/>
                    <a:pt x="9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110"/>
                    <a:pt x="5" y="115"/>
                    <a:pt x="12" y="115"/>
                  </a:cubicBezTo>
                  <a:cubicBezTo>
                    <a:pt x="111" y="115"/>
                    <a:pt x="111" y="115"/>
                    <a:pt x="111" y="115"/>
                  </a:cubicBezTo>
                  <a:cubicBezTo>
                    <a:pt x="118" y="115"/>
                    <a:pt x="123" y="110"/>
                    <a:pt x="123" y="104"/>
                  </a:cubicBezTo>
                  <a:cubicBezTo>
                    <a:pt x="123" y="31"/>
                    <a:pt x="123" y="31"/>
                    <a:pt x="123" y="31"/>
                  </a:cubicBezTo>
                  <a:cubicBezTo>
                    <a:pt x="123" y="29"/>
                    <a:pt x="122" y="27"/>
                    <a:pt x="121" y="25"/>
                  </a:cubicBezTo>
                  <a:close/>
                  <a:moveTo>
                    <a:pt x="115" y="104"/>
                  </a:moveTo>
                  <a:cubicBezTo>
                    <a:pt x="115" y="106"/>
                    <a:pt x="113" y="107"/>
                    <a:pt x="111" y="107"/>
                  </a:cubicBezTo>
                  <a:cubicBezTo>
                    <a:pt x="12" y="107"/>
                    <a:pt x="12" y="107"/>
                    <a:pt x="12" y="107"/>
                  </a:cubicBezTo>
                  <a:cubicBezTo>
                    <a:pt x="9" y="107"/>
                    <a:pt x="8" y="106"/>
                    <a:pt x="8" y="104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9"/>
                    <a:pt x="9" y="8"/>
                    <a:pt x="12" y="8"/>
                  </a:cubicBezTo>
                  <a:cubicBezTo>
                    <a:pt x="88" y="8"/>
                    <a:pt x="88" y="8"/>
                    <a:pt x="88" y="8"/>
                  </a:cubicBezTo>
                  <a:cubicBezTo>
                    <a:pt x="88" y="23"/>
                    <a:pt x="88" y="23"/>
                    <a:pt x="88" y="23"/>
                  </a:cubicBezTo>
                  <a:cubicBezTo>
                    <a:pt x="88" y="29"/>
                    <a:pt x="93" y="35"/>
                    <a:pt x="100" y="35"/>
                  </a:cubicBezTo>
                  <a:cubicBezTo>
                    <a:pt x="115" y="35"/>
                    <a:pt x="115" y="35"/>
                    <a:pt x="115" y="35"/>
                  </a:cubicBezTo>
                  <a:lnTo>
                    <a:pt x="115" y="104"/>
                  </a:lnTo>
                  <a:close/>
                  <a:moveTo>
                    <a:pt x="104" y="31"/>
                  </a:moveTo>
                  <a:cubicBezTo>
                    <a:pt x="100" y="31"/>
                    <a:pt x="100" y="31"/>
                    <a:pt x="100" y="31"/>
                  </a:cubicBezTo>
                  <a:cubicBezTo>
                    <a:pt x="96" y="31"/>
                    <a:pt x="92" y="27"/>
                    <a:pt x="92" y="23"/>
                  </a:cubicBezTo>
                  <a:cubicBezTo>
                    <a:pt x="92" y="8"/>
                    <a:pt x="92" y="8"/>
                    <a:pt x="92" y="8"/>
                  </a:cubicBezTo>
                  <a:cubicBezTo>
                    <a:pt x="115" y="31"/>
                    <a:pt x="115" y="31"/>
                    <a:pt x="115" y="31"/>
                  </a:cubicBezTo>
                  <a:lnTo>
                    <a:pt x="104" y="31"/>
                  </a:lnTo>
                  <a:close/>
                  <a:moveTo>
                    <a:pt x="104" y="31"/>
                  </a:moveTo>
                  <a:cubicBezTo>
                    <a:pt x="104" y="31"/>
                    <a:pt x="104" y="31"/>
                    <a:pt x="104" y="3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5" name="Freeform 133"/>
            <p:cNvSpPr>
              <a:spLocks noEditPoints="1"/>
            </p:cNvSpPr>
            <p:nvPr/>
          </p:nvSpPr>
          <p:spPr bwMode="auto">
            <a:xfrm>
              <a:off x="6543675" y="2786063"/>
              <a:ext cx="66675" cy="11113"/>
            </a:xfrm>
            <a:custGeom>
              <a:avLst/>
              <a:gdLst/>
              <a:ahLst/>
              <a:cxnLst>
                <a:cxn ang="0">
                  <a:pos x="1" y="4"/>
                </a:cxn>
                <a:cxn ang="0">
                  <a:pos x="21" y="4"/>
                </a:cxn>
                <a:cxn ang="0">
                  <a:pos x="23" y="2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1" y="4"/>
                </a:cxn>
                <a:cxn ang="0">
                  <a:pos x="1" y="4"/>
                </a:cxn>
                <a:cxn ang="0">
                  <a:pos x="1" y="4"/>
                </a:cxn>
              </a:cxnLst>
              <a:rect l="0" t="0" r="r" b="b"/>
              <a:pathLst>
                <a:path w="23" h="4">
                  <a:moveTo>
                    <a:pt x="1" y="4"/>
                  </a:moveTo>
                  <a:cubicBezTo>
                    <a:pt x="21" y="4"/>
                    <a:pt x="21" y="4"/>
                    <a:pt x="21" y="4"/>
                  </a:cubicBezTo>
                  <a:cubicBezTo>
                    <a:pt x="22" y="4"/>
                    <a:pt x="23" y="3"/>
                    <a:pt x="23" y="2"/>
                  </a:cubicBezTo>
                  <a:cubicBezTo>
                    <a:pt x="23" y="1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3"/>
                    <a:pt x="0" y="4"/>
                    <a:pt x="1" y="4"/>
                  </a:cubicBezTo>
                  <a:close/>
                  <a:moveTo>
                    <a:pt x="1" y="4"/>
                  </a:moveTo>
                  <a:cubicBezTo>
                    <a:pt x="1" y="4"/>
                    <a:pt x="1" y="4"/>
                    <a:pt x="1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6" name="Freeform 134"/>
            <p:cNvSpPr>
              <a:spLocks noEditPoints="1"/>
            </p:cNvSpPr>
            <p:nvPr/>
          </p:nvSpPr>
          <p:spPr bwMode="auto">
            <a:xfrm>
              <a:off x="6543675" y="2820988"/>
              <a:ext cx="66675" cy="9525"/>
            </a:xfrm>
            <a:custGeom>
              <a:avLst/>
              <a:gdLst/>
              <a:ahLst/>
              <a:cxnLst>
                <a:cxn ang="0">
                  <a:pos x="1" y="3"/>
                </a:cxn>
                <a:cxn ang="0">
                  <a:pos x="21" y="3"/>
                </a:cxn>
                <a:cxn ang="0">
                  <a:pos x="23" y="1"/>
                </a:cxn>
                <a:cxn ang="0">
                  <a:pos x="21" y="0"/>
                </a:cxn>
                <a:cxn ang="0">
                  <a:pos x="1" y="0"/>
                </a:cxn>
                <a:cxn ang="0">
                  <a:pos x="0" y="1"/>
                </a:cxn>
                <a:cxn ang="0">
                  <a:pos x="1" y="3"/>
                </a:cxn>
                <a:cxn ang="0">
                  <a:pos x="1" y="3"/>
                </a:cxn>
                <a:cxn ang="0">
                  <a:pos x="1" y="3"/>
                </a:cxn>
              </a:cxnLst>
              <a:rect l="0" t="0" r="r" b="b"/>
              <a:pathLst>
                <a:path w="23" h="3">
                  <a:moveTo>
                    <a:pt x="1" y="3"/>
                  </a:moveTo>
                  <a:cubicBezTo>
                    <a:pt x="21" y="3"/>
                    <a:pt x="21" y="3"/>
                    <a:pt x="21" y="3"/>
                  </a:cubicBezTo>
                  <a:cubicBezTo>
                    <a:pt x="22" y="3"/>
                    <a:pt x="23" y="2"/>
                    <a:pt x="23" y="1"/>
                  </a:cubicBezTo>
                  <a:cubicBezTo>
                    <a:pt x="23" y="0"/>
                    <a:pt x="22" y="0"/>
                    <a:pt x="2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lose/>
                  <a:moveTo>
                    <a:pt x="1" y="3"/>
                  </a:moveTo>
                  <a:cubicBezTo>
                    <a:pt x="1" y="3"/>
                    <a:pt x="1" y="3"/>
                    <a:pt x="1" y="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7" name="Freeform 135"/>
            <p:cNvSpPr>
              <a:spLocks noEditPoints="1"/>
            </p:cNvSpPr>
            <p:nvPr/>
          </p:nvSpPr>
          <p:spPr bwMode="auto">
            <a:xfrm>
              <a:off x="6543675" y="2852738"/>
              <a:ext cx="142875" cy="127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1" y="4"/>
                </a:cxn>
                <a:cxn ang="0">
                  <a:pos x="48" y="4"/>
                </a:cxn>
                <a:cxn ang="0">
                  <a:pos x="49" y="2"/>
                </a:cxn>
                <a:cxn ang="0">
                  <a:pos x="48" y="0"/>
                </a:cxn>
                <a:cxn ang="0">
                  <a:pos x="1" y="0"/>
                </a:cxn>
                <a:cxn ang="0">
                  <a:pos x="0" y="2"/>
                </a:cxn>
                <a:cxn ang="0">
                  <a:pos x="0" y="2"/>
                </a:cxn>
                <a:cxn ang="0">
                  <a:pos x="0" y="2"/>
                </a:cxn>
              </a:cxnLst>
              <a:rect l="0" t="0" r="r" b="b"/>
              <a:pathLst>
                <a:path w="49" h="4">
                  <a:moveTo>
                    <a:pt x="0" y="2"/>
                  </a:moveTo>
                  <a:cubicBezTo>
                    <a:pt x="0" y="3"/>
                    <a:pt x="0" y="4"/>
                    <a:pt x="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9" y="4"/>
                    <a:pt x="49" y="3"/>
                    <a:pt x="49" y="2"/>
                  </a:cubicBezTo>
                  <a:cubicBezTo>
                    <a:pt x="49" y="1"/>
                    <a:pt x="49" y="0"/>
                    <a:pt x="48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lose/>
                  <a:moveTo>
                    <a:pt x="0" y="2"/>
                  </a:moveTo>
                  <a:cubicBezTo>
                    <a:pt x="0" y="2"/>
                    <a:pt x="0" y="2"/>
                    <a:pt x="0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8" name="Freeform 136"/>
            <p:cNvSpPr>
              <a:spLocks noEditPoints="1"/>
            </p:cNvSpPr>
            <p:nvPr/>
          </p:nvSpPr>
          <p:spPr bwMode="auto">
            <a:xfrm>
              <a:off x="6418263" y="2921001"/>
              <a:ext cx="268288" cy="11113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9" name="Freeform 137"/>
            <p:cNvSpPr>
              <a:spLocks noEditPoints="1"/>
            </p:cNvSpPr>
            <p:nvPr/>
          </p:nvSpPr>
          <p:spPr bwMode="auto">
            <a:xfrm>
              <a:off x="6418263" y="2955926"/>
              <a:ext cx="268288" cy="9525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0" name="Freeform 138"/>
            <p:cNvSpPr>
              <a:spLocks noEditPoints="1"/>
            </p:cNvSpPr>
            <p:nvPr/>
          </p:nvSpPr>
          <p:spPr bwMode="auto">
            <a:xfrm>
              <a:off x="6418263" y="2987676"/>
              <a:ext cx="268288" cy="12700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2"/>
                </a:cxn>
                <a:cxn ang="0">
                  <a:pos x="2" y="4"/>
                </a:cxn>
                <a:cxn ang="0">
                  <a:pos x="91" y="4"/>
                </a:cxn>
                <a:cxn ang="0">
                  <a:pos x="92" y="2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4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91" y="4"/>
                    <a:pt x="91" y="4"/>
                    <a:pt x="91" y="4"/>
                  </a:cubicBezTo>
                  <a:cubicBezTo>
                    <a:pt x="92" y="4"/>
                    <a:pt x="92" y="3"/>
                    <a:pt x="92" y="2"/>
                  </a:cubicBezTo>
                  <a:cubicBezTo>
                    <a:pt x="92" y="1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1" name="Freeform 139"/>
            <p:cNvSpPr>
              <a:spLocks noEditPoints="1"/>
            </p:cNvSpPr>
            <p:nvPr/>
          </p:nvSpPr>
          <p:spPr bwMode="auto">
            <a:xfrm>
              <a:off x="6418263" y="2889251"/>
              <a:ext cx="268288" cy="7938"/>
            </a:xfrm>
            <a:custGeom>
              <a:avLst/>
              <a:gdLst/>
              <a:ahLst/>
              <a:cxnLst>
                <a:cxn ang="0">
                  <a:pos x="91" y="0"/>
                </a:cxn>
                <a:cxn ang="0">
                  <a:pos x="2" y="0"/>
                </a:cxn>
                <a:cxn ang="0">
                  <a:pos x="0" y="1"/>
                </a:cxn>
                <a:cxn ang="0">
                  <a:pos x="2" y="3"/>
                </a:cxn>
                <a:cxn ang="0">
                  <a:pos x="91" y="3"/>
                </a:cxn>
                <a:cxn ang="0">
                  <a:pos x="92" y="1"/>
                </a:cxn>
                <a:cxn ang="0">
                  <a:pos x="91" y="0"/>
                </a:cxn>
                <a:cxn ang="0">
                  <a:pos x="91" y="0"/>
                </a:cxn>
                <a:cxn ang="0">
                  <a:pos x="91" y="0"/>
                </a:cxn>
              </a:cxnLst>
              <a:rect l="0" t="0" r="r" b="b"/>
              <a:pathLst>
                <a:path w="92" h="3">
                  <a:moveTo>
                    <a:pt x="91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1"/>
                  </a:cubicBezTo>
                  <a:cubicBezTo>
                    <a:pt x="0" y="3"/>
                    <a:pt x="1" y="3"/>
                    <a:pt x="2" y="3"/>
                  </a:cubicBezTo>
                  <a:cubicBezTo>
                    <a:pt x="91" y="3"/>
                    <a:pt x="91" y="3"/>
                    <a:pt x="91" y="3"/>
                  </a:cubicBezTo>
                  <a:cubicBezTo>
                    <a:pt x="92" y="3"/>
                    <a:pt x="92" y="3"/>
                    <a:pt x="92" y="1"/>
                  </a:cubicBezTo>
                  <a:cubicBezTo>
                    <a:pt x="92" y="0"/>
                    <a:pt x="92" y="0"/>
                    <a:pt x="91" y="0"/>
                  </a:cubicBezTo>
                  <a:close/>
                  <a:moveTo>
                    <a:pt x="91" y="0"/>
                  </a:moveTo>
                  <a:cubicBezTo>
                    <a:pt x="91" y="0"/>
                    <a:pt x="91" y="0"/>
                    <a:pt x="91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3" name="Freeform 140"/>
            <p:cNvSpPr>
              <a:spLocks noEditPoints="1"/>
            </p:cNvSpPr>
            <p:nvPr/>
          </p:nvSpPr>
          <p:spPr bwMode="auto">
            <a:xfrm>
              <a:off x="6418263" y="2774951"/>
              <a:ext cx="101600" cy="90488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31" y="31"/>
                </a:cxn>
                <a:cxn ang="0">
                  <a:pos x="35" y="27"/>
                </a:cxn>
                <a:cxn ang="0">
                  <a:pos x="35" y="4"/>
                </a:cxn>
                <a:cxn ang="0">
                  <a:pos x="31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8" y="8"/>
                </a:cxn>
                <a:cxn ang="0">
                  <a:pos x="27" y="8"/>
                </a:cxn>
                <a:cxn ang="0">
                  <a:pos x="27" y="23"/>
                </a:cxn>
                <a:cxn ang="0">
                  <a:pos x="8" y="23"/>
                </a:cxn>
                <a:cxn ang="0">
                  <a:pos x="8" y="8"/>
                </a:cxn>
                <a:cxn ang="0">
                  <a:pos x="8" y="8"/>
                </a:cxn>
                <a:cxn ang="0">
                  <a:pos x="8" y="8"/>
                </a:cxn>
              </a:cxnLst>
              <a:rect l="0" t="0" r="r" b="b"/>
              <a:pathLst>
                <a:path w="35" h="31">
                  <a:moveTo>
                    <a:pt x="4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3" y="31"/>
                    <a:pt x="35" y="29"/>
                    <a:pt x="35" y="27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2" y="31"/>
                    <a:pt x="4" y="31"/>
                  </a:cubicBezTo>
                  <a:close/>
                  <a:moveTo>
                    <a:pt x="8" y="8"/>
                  </a:moveTo>
                  <a:cubicBezTo>
                    <a:pt x="27" y="8"/>
                    <a:pt x="27" y="8"/>
                    <a:pt x="27" y="8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8" y="23"/>
                    <a:pt x="8" y="23"/>
                    <a:pt x="8" y="23"/>
                  </a:cubicBezTo>
                  <a:lnTo>
                    <a:pt x="8" y="8"/>
                  </a:lnTo>
                  <a:close/>
                  <a:moveTo>
                    <a:pt x="8" y="8"/>
                  </a:moveTo>
                  <a:cubicBezTo>
                    <a:pt x="8" y="8"/>
                    <a:pt x="8" y="8"/>
                    <a:pt x="8" y="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/>
            </a:p>
          </p:txBody>
        </p:sp>
      </p:grpSp>
      <p:sp>
        <p:nvSpPr>
          <p:cNvPr id="31766" name="Text Placeholder 3"/>
          <p:cNvSpPr txBox="1">
            <a:spLocks/>
          </p:cNvSpPr>
          <p:nvPr/>
        </p:nvSpPr>
        <p:spPr bwMode="auto">
          <a:xfrm>
            <a:off x="6327775" y="4117975"/>
            <a:ext cx="5019675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ru-RU" altLang="ru-RU" sz="1800">
                <a:solidFill>
                  <a:srgbClr val="4A452A"/>
                </a:solidFill>
                <a:cs typeface="Calibri" pitchFamily="34" charset="0"/>
              </a:rPr>
              <a:t>краткая памятка по работе в подсистеме учета и отчетности</a:t>
            </a:r>
          </a:p>
        </p:txBody>
      </p:sp>
      <p:sp>
        <p:nvSpPr>
          <p:cNvPr id="31767" name="Прямоугольник 1"/>
          <p:cNvSpPr>
            <a:spLocks noChangeArrowheads="1"/>
          </p:cNvSpPr>
          <p:nvPr/>
        </p:nvSpPr>
        <p:spPr bwMode="auto">
          <a:xfrm>
            <a:off x="6091238" y="1760538"/>
            <a:ext cx="51323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192F"/>
                </a:solidFill>
                <a:cs typeface="Calibri" pitchFamily="34" charset="0"/>
              </a:rPr>
              <a:t>«ГИС/Электронный бюджет/</a:t>
            </a:r>
            <a:r>
              <a:rPr lang="en-US" altLang="ru-RU" sz="1800" b="1">
                <a:solidFill>
                  <a:srgbClr val="00192F"/>
                </a:solidFill>
                <a:cs typeface="Calibri" pitchFamily="34" charset="0"/>
              </a:rPr>
              <a:t> </a:t>
            </a:r>
            <a:r>
              <a:rPr lang="ru-RU" altLang="ru-RU" sz="1800" b="1">
                <a:solidFill>
                  <a:srgbClr val="00192F"/>
                </a:solidFill>
                <a:cs typeface="Calibri" pitchFamily="34" charset="0"/>
              </a:rPr>
              <a:t>Учет и отчетность» :</a:t>
            </a:r>
          </a:p>
        </p:txBody>
      </p:sp>
      <p:sp>
        <p:nvSpPr>
          <p:cNvPr id="31768" name="Text Placeholder 3"/>
          <p:cNvSpPr txBox="1">
            <a:spLocks/>
          </p:cNvSpPr>
          <p:nvPr/>
        </p:nvSpPr>
        <p:spPr bwMode="auto">
          <a:xfrm>
            <a:off x="631825" y="4891088"/>
            <a:ext cx="4002088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85750" indent="-285750"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</a:pPr>
            <a:r>
              <a:rPr lang="ru-RU" altLang="ru-RU" sz="1400">
                <a:cs typeface="Calibri" pitchFamily="34" charset="0"/>
              </a:rPr>
              <a:t>консультация пользователей по вопросам подключения к подсистеме учета и отчетности;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</a:pPr>
            <a:r>
              <a:rPr lang="ru-RU" altLang="ru-RU" sz="1400">
                <a:cs typeface="Calibri" pitchFamily="34" charset="0"/>
              </a:rPr>
              <a:t>методологическое сопровождение пользователей;</a:t>
            </a:r>
          </a:p>
          <a:p>
            <a:pPr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FontTx/>
              <a:buChar char="-"/>
            </a:pPr>
            <a:r>
              <a:rPr lang="ru-RU" altLang="ru-RU" sz="1400">
                <a:cs typeface="Calibri" pitchFamily="34" charset="0"/>
              </a:rPr>
              <a:t>помощь в устранении технических неисправностей.</a:t>
            </a:r>
          </a:p>
        </p:txBody>
      </p:sp>
      <p:sp>
        <p:nvSpPr>
          <p:cNvPr id="31769" name="Прямоугольник 1"/>
          <p:cNvSpPr>
            <a:spLocks noChangeArrowheads="1"/>
          </p:cNvSpPr>
          <p:nvPr/>
        </p:nvSpPr>
        <p:spPr bwMode="auto">
          <a:xfrm>
            <a:off x="5678488" y="4879975"/>
            <a:ext cx="57848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800" b="1">
                <a:solidFill>
                  <a:srgbClr val="00192F"/>
                </a:solidFill>
                <a:cs typeface="Calibri" pitchFamily="34" charset="0"/>
              </a:rPr>
              <a:t>«ГИС/Электронный бюджет/</a:t>
            </a:r>
            <a:r>
              <a:rPr lang="en-US" altLang="ru-RU" sz="1800" b="1">
                <a:solidFill>
                  <a:srgbClr val="00192F"/>
                </a:solidFill>
                <a:cs typeface="Calibri" pitchFamily="34" charset="0"/>
              </a:rPr>
              <a:t> </a:t>
            </a:r>
            <a:r>
              <a:rPr lang="ru-RU" altLang="ru-RU" sz="1800" b="1">
                <a:solidFill>
                  <a:srgbClr val="00192F"/>
                </a:solidFill>
                <a:cs typeface="Calibri" pitchFamily="34" charset="0"/>
              </a:rPr>
              <a:t>Подключение к системе» :</a:t>
            </a:r>
          </a:p>
        </p:txBody>
      </p:sp>
      <p:sp>
        <p:nvSpPr>
          <p:cNvPr id="31770" name="Прямоугольник 2"/>
          <p:cNvSpPr>
            <a:spLocks noChangeArrowheads="1"/>
          </p:cNvSpPr>
          <p:nvPr/>
        </p:nvSpPr>
        <p:spPr bwMode="auto">
          <a:xfrm>
            <a:off x="5719763" y="1004888"/>
            <a:ext cx="58753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b="1">
                <a:cs typeface="Calibri" pitchFamily="34" charset="0"/>
              </a:rPr>
              <a:t>Официальный сайт Федерального казначейства </a:t>
            </a:r>
            <a:r>
              <a:rPr lang="en-US" altLang="ru-RU" b="1">
                <a:solidFill>
                  <a:srgbClr val="00192F"/>
                </a:solidFill>
                <a:cs typeface="Calibri" pitchFamily="34" charset="0"/>
                <a:hlinkClick r:id="rId3"/>
              </a:rPr>
              <a:t>www.roskazna.ru</a:t>
            </a:r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88471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Номер слайда 4"/>
          <p:cNvSpPr txBox="1">
            <a:spLocks noGrp="1"/>
          </p:cNvSpPr>
          <p:nvPr/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4" tIns="45718" rIns="91424" bIns="45718"/>
          <a:lstStyle>
            <a:lvl1pPr>
              <a:lnSpc>
                <a:spcPct val="90000"/>
              </a:lnSpc>
              <a:spcBef>
                <a:spcPts val="1000"/>
              </a:spcBef>
              <a:buFont typeface="Arial" pitchFamily="34" charset="0"/>
              <a:buChar char="•"/>
              <a:defRPr sz="28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itchFamily="34" charset="0"/>
              <a:buChar char="•"/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ru-RU" altLang="ru-RU" sz="1500">
              <a:latin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66349" y="2276883"/>
            <a:ext cx="8160907" cy="1015663"/>
          </a:xfrm>
          <a:prstGeom prst="rect">
            <a:avLst/>
          </a:prstGeom>
          <a:noFill/>
        </p:spPr>
        <p:txBody>
          <a:bodyPr lIns="91424" tIns="45718" rIns="91424" bIns="45718">
            <a:spAutoFit/>
          </a:bodyPr>
          <a:lstStyle/>
          <a:p>
            <a:pPr algn="ctr">
              <a:defRPr/>
            </a:pPr>
            <a:r>
              <a:rPr lang="en-US" sz="6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www.roskazna.gov.ru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A6CD840-E929-41F8-B399-1E0BCA0730E4}" type="slidenum">
              <a:rPr lang="ru-RU" altLang="ru-RU" smtClean="0"/>
              <a:pPr>
                <a:defRPr/>
              </a:pPr>
              <a:t>25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936478"/>
      </p:ext>
    </p:extLst>
  </p:cSld>
  <p:clrMapOvr>
    <a:masterClrMapping/>
  </p:clrMapOvr>
  <p:transition spd="slow" advClick="0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/>
          </p:cNvSpPr>
          <p:nvPr/>
        </p:nvSpPr>
        <p:spPr bwMode="auto">
          <a:xfrm>
            <a:off x="843491" y="1570075"/>
            <a:ext cx="10957983" cy="3435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ru-RU" altLang="ru-RU" sz="26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</p:txBody>
      </p:sp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27020" y="1392278"/>
            <a:ext cx="10363200" cy="2449512"/>
          </a:xfrm>
        </p:spPr>
        <p:txBody>
          <a:bodyPr/>
          <a:lstStyle/>
          <a:p>
            <a:pPr algn="ctr"/>
            <a:br>
              <a:rPr lang="ru-RU" altLang="ru-RU" sz="3200" cap="none" dirty="0">
                <a:solidFill>
                  <a:srgbClr val="000090"/>
                </a:solidFill>
                <a:latin typeface="Arial" charset="0"/>
              </a:rPr>
            </a:br>
            <a:endParaRPr altLang="ru-RU" sz="3200" cap="none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559474" y="550969"/>
            <a:ext cx="67307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</a:rPr>
              <a:t>Доработка </a:t>
            </a:r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</a:rPr>
              <a:t>функционала </a:t>
            </a:r>
            <a:r>
              <a:rPr lang="ru-RU" sz="2000" b="1" dirty="0" err="1">
                <a:solidFill>
                  <a:srgbClr val="000090"/>
                </a:solidFill>
                <a:latin typeface="Times New Roman" pitchFamily="18" charset="0"/>
              </a:rPr>
              <a:t>ПУиО</a:t>
            </a:r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</a:rPr>
              <a:t> ГИИС «Электронный бюджет»</a:t>
            </a: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</a:rPr>
              <a:t> в соответствии с изменениями НПА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9323294" y="2250323"/>
            <a:ext cx="26435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0090"/>
                </a:solidFill>
                <a:latin typeface="Times New Roman" pitchFamily="18" charset="0"/>
              </a:rPr>
              <a:t>Требования к форматам файлов размещаются на сайте </a:t>
            </a:r>
            <a:r>
              <a:rPr lang="en-US" b="1" dirty="0">
                <a:solidFill>
                  <a:srgbClr val="000090"/>
                </a:solidFill>
                <a:latin typeface="Times New Roman" pitchFamily="18" charset="0"/>
                <a:hlinkClick r:id="rId3"/>
              </a:rPr>
              <a:t>www.roskazna.gov.ru</a:t>
            </a:r>
            <a:endParaRPr lang="ru-RU" b="1" dirty="0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9323294" y="2207806"/>
            <a:ext cx="2561709" cy="1242846"/>
          </a:xfrm>
          <a:prstGeom prst="wedgeRoundRectCallout">
            <a:avLst>
              <a:gd name="adj1" fmla="val -104520"/>
              <a:gd name="adj2" fmla="val 191775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822" y="1514958"/>
            <a:ext cx="6874789" cy="4837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9017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/>
          </p:cNvSpPr>
          <p:nvPr/>
        </p:nvSpPr>
        <p:spPr bwMode="auto">
          <a:xfrm>
            <a:off x="843491" y="1570075"/>
            <a:ext cx="10957983" cy="3435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ru-RU" altLang="ru-RU" sz="26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</p:txBody>
      </p:sp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27020" y="1392278"/>
            <a:ext cx="10363200" cy="2449512"/>
          </a:xfrm>
        </p:spPr>
        <p:txBody>
          <a:bodyPr/>
          <a:lstStyle/>
          <a:p>
            <a:pPr algn="ctr"/>
            <a:br>
              <a:rPr lang="ru-RU" altLang="ru-RU" sz="3200" cap="none" dirty="0">
                <a:solidFill>
                  <a:srgbClr val="000090"/>
                </a:solidFill>
                <a:latin typeface="Arial" charset="0"/>
              </a:rPr>
            </a:br>
            <a:endParaRPr altLang="ru-RU" sz="3200" cap="none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421688" y="550969"/>
            <a:ext cx="68685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</a:rPr>
              <a:t>Доработка </a:t>
            </a:r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</a:rPr>
              <a:t>функционала </a:t>
            </a:r>
            <a:r>
              <a:rPr lang="ru-RU" sz="2000" b="1" dirty="0" err="1">
                <a:solidFill>
                  <a:srgbClr val="000090"/>
                </a:solidFill>
                <a:latin typeface="Times New Roman" pitchFamily="18" charset="0"/>
              </a:rPr>
              <a:t>ПУиО</a:t>
            </a:r>
            <a:r>
              <a:rPr lang="ru-RU" sz="2000" b="1" dirty="0">
                <a:solidFill>
                  <a:srgbClr val="000090"/>
                </a:solidFill>
                <a:latin typeface="Times New Roman" pitchFamily="18" charset="0"/>
              </a:rPr>
              <a:t> ГИИС «Электронный бюджет»</a:t>
            </a:r>
            <a:r>
              <a:rPr lang="ru-RU" altLang="ru-RU" sz="2000" b="1" dirty="0">
                <a:solidFill>
                  <a:srgbClr val="000090"/>
                </a:solidFill>
                <a:latin typeface="Times New Roman" pitchFamily="18" charset="0"/>
              </a:rPr>
              <a:t> в соответствии с изменениями НПА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9323294" y="2250323"/>
            <a:ext cx="26435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0090"/>
                </a:solidFill>
                <a:latin typeface="Times New Roman" pitchFamily="18" charset="0"/>
              </a:rPr>
              <a:t>Альбомы контрольных соотношений размещаются на сайте </a:t>
            </a:r>
            <a:r>
              <a:rPr lang="en-US" b="1" dirty="0">
                <a:solidFill>
                  <a:srgbClr val="000090"/>
                </a:solidFill>
                <a:latin typeface="Times New Roman" pitchFamily="18" charset="0"/>
                <a:hlinkClick r:id="rId3"/>
              </a:rPr>
              <a:t>www.roskazna.gov.ru</a:t>
            </a:r>
            <a:endParaRPr lang="ru-RU" b="1" dirty="0">
              <a:solidFill>
                <a:srgbClr val="000090"/>
              </a:solidFill>
              <a:latin typeface="Times New Roman" pitchFamily="18" charset="0"/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9323294" y="2207806"/>
            <a:ext cx="2561709" cy="1242846"/>
          </a:xfrm>
          <a:prstGeom prst="wedgeRoundRectCallout">
            <a:avLst>
              <a:gd name="adj1" fmla="val -70781"/>
              <a:gd name="adj2" fmla="val 130296"/>
              <a:gd name="adj3" fmla="val 1666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7BB13473-CC45-4514-8168-58AEAA499A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647" y="1570075"/>
            <a:ext cx="7860393" cy="4647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315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/>
          </p:cNvSpPr>
          <p:nvPr/>
        </p:nvSpPr>
        <p:spPr bwMode="auto">
          <a:xfrm>
            <a:off x="927020" y="1922836"/>
            <a:ext cx="10957983" cy="3435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ru-RU" altLang="ru-RU" sz="26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</p:txBody>
      </p:sp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927020" y="1392278"/>
            <a:ext cx="10363200" cy="2449512"/>
          </a:xfrm>
        </p:spPr>
        <p:txBody>
          <a:bodyPr/>
          <a:lstStyle/>
          <a:p>
            <a:pPr algn="ctr"/>
            <a:br>
              <a:rPr lang="ru-RU" altLang="ru-RU" sz="3200" cap="none" dirty="0">
                <a:solidFill>
                  <a:srgbClr val="000090"/>
                </a:solidFill>
                <a:latin typeface="Arial" charset="0"/>
              </a:rPr>
            </a:br>
            <a:endParaRPr altLang="ru-RU" sz="3200" cap="none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196219" y="550969"/>
            <a:ext cx="709400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принятых комплектов отчетности ГРБС в Счетную палату Российской Федерации из </a:t>
            </a:r>
            <a:r>
              <a:rPr lang="ru-RU" sz="2000" b="1" dirty="0" err="1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ПУиО</a:t>
            </a:r>
            <a:r>
              <a:rPr lang="ru-RU" sz="2000" b="1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ГИИС ЭБ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197" y="1570075"/>
            <a:ext cx="5952381" cy="130476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6844" y="3093389"/>
            <a:ext cx="5352381" cy="2342857"/>
          </a:xfrm>
          <a:prstGeom prst="rect">
            <a:avLst/>
          </a:prstGeom>
        </p:spPr>
      </p:pic>
      <p:sp>
        <p:nvSpPr>
          <p:cNvPr id="13" name="Выгнутая вниз стрелка 12"/>
          <p:cNvSpPr/>
          <p:nvPr/>
        </p:nvSpPr>
        <p:spPr>
          <a:xfrm rot="3388702">
            <a:off x="3079806" y="3380729"/>
            <a:ext cx="2510527" cy="2088298"/>
          </a:xfrm>
          <a:prstGeom prst="curvedUpArrow">
            <a:avLst>
              <a:gd name="adj1" fmla="val 25000"/>
              <a:gd name="adj2" fmla="val 50822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5197" y="5799872"/>
            <a:ext cx="10314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Операция «Экспорт в СП» доступна только для пользователей с ролью «УО.ОС.003 </a:t>
            </a:r>
            <a:r>
              <a:rPr lang="ru-RU" dirty="0" err="1">
                <a:solidFill>
                  <a:srgbClr val="FF0000"/>
                </a:solidFill>
              </a:rPr>
              <a:t>Утверждение_Субъект</a:t>
            </a:r>
            <a:r>
              <a:rPr lang="ru-RU" dirty="0">
                <a:solidFill>
                  <a:srgbClr val="FF0000"/>
                </a:solidFill>
              </a:rPr>
              <a:t> отчетности» и «УО.ПО.003 </a:t>
            </a:r>
            <a:r>
              <a:rPr lang="ru-RU" dirty="0" err="1">
                <a:solidFill>
                  <a:srgbClr val="FF0000"/>
                </a:solidFill>
              </a:rPr>
              <a:t>Утверждение_Пользователь</a:t>
            </a:r>
            <a:r>
              <a:rPr lang="ru-RU" dirty="0">
                <a:solidFill>
                  <a:srgbClr val="FF0000"/>
                </a:solidFill>
              </a:rPr>
              <a:t> отчетности» для субъектов отчетности с типом «ГРБС»</a:t>
            </a:r>
          </a:p>
        </p:txBody>
      </p:sp>
    </p:spTree>
    <p:extLst>
      <p:ext uri="{BB962C8B-B14F-4D97-AF65-F5344CB8AC3E}">
        <p14:creationId xmlns:p14="http://schemas.microsoft.com/office/powerpoint/2010/main" val="30347851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38200" y="2006539"/>
            <a:ext cx="6686550" cy="1000125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1869" y="2819765"/>
            <a:ext cx="2362200" cy="3152775"/>
          </a:xfrm>
          <a:prstGeom prst="rect">
            <a:avLst/>
          </a:prstGeom>
        </p:spPr>
      </p:pic>
      <p:cxnSp>
        <p:nvCxnSpPr>
          <p:cNvPr id="8" name="Соединительная линия уступом 7"/>
          <p:cNvCxnSpPr>
            <a:stCxn id="5" idx="2"/>
          </p:cNvCxnSpPr>
          <p:nvPr/>
        </p:nvCxnSpPr>
        <p:spPr>
          <a:xfrm rot="16200000" flipH="1">
            <a:off x="5418473" y="1769666"/>
            <a:ext cx="1266398" cy="3740394"/>
          </a:xfrm>
          <a:prstGeom prst="bentConnector2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4181475" y="522082"/>
            <a:ext cx="712419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 принятых комплектов отчетности ГРБС в Счетную палату Российской Федерации из </a:t>
            </a:r>
            <a:r>
              <a:rPr lang="ru-RU" sz="2000" b="1" dirty="0" err="1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ПУиО</a:t>
            </a:r>
            <a:r>
              <a:rPr lang="ru-RU" sz="2000" b="1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ГИИС ЭБ</a:t>
            </a:r>
          </a:p>
        </p:txBody>
      </p:sp>
    </p:spTree>
    <p:extLst>
      <p:ext uri="{BB962C8B-B14F-4D97-AF65-F5344CB8AC3E}">
        <p14:creationId xmlns:p14="http://schemas.microsoft.com/office/powerpoint/2010/main" val="1504080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/>
          </p:cNvSpPr>
          <p:nvPr/>
        </p:nvSpPr>
        <p:spPr bwMode="auto">
          <a:xfrm>
            <a:off x="927020" y="1922836"/>
            <a:ext cx="10957983" cy="3435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altLang="ru-RU" sz="20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В окно "Массовая выгрузка отчетности в СП" будет добавлен набор </a:t>
            </a:r>
            <a:r>
              <a:rPr lang="ru-RU" altLang="ru-RU" sz="2000" dirty="0" err="1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чекбоксов</a:t>
            </a:r>
            <a:r>
              <a:rPr lang="ru-RU" altLang="ru-RU" sz="20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 «Перенаправить ранее отправленные отчеты»</a:t>
            </a:r>
          </a:p>
          <a:p>
            <a:endParaRPr lang="ru-RU" altLang="ru-RU" sz="24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  <a:p>
            <a:r>
              <a:rPr lang="ru-RU" altLang="ru-RU" sz="20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Отдельная вкладка в окне параметров</a:t>
            </a:r>
          </a:p>
          <a:p>
            <a:endParaRPr lang="ru-RU" altLang="ru-RU" sz="24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  <a:p>
            <a:r>
              <a:rPr lang="ru-RU" altLang="ru-RU" sz="20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Отражение информации на форме быстрого просмотра на вкладке «История изменений»</a:t>
            </a:r>
          </a:p>
          <a:p>
            <a:endParaRPr lang="ru-RU" altLang="ru-RU" sz="24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  <a:p>
            <a:r>
              <a:rPr lang="ru-RU" altLang="ru-RU" sz="20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Отражение информации в диспетчере задач после окончания процедуры экспорта</a:t>
            </a:r>
          </a:p>
        </p:txBody>
      </p:sp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7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194220" y="550969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Планируемые изменения функционала</a:t>
            </a:r>
          </a:p>
        </p:txBody>
      </p:sp>
    </p:spTree>
    <p:extLst>
      <p:ext uri="{BB962C8B-B14F-4D97-AF65-F5344CB8AC3E}">
        <p14:creationId xmlns:p14="http://schemas.microsoft.com/office/powerpoint/2010/main" val="3304544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 txBox="1">
            <a:spLocks/>
          </p:cNvSpPr>
          <p:nvPr/>
        </p:nvSpPr>
        <p:spPr bwMode="auto">
          <a:xfrm>
            <a:off x="927020" y="1922836"/>
            <a:ext cx="10957983" cy="34355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altLang="ru-RU" sz="24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Форма 0503171 заполнение гр.5, 6</a:t>
            </a:r>
          </a:p>
          <a:p>
            <a:endParaRPr lang="ru-RU" altLang="ru-RU" sz="24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  <a:p>
            <a:r>
              <a:rPr lang="ru-RU" altLang="ru-RU" sz="24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Форма 0503172 заполнение гр.8, 9 раздела 3, гр.1, 2 раздела 4</a:t>
            </a:r>
          </a:p>
          <a:p>
            <a:endParaRPr lang="ru-RU" altLang="ru-RU" sz="24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  <a:p>
            <a:r>
              <a:rPr lang="ru-RU" altLang="ru-RU" sz="24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Форма 0503174 заполнение гр.1, 2</a:t>
            </a:r>
          </a:p>
          <a:p>
            <a:endParaRPr lang="ru-RU" altLang="ru-RU" sz="2400" dirty="0">
              <a:solidFill>
                <a:srgbClr val="000090"/>
              </a:solidFill>
              <a:latin typeface="Arial" charset="0"/>
              <a:ea typeface="+mj-ea"/>
              <a:cs typeface="+mj-cs"/>
            </a:endParaRPr>
          </a:p>
        </p:txBody>
      </p:sp>
      <p:sp>
        <p:nvSpPr>
          <p:cNvPr id="2" name="Номер слайда 5"/>
          <p:cNvSpPr txBox="1">
            <a:spLocks noGrp="1"/>
          </p:cNvSpPr>
          <p:nvPr/>
        </p:nvSpPr>
        <p:spPr bwMode="auto">
          <a:xfrm>
            <a:off x="11410949" y="6492876"/>
            <a:ext cx="781051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ru-RU" altLang="ru-RU" sz="1200" dirty="0">
              <a:solidFill>
                <a:srgbClr val="898989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8</a:t>
            </a:fld>
            <a:endParaRPr lang="ru-RU" alt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194220" y="550969"/>
            <a:ext cx="6096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sz="2000" b="1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по предыдущим НПА (с отложенной датой начала действия)</a:t>
            </a:r>
          </a:p>
        </p:txBody>
      </p:sp>
    </p:spTree>
    <p:extLst>
      <p:ext uri="{BB962C8B-B14F-4D97-AF65-F5344CB8AC3E}">
        <p14:creationId xmlns:p14="http://schemas.microsoft.com/office/powerpoint/2010/main" val="307045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8AC401-7FEE-40CB-90EB-28CC8AC77203}" type="slidenum">
              <a:rPr lang="ru-RU" altLang="ru-RU" smtClean="0"/>
              <a:pPr>
                <a:defRPr/>
              </a:pPr>
              <a:t>9</a:t>
            </a:fld>
            <a:endParaRPr lang="ru-RU" alt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4684734" y="522082"/>
            <a:ext cx="66209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>
                <a:solidFill>
                  <a:srgbClr val="00009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Ежедневная периодичность для ф.0503173/773, 0503160</a:t>
            </a: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51470" y="1825625"/>
            <a:ext cx="9332599" cy="4155045"/>
          </a:xfrm>
        </p:spPr>
        <p:txBody>
          <a:bodyPr/>
          <a:lstStyle/>
          <a:p>
            <a:r>
              <a:rPr lang="ru-RU" sz="24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Для </a:t>
            </a:r>
            <a:r>
              <a:rPr lang="ru-RU" sz="2400" dirty="0" err="1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ф.ф</a:t>
            </a:r>
            <a:r>
              <a:rPr lang="ru-RU" sz="2400" dirty="0">
                <a:solidFill>
                  <a:srgbClr val="000090"/>
                </a:solidFill>
                <a:latin typeface="Arial" charset="0"/>
                <a:ea typeface="+mj-ea"/>
                <a:cs typeface="+mj-cs"/>
              </a:rPr>
              <a:t>. 0503173/0503773, 0503160 – добавлена ежедневная периодичность.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88" y="2759801"/>
            <a:ext cx="8981162" cy="26504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495816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Оформление по умолчанию">
  <a:themeElements>
    <a:clrScheme name="">
      <a:dk1>
        <a:srgbClr val="605E5D"/>
      </a:dk1>
      <a:lt1>
        <a:srgbClr val="FFFFFF"/>
      </a:lt1>
      <a:dk2>
        <a:srgbClr val="FFFFFF"/>
      </a:dk2>
      <a:lt2>
        <a:srgbClr val="A2BD90"/>
      </a:lt2>
      <a:accent1>
        <a:srgbClr val="C8DCF0"/>
      </a:accent1>
      <a:accent2>
        <a:srgbClr val="F3811F"/>
      </a:accent2>
      <a:accent3>
        <a:srgbClr val="FFFFFF"/>
      </a:accent3>
      <a:accent4>
        <a:srgbClr val="514F4E"/>
      </a:accent4>
      <a:accent5>
        <a:srgbClr val="E0EBF6"/>
      </a:accent5>
      <a:accent6>
        <a:srgbClr val="DC741B"/>
      </a:accent6>
      <a:hlink>
        <a:srgbClr val="F3781F"/>
      </a:hlink>
      <a:folHlink>
        <a:srgbClr val="BDA7AF"/>
      </a:folHlink>
    </a:clrScheme>
    <a:fontScheme name="6_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6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3">
        <a:dk1>
          <a:srgbClr val="0076D5"/>
        </a:dk1>
        <a:lt1>
          <a:srgbClr val="FFFFFF"/>
        </a:lt1>
        <a:dk2>
          <a:srgbClr val="FFFFFF"/>
        </a:dk2>
        <a:lt2>
          <a:srgbClr val="009999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4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5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6">
        <a:dk1>
          <a:srgbClr val="2464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1D5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Оформление по умолчанию">
  <a:themeElements>
    <a:clrScheme name="">
      <a:dk1>
        <a:srgbClr val="605E5D"/>
      </a:dk1>
      <a:lt1>
        <a:srgbClr val="FFFFFF"/>
      </a:lt1>
      <a:dk2>
        <a:srgbClr val="FFFFFF"/>
      </a:dk2>
      <a:lt2>
        <a:srgbClr val="A2BD90"/>
      </a:lt2>
      <a:accent1>
        <a:srgbClr val="C8DCF0"/>
      </a:accent1>
      <a:accent2>
        <a:srgbClr val="F3811F"/>
      </a:accent2>
      <a:accent3>
        <a:srgbClr val="FFFFFF"/>
      </a:accent3>
      <a:accent4>
        <a:srgbClr val="514F4E"/>
      </a:accent4>
      <a:accent5>
        <a:srgbClr val="E0EBF6"/>
      </a:accent5>
      <a:accent6>
        <a:srgbClr val="DC741B"/>
      </a:accent6>
      <a:hlink>
        <a:srgbClr val="F3781F"/>
      </a:hlink>
      <a:folHlink>
        <a:srgbClr val="BDA7AF"/>
      </a:folHlink>
    </a:clrScheme>
    <a:fontScheme name="6_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accent2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altLang="ru-RU" sz="20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cs typeface="Arial" panose="020B0604020202020204" pitchFamily="34" charset="0"/>
          </a:defRPr>
        </a:defPPr>
      </a:lstStyle>
    </a:lnDef>
  </a:objectDefaults>
  <a:extraClrSchemeLst>
    <a:extraClrScheme>
      <a:clrScheme name="6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Оформление по умолчанию 13">
        <a:dk1>
          <a:srgbClr val="0076D5"/>
        </a:dk1>
        <a:lt1>
          <a:srgbClr val="FFFFFF"/>
        </a:lt1>
        <a:dk2>
          <a:srgbClr val="FFFFFF"/>
        </a:dk2>
        <a:lt2>
          <a:srgbClr val="009999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4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009065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00825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5">
        <a:dk1>
          <a:srgbClr val="0076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006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Оформление по умолчанию 16">
        <a:dk1>
          <a:srgbClr val="2464D5"/>
        </a:dk1>
        <a:lt1>
          <a:srgbClr val="FFFFFF"/>
        </a:lt1>
        <a:dk2>
          <a:srgbClr val="FFFFFF"/>
        </a:dk2>
        <a:lt2>
          <a:srgbClr val="008080"/>
        </a:lt2>
        <a:accent1>
          <a:srgbClr val="BBE0E3"/>
        </a:accent1>
        <a:accent2>
          <a:srgbClr val="D9F354"/>
        </a:accent2>
        <a:accent3>
          <a:srgbClr val="FFFFFF"/>
        </a:accent3>
        <a:accent4>
          <a:srgbClr val="1D54B6"/>
        </a:accent4>
        <a:accent5>
          <a:srgbClr val="DAEDEF"/>
        </a:accent5>
        <a:accent6>
          <a:srgbClr val="C4DC4B"/>
        </a:accent6>
        <a:hlink>
          <a:srgbClr val="009999"/>
        </a:hlink>
        <a:folHlink>
          <a:srgbClr val="55C02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38418</TotalTime>
  <Words>771</Words>
  <Application>Microsoft Office PowerPoint</Application>
  <PresentationFormat>Широкоэкранный</PresentationFormat>
  <Paragraphs>141</Paragraphs>
  <Slides>25</Slides>
  <Notes>25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25</vt:i4>
      </vt:variant>
    </vt:vector>
  </HeadingPairs>
  <TitlesOfParts>
    <vt:vector size="33" baseType="lpstr">
      <vt:lpstr>Arial</vt:lpstr>
      <vt:lpstr>Calibri</vt:lpstr>
      <vt:lpstr>Calibri Light</vt:lpstr>
      <vt:lpstr>Times New Roman</vt:lpstr>
      <vt:lpstr>Wingdings</vt:lpstr>
      <vt:lpstr>Тема Office</vt:lpstr>
      <vt:lpstr>6_Оформление по умолчанию</vt:lpstr>
      <vt:lpstr>7_Оформление по умолчанию</vt:lpstr>
      <vt:lpstr>Технические особенности формирования и представления бюджетной (бухгалтерской) отчетности за 2022 год в подсистеме учета и отчетности ГИИС «Электронный бюджет»</vt:lpstr>
      <vt:lpstr> </vt:lpstr>
      <vt:lpstr> </vt:lpstr>
      <vt:lpstr> 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Mazur Nataliya</dc:creator>
  <cp:lastModifiedBy>Андрей Карасов</cp:lastModifiedBy>
  <cp:revision>1448</cp:revision>
  <cp:lastPrinted>2018-11-15T12:37:59Z</cp:lastPrinted>
  <dcterms:created xsi:type="dcterms:W3CDTF">2015-03-03T16:27:21Z</dcterms:created>
  <dcterms:modified xsi:type="dcterms:W3CDTF">2022-11-18T04:24:45Z</dcterms:modified>
</cp:coreProperties>
</file>