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372" r:id="rId3"/>
    <p:sldId id="378" r:id="rId4"/>
    <p:sldId id="374" r:id="rId5"/>
    <p:sldId id="360" r:id="rId6"/>
    <p:sldId id="380" r:id="rId7"/>
    <p:sldId id="353" r:id="rId8"/>
    <p:sldId id="363" r:id="rId9"/>
    <p:sldId id="330" r:id="rId10"/>
    <p:sldId id="365" r:id="rId11"/>
    <p:sldId id="354" r:id="rId12"/>
    <p:sldId id="355" r:id="rId13"/>
    <p:sldId id="349" r:id="rId14"/>
    <p:sldId id="375" r:id="rId15"/>
    <p:sldId id="377" r:id="rId16"/>
    <p:sldId id="356" r:id="rId17"/>
    <p:sldId id="381" r:id="rId18"/>
    <p:sldId id="382" r:id="rId19"/>
    <p:sldId id="383" r:id="rId20"/>
    <p:sldId id="385" r:id="rId21"/>
    <p:sldId id="384" r:id="rId22"/>
    <p:sldId id="390" r:id="rId23"/>
    <p:sldId id="391" r:id="rId24"/>
    <p:sldId id="392" r:id="rId25"/>
    <p:sldId id="393" r:id="rId26"/>
  </p:sldIdLst>
  <p:sldSz cx="9144000" cy="5143500" type="screen16x9"/>
  <p:notesSz cx="6819900" cy="99187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CBD7939-30B0-42CE-A0AB-A864BB0022EC}">
          <p14:sldIdLst>
            <p14:sldId id="256"/>
            <p14:sldId id="372"/>
            <p14:sldId id="378"/>
            <p14:sldId id="374"/>
            <p14:sldId id="360"/>
            <p14:sldId id="380"/>
            <p14:sldId id="353"/>
            <p14:sldId id="363"/>
            <p14:sldId id="330"/>
            <p14:sldId id="365"/>
            <p14:sldId id="354"/>
            <p14:sldId id="355"/>
            <p14:sldId id="349"/>
            <p14:sldId id="375"/>
            <p14:sldId id="377"/>
            <p14:sldId id="356"/>
            <p14:sldId id="381"/>
            <p14:sldId id="382"/>
            <p14:sldId id="383"/>
            <p14:sldId id="385"/>
            <p14:sldId id="384"/>
            <p14:sldId id="390"/>
            <p14:sldId id="391"/>
            <p14:sldId id="392"/>
            <p14:sldId id="3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Виардо Полина Владимировна" initials="ВПВ" lastIdx="16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4E79"/>
    <a:srgbClr val="008000"/>
    <a:srgbClr val="006600"/>
    <a:srgbClr val="FFC000"/>
    <a:srgbClr val="C19229"/>
    <a:srgbClr val="11437F"/>
    <a:srgbClr val="F4C552"/>
    <a:srgbClr val="F1F1F1"/>
    <a:srgbClr val="E6E6E6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002" autoAdjust="0"/>
    <p:restoredTop sz="86421" autoAdjust="0"/>
  </p:normalViewPr>
  <p:slideViewPr>
    <p:cSldViewPr>
      <p:cViewPr varScale="1">
        <p:scale>
          <a:sx n="133" d="100"/>
          <a:sy n="133" d="100"/>
        </p:scale>
        <p:origin x="162" y="114"/>
      </p:cViewPr>
      <p:guideLst>
        <p:guide orient="horz" pos="4565"/>
        <p:guide pos="341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shade val="76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Согласовано</c:v>
                </c:pt>
                <c:pt idx="1">
                  <c:v>Не согласовано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406</c:v>
                </c:pt>
                <c:pt idx="1">
                  <c:v>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947680381756119"/>
          <c:w val="1"/>
          <c:h val="8.225857899075095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6">
  <a:schemeClr val="accent3"/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AC0689A-4034-46C8-A0C9-FBE84F22751D}" type="doc">
      <dgm:prSet loTypeId="urn:microsoft.com/office/officeart/2005/8/layout/process1" loCatId="process" qsTypeId="urn:microsoft.com/office/officeart/2005/8/quickstyle/simple4" qsCatId="simple" csTypeId="urn:microsoft.com/office/officeart/2005/8/colors/colorful1" csCatId="colorful" phldr="1"/>
      <dgm:spPr/>
    </dgm:pt>
    <dgm:pt modelId="{288114FD-0D55-413D-B032-650F2D44010A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1F4E79"/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Исполнение договора</a:t>
          </a:r>
          <a:br>
            <a:rPr lang="ru-RU" b="1" dirty="0" smtClean="0">
              <a:solidFill>
                <a:schemeClr val="tx1"/>
              </a:solidFill>
            </a:rPr>
          </a:br>
          <a:r>
            <a:rPr lang="ru-RU" b="1" dirty="0" smtClean="0">
              <a:solidFill>
                <a:schemeClr val="tx1"/>
              </a:solidFill>
            </a:rPr>
            <a:t>не планируется</a:t>
          </a:r>
          <a:endParaRPr lang="ru-RU" b="1" dirty="0">
            <a:solidFill>
              <a:schemeClr val="tx1"/>
            </a:solidFill>
          </a:endParaRPr>
        </a:p>
      </dgm:t>
    </dgm:pt>
    <dgm:pt modelId="{9FB01902-C0A6-4D07-A722-DD72FBC5F180}" type="parTrans" cxnId="{B169F6AF-B984-4398-85CF-234C48E6C870}">
      <dgm:prSet/>
      <dgm:spPr/>
      <dgm:t>
        <a:bodyPr/>
        <a:lstStyle/>
        <a:p>
          <a:endParaRPr lang="ru-RU"/>
        </a:p>
      </dgm:t>
    </dgm:pt>
    <dgm:pt modelId="{E49EA0AD-FE01-47DF-97BC-E20FE8681297}" type="sibTrans" cxnId="{B169F6AF-B984-4398-85CF-234C48E6C870}">
      <dgm:prSet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solidFill>
          <a:srgbClr val="1F4E79"/>
        </a:solidFill>
      </dgm:spPr>
      <dgm:t>
        <a:bodyPr/>
        <a:lstStyle/>
        <a:p>
          <a:endParaRPr lang="ru-RU" dirty="0"/>
        </a:p>
      </dgm:t>
    </dgm:pt>
    <dgm:pt modelId="{27C46B01-16C9-4014-9885-F1637468852A}">
      <dgm:prSet phldrT="[Текст]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1F4E79"/>
          </a:solidFill>
        </a:ln>
      </dgm:spPr>
      <dgm:t>
        <a:bodyPr/>
        <a:lstStyle/>
        <a:p>
          <a:r>
            <a:rPr lang="ru-RU" b="1" dirty="0" smtClean="0"/>
            <a:t>Дебиторская задолженность переносится</a:t>
          </a:r>
          <a:br>
            <a:rPr lang="ru-RU" b="1" dirty="0" smtClean="0"/>
          </a:br>
          <a:r>
            <a:rPr lang="ru-RU" b="1" dirty="0" smtClean="0"/>
            <a:t>со счета 20600 на счет 20930 (20934, 20936)</a:t>
          </a:r>
          <a:endParaRPr lang="ru-RU" b="1" dirty="0"/>
        </a:p>
      </dgm:t>
    </dgm:pt>
    <dgm:pt modelId="{0C929600-5333-4E40-B372-1B52187019BE}" type="parTrans" cxnId="{12566014-B917-4DC8-B8D4-D02A48F5CFE5}">
      <dgm:prSet/>
      <dgm:spPr/>
      <dgm:t>
        <a:bodyPr/>
        <a:lstStyle/>
        <a:p>
          <a:endParaRPr lang="ru-RU"/>
        </a:p>
      </dgm:t>
    </dgm:pt>
    <dgm:pt modelId="{02D9C1F2-21DF-4028-B984-3FCECB6F0088}" type="sibTrans" cxnId="{12566014-B917-4DC8-B8D4-D02A48F5CFE5}">
      <dgm:prSet/>
      <dgm:spPr/>
      <dgm:t>
        <a:bodyPr/>
        <a:lstStyle/>
        <a:p>
          <a:endParaRPr lang="ru-RU"/>
        </a:p>
      </dgm:t>
    </dgm:pt>
    <dgm:pt modelId="{D8D452E5-125B-4A5F-A590-575BEF06D8A8}" type="pres">
      <dgm:prSet presAssocID="{2AC0689A-4034-46C8-A0C9-FBE84F22751D}" presName="Name0" presStyleCnt="0">
        <dgm:presLayoutVars>
          <dgm:dir/>
          <dgm:resizeHandles val="exact"/>
        </dgm:presLayoutVars>
      </dgm:prSet>
      <dgm:spPr/>
    </dgm:pt>
    <dgm:pt modelId="{18900C01-3F56-4013-A55D-FC87792D1773}" type="pres">
      <dgm:prSet presAssocID="{288114FD-0D55-413D-B032-650F2D44010A}" presName="node" presStyleLbl="node1" presStyleIdx="0" presStyleCnt="2" custScaleX="49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B8E75E-49E6-4289-8B37-6DB3B08D671A}" type="pres">
      <dgm:prSet presAssocID="{E49EA0AD-FE01-47DF-97BC-E20FE8681297}" presName="sibTrans" presStyleLbl="sibTrans2D1" presStyleIdx="0" presStyleCnt="1"/>
      <dgm:spPr/>
      <dgm:t>
        <a:bodyPr/>
        <a:lstStyle/>
        <a:p>
          <a:endParaRPr lang="ru-RU"/>
        </a:p>
      </dgm:t>
    </dgm:pt>
    <dgm:pt modelId="{E15723DB-DC93-49DD-9D6E-E432F49ACB27}" type="pres">
      <dgm:prSet presAssocID="{E49EA0AD-FE01-47DF-97BC-E20FE8681297}" presName="connectorText" presStyleLbl="sibTrans2D1" presStyleIdx="0" presStyleCnt="1"/>
      <dgm:spPr/>
      <dgm:t>
        <a:bodyPr/>
        <a:lstStyle/>
        <a:p>
          <a:endParaRPr lang="ru-RU"/>
        </a:p>
      </dgm:t>
    </dgm:pt>
    <dgm:pt modelId="{024399A2-51B1-4AB9-BFF0-76465D554AA0}" type="pres">
      <dgm:prSet presAssocID="{27C46B01-16C9-4014-9885-F1637468852A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259CA8F-67FC-4CDF-861D-B141981551D1}" type="presOf" srcId="{2AC0689A-4034-46C8-A0C9-FBE84F22751D}" destId="{D8D452E5-125B-4A5F-A590-575BEF06D8A8}" srcOrd="0" destOrd="0" presId="urn:microsoft.com/office/officeart/2005/8/layout/process1"/>
    <dgm:cxn modelId="{ABBDEE15-0B6D-4A3D-A10D-9A4DB56A74D6}" type="presOf" srcId="{E49EA0AD-FE01-47DF-97BC-E20FE8681297}" destId="{E15723DB-DC93-49DD-9D6E-E432F49ACB27}" srcOrd="1" destOrd="0" presId="urn:microsoft.com/office/officeart/2005/8/layout/process1"/>
    <dgm:cxn modelId="{BC55BDBA-5DEB-4361-9DB5-5FCD45BBB428}" type="presOf" srcId="{288114FD-0D55-413D-B032-650F2D44010A}" destId="{18900C01-3F56-4013-A55D-FC87792D1773}" srcOrd="0" destOrd="0" presId="urn:microsoft.com/office/officeart/2005/8/layout/process1"/>
    <dgm:cxn modelId="{AACCBB56-29D0-4312-BD8C-AEDD7FCFF303}" type="presOf" srcId="{E49EA0AD-FE01-47DF-97BC-E20FE8681297}" destId="{F1B8E75E-49E6-4289-8B37-6DB3B08D671A}" srcOrd="0" destOrd="0" presId="urn:microsoft.com/office/officeart/2005/8/layout/process1"/>
    <dgm:cxn modelId="{74BE0412-1B95-469F-BCDF-81CDF6897209}" type="presOf" srcId="{27C46B01-16C9-4014-9885-F1637468852A}" destId="{024399A2-51B1-4AB9-BFF0-76465D554AA0}" srcOrd="0" destOrd="0" presId="urn:microsoft.com/office/officeart/2005/8/layout/process1"/>
    <dgm:cxn modelId="{B169F6AF-B984-4398-85CF-234C48E6C870}" srcId="{2AC0689A-4034-46C8-A0C9-FBE84F22751D}" destId="{288114FD-0D55-413D-B032-650F2D44010A}" srcOrd="0" destOrd="0" parTransId="{9FB01902-C0A6-4D07-A722-DD72FBC5F180}" sibTransId="{E49EA0AD-FE01-47DF-97BC-E20FE8681297}"/>
    <dgm:cxn modelId="{12566014-B917-4DC8-B8D4-D02A48F5CFE5}" srcId="{2AC0689A-4034-46C8-A0C9-FBE84F22751D}" destId="{27C46B01-16C9-4014-9885-F1637468852A}" srcOrd="1" destOrd="0" parTransId="{0C929600-5333-4E40-B372-1B52187019BE}" sibTransId="{02D9C1F2-21DF-4028-B984-3FCECB6F0088}"/>
    <dgm:cxn modelId="{7D344193-EF5C-4C9D-A573-3CBE2C571A67}" type="presParOf" srcId="{D8D452E5-125B-4A5F-A590-575BEF06D8A8}" destId="{18900C01-3F56-4013-A55D-FC87792D1773}" srcOrd="0" destOrd="0" presId="urn:microsoft.com/office/officeart/2005/8/layout/process1"/>
    <dgm:cxn modelId="{6D320D23-F072-4B1D-9BC8-583146011D99}" type="presParOf" srcId="{D8D452E5-125B-4A5F-A590-575BEF06D8A8}" destId="{F1B8E75E-49E6-4289-8B37-6DB3B08D671A}" srcOrd="1" destOrd="0" presId="urn:microsoft.com/office/officeart/2005/8/layout/process1"/>
    <dgm:cxn modelId="{5AEB4815-28A3-4FCE-A8A1-B7F852E0495A}" type="presParOf" srcId="{F1B8E75E-49E6-4289-8B37-6DB3B08D671A}" destId="{E15723DB-DC93-49DD-9D6E-E432F49ACB27}" srcOrd="0" destOrd="0" presId="urn:microsoft.com/office/officeart/2005/8/layout/process1"/>
    <dgm:cxn modelId="{87441648-0C5F-465E-A45F-177ECE361AAD}" type="presParOf" srcId="{D8D452E5-125B-4A5F-A590-575BEF06D8A8}" destId="{024399A2-51B1-4AB9-BFF0-76465D554AA0}" srcOrd="2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8900C01-3F56-4013-A55D-FC87792D1773}">
      <dsp:nvSpPr>
        <dsp:cNvPr id="0" name=""/>
        <dsp:cNvSpPr/>
      </dsp:nvSpPr>
      <dsp:spPr>
        <a:xfrm>
          <a:off x="1349" y="0"/>
          <a:ext cx="2171084" cy="81280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>
              <a:solidFill>
                <a:schemeClr val="tx1"/>
              </a:solidFill>
            </a:rPr>
            <a:t>Исполнение договора</a:t>
          </a:r>
          <a:br>
            <a:rPr lang="ru-RU" sz="1500" b="1" kern="1200" dirty="0" smtClean="0">
              <a:solidFill>
                <a:schemeClr val="tx1"/>
              </a:solidFill>
            </a:rPr>
          </a:br>
          <a:r>
            <a:rPr lang="ru-RU" sz="1500" b="1" kern="1200" dirty="0" smtClean="0">
              <a:solidFill>
                <a:schemeClr val="tx1"/>
              </a:solidFill>
            </a:rPr>
            <a:t>не планируется</a:t>
          </a:r>
          <a:endParaRPr lang="ru-RU" sz="1500" b="1" kern="1200" dirty="0">
            <a:solidFill>
              <a:schemeClr val="tx1"/>
            </a:solidFill>
          </a:endParaRPr>
        </a:p>
      </dsp:txBody>
      <dsp:txXfrm>
        <a:off x="25155" y="23806"/>
        <a:ext cx="2123472" cy="765188"/>
      </dsp:txXfrm>
    </dsp:sp>
    <dsp:sp modelId="{F1B8E75E-49E6-4289-8B37-6DB3B08D671A}">
      <dsp:nvSpPr>
        <dsp:cNvPr id="0" name=""/>
        <dsp:cNvSpPr/>
      </dsp:nvSpPr>
      <dsp:spPr>
        <a:xfrm>
          <a:off x="2610435" y="0"/>
          <a:ext cx="928562" cy="812800"/>
        </a:xfrm>
        <a:prstGeom prst="rightArrow">
          <a:avLst>
            <a:gd name="adj1" fmla="val 60000"/>
            <a:gd name="adj2" fmla="val 50000"/>
          </a:avLst>
        </a:prstGeom>
        <a:solidFill>
          <a:srgbClr val="1F4E79"/>
        </a:soli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610435" y="162560"/>
        <a:ext cx="684722" cy="487680"/>
      </dsp:txXfrm>
    </dsp:sp>
    <dsp:sp modelId="{024399A2-51B1-4AB9-BFF0-76465D554AA0}">
      <dsp:nvSpPr>
        <dsp:cNvPr id="0" name=""/>
        <dsp:cNvSpPr/>
      </dsp:nvSpPr>
      <dsp:spPr>
        <a:xfrm>
          <a:off x="3924438" y="0"/>
          <a:ext cx="4380011" cy="812800"/>
        </a:xfrm>
        <a:prstGeom prst="roundRect">
          <a:avLst>
            <a:gd name="adj" fmla="val 10000"/>
          </a:avLst>
        </a:prstGeom>
        <a:solidFill>
          <a:schemeClr val="lt1"/>
        </a:solidFill>
        <a:ln w="25400" cap="flat" cmpd="sng" algn="ctr">
          <a:solidFill>
            <a:srgbClr val="1F4E79"/>
          </a:solidFill>
          <a:prstDash val="solid"/>
        </a:ln>
        <a:effectLst/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Дебиторская задолженность переносится</a:t>
          </a:r>
          <a:br>
            <a:rPr lang="ru-RU" sz="1500" b="1" kern="1200" dirty="0" smtClean="0"/>
          </a:br>
          <a:r>
            <a:rPr lang="ru-RU" sz="1500" b="1" kern="1200" dirty="0" smtClean="0"/>
            <a:t>со счета 20600 на счет 20930 (20934, 20936)</a:t>
          </a:r>
          <a:endParaRPr lang="ru-RU" sz="1500" b="1" kern="1200" dirty="0"/>
        </a:p>
      </dsp:txBody>
      <dsp:txXfrm>
        <a:off x="3948244" y="23806"/>
        <a:ext cx="4332399" cy="7651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2484" y="1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41425"/>
            <a:ext cx="5943600" cy="3343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616" y="4774952"/>
            <a:ext cx="5456671" cy="3906339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2484" y="9423736"/>
            <a:ext cx="2955540" cy="494965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38150" y="1241425"/>
            <a:ext cx="5943600" cy="3343275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05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6413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033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91091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19786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41620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6444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337321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8050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040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01114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900" b="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33966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aseline="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3232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1DEA95-66EA-47A1-AFBD-284DB7673433}" type="slidenum">
              <a:rPr lang="ru-RU" smtClean="0"/>
              <a:pPr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39807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91379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5039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0980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5749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6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74556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14680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050" dirty="0" smtClean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2839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466058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14493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8823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19686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27094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:a16="http://schemas.microsoft.com/office/drawing/2014/main" xmlns="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:a16="http://schemas.microsoft.com/office/drawing/2014/main" xmlns="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Дата 9">
            <a:extLst>
              <a:ext uri="{FF2B5EF4-FFF2-40B4-BE49-F238E27FC236}">
                <a16:creationId xmlns:a16="http://schemas.microsoft.com/office/drawing/2014/main" xmlns="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11/17/2022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:a16="http://schemas.microsoft.com/office/drawing/2014/main" xmlns="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:a16="http://schemas.microsoft.com/office/drawing/2014/main" xmlns="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11/17/2022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11/17/2022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2" y="4783459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11/17/2022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1"/>
            <a:ext cx="2926080" cy="43907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7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397590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</p:spTree>
    <p:extLst>
      <p:ext uri="{BB962C8B-B14F-4D97-AF65-F5344CB8AC3E}">
        <p14:creationId xmlns:p14="http://schemas.microsoft.com/office/powerpoint/2010/main" val="301250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3684403"/>
            <a:ext cx="4235581" cy="19389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03E08C-528D-4276-B3E9-4A1B6B0E6A64}" type="datetime1">
              <a:rPr lang="ru-RU" smtClean="0"/>
              <a:pPr>
                <a:defRPr/>
              </a:pPr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FCD68-0AFD-4048-852E-53B764BC6E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1966292"/>
      </p:ext>
    </p:extLst>
  </p:cSld>
  <p:clrMapOvr>
    <a:masterClrMapping/>
  </p:clrMapOvr>
  <p:transition spd="med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2729364"/>
            <a:ext cx="7886700" cy="69249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3442102"/>
            <a:ext cx="7886700" cy="27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161DA-F6D4-4EBD-B6E9-E6AFD0BBF88C}" type="datetime1">
              <a:rPr lang="ru-RU" smtClean="0"/>
              <a:pPr>
                <a:defRPr/>
              </a:pPr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2171C-80CF-4EB9-A959-3CDAA13E4B7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498339"/>
      </p:ext>
    </p:extLst>
  </p:cSld>
  <p:clrMapOvr>
    <a:masterClrMapping/>
  </p:clrMapOvr>
  <p:transition spd="med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11/17/2022</a:t>
            </a:fld>
            <a:endParaRPr lang="en-US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  <p:sldLayoutId id="2147483668" r:id="rId5"/>
    <p:sldLayoutId id="2147483669" r:id="rId6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35925" y="1276350"/>
            <a:ext cx="673152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Особенности составления и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представления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Пояснительной записки в составе годовой бюджетной (бухгалтерской) отчетности за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2022 </a:t>
            </a:r>
            <a:r>
              <a:rPr lang="ru-RU" sz="2000" b="1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год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>
                <a:solidFill>
                  <a:schemeClr val="bg1">
                    <a:lumMod val="65000"/>
                  </a:schemeClr>
                </a:solidFill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2022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год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13360" y="3568502"/>
            <a:ext cx="62368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Пчелинцев Анатолий Владимирович</a:t>
            </a:r>
            <a:endParaRPr lang="ru-RU" sz="16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Начальник Отдела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анализа исполнения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бюджетов</a:t>
            </a:r>
          </a:p>
          <a:p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Управления </a:t>
            </a:r>
            <a:r>
              <a:rPr lang="ru-RU" sz="1200" dirty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бюджетного учета и отчетности Федерального </a:t>
            </a:r>
            <a:r>
              <a:rPr lang="ru-RU" sz="1200" dirty="0" smtClean="0">
                <a:solidFill>
                  <a:schemeClr val="accent3">
                    <a:lumMod val="50000"/>
                  </a:schemeClr>
                </a:solidFill>
                <a:latin typeface="+mj-lt"/>
                <a:cs typeface="Segoe UI Light" panose="020B0502040204020203" pitchFamily="34" charset="0"/>
              </a:rPr>
              <a:t>казначейства</a:t>
            </a:r>
            <a:endParaRPr lang="ru-RU" sz="1200" dirty="0">
              <a:solidFill>
                <a:schemeClr val="accent3">
                  <a:lumMod val="50000"/>
                </a:schemeClr>
              </a:solidFill>
              <a:latin typeface="+mj-lt"/>
              <a:cs typeface="Segoe UI Light" panose="020B0502040204020203" pitchFamily="34" charset="0"/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69"/>
    </mc:Choice>
    <mc:Fallback xmlns="">
      <p:transition spd="slow" advTm="1169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1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457200" y="4019550"/>
          <a:ext cx="8305800" cy="81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/>
          <a:srcRect l="1667" t="19630" r="37916" b="41214"/>
          <a:stretch/>
        </p:blipFill>
        <p:spPr>
          <a:xfrm>
            <a:off x="273676" y="800100"/>
            <a:ext cx="8413124" cy="306705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95400" y="1809750"/>
            <a:ext cx="381000" cy="21336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290345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10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1211580" y="666750"/>
            <a:ext cx="8001000" cy="327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Некорректное заполнение сведений о просроченной задолженности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1" t="19630" r="37916" b="30741"/>
          <a:stretch/>
        </p:blipFill>
        <p:spPr>
          <a:xfrm>
            <a:off x="228600" y="951744"/>
            <a:ext cx="8468436" cy="388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07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24200" y="112752"/>
            <a:ext cx="5919098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Раздел 2 Сведений по дебиторской и кредиторской  задолженности (ф. 0503169)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666750"/>
            <a:ext cx="8001000" cy="35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Представление информации по </a:t>
            </a:r>
            <a:r>
              <a:rPr lang="ru-RU" sz="1400" dirty="0" smtClean="0">
                <a:solidFill>
                  <a:srgbClr val="FF0000"/>
                </a:solidFill>
                <a:ea typeface="Times New Roman"/>
                <a:cs typeface="Times New Roman"/>
              </a:rPr>
              <a:t>ликвидированным</a:t>
            </a:r>
            <a:r>
              <a:rPr lang="ru-RU" sz="1400" dirty="0" smtClean="0">
                <a:ea typeface="Times New Roman"/>
                <a:cs typeface="Times New Roman"/>
              </a:rPr>
              <a:t> организациям</a:t>
            </a:r>
            <a:endParaRPr lang="ru-RU" sz="1400" dirty="0">
              <a:ea typeface="Times New Roman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666" t="18889" r="33333" b="20370"/>
          <a:stretch/>
        </p:blipFill>
        <p:spPr>
          <a:xfrm>
            <a:off x="498987" y="1017615"/>
            <a:ext cx="7502013" cy="394336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7467600" y="1189663"/>
            <a:ext cx="533400" cy="37324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600" b="1" dirty="0"/>
          </a:p>
        </p:txBody>
      </p:sp>
    </p:spTree>
    <p:extLst>
      <p:ext uri="{BB962C8B-B14F-4D97-AF65-F5344CB8AC3E}">
        <p14:creationId xmlns:p14="http://schemas.microsoft.com/office/powerpoint/2010/main" val="1981789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8602" y="57150"/>
            <a:ext cx="6757298" cy="615553"/>
          </a:xfrm>
        </p:spPr>
        <p:txBody>
          <a:bodyPr/>
          <a:lstStyle/>
          <a:p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Дополнительные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</a:t>
            </a:r>
            <a:r>
              <a:rPr lang="ru-RU" sz="20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дебиторской </a:t>
            </a:r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задолженности (ф. 0503191, 0503192, 0503193)</a:t>
            </a:r>
            <a:endParaRPr lang="ru-RU" sz="20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3164093"/>
              </p:ext>
            </p:extLst>
          </p:nvPr>
        </p:nvGraphicFramePr>
        <p:xfrm>
          <a:off x="381000" y="819150"/>
          <a:ext cx="8394141" cy="41599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899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95573"/>
                <a:gridCol w="3769570"/>
              </a:tblGrid>
              <a:tr h="366689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020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 Минпромторг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России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marB="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171 - Росрезерв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34893"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054 – Минкультуры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177 – МЧС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056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Минздрав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180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Росгвардия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069 – Минстрой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347472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187 – Минобороны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071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Минцифры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347472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189 – ФСБ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1177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073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Минпросвещения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202 – ФСО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075 – Минобрнауки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303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Управделами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Президента РФ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30823"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092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Минфин России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320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ФСИН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России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103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Минтранс России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388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–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ФМБА России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en-US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107 – 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Росавиация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-347472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725 – ГК «Росатом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»</a:t>
                      </a:r>
                    </a:p>
                    <a:p>
                      <a:pPr marL="0" marR="0" indent="-347472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500"/>
                        </a:spcAft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727 – ППК «Единый</a:t>
                      </a:r>
                      <a:r>
                        <a:rPr lang="ru-RU" sz="16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 заказчик»</a:t>
                      </a:r>
                      <a:endParaRPr lang="ru-RU" sz="1600" b="0" i="0" u="none" strike="noStrike" dirty="0" smtClean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34893">
                <a:tc>
                  <a:txBody>
                    <a:bodyPr/>
                    <a:lstStyle/>
                    <a:p>
                      <a:pPr marL="0" marR="0" indent="-347472" algn="l" defTabSz="91440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108 – Росавтодор</a:t>
                      </a:r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/>
                      <a:endParaRPr lang="ru-RU" sz="1600" b="0" i="0" u="none" strike="noStrike" dirty="0">
                        <a:solidFill>
                          <a:schemeClr val="tx1"/>
                        </a:solidFill>
                        <a:effectLst/>
                        <a:latin typeface="Arial (Основной текст)"/>
                        <a:ea typeface="+mn-ea"/>
                        <a:cs typeface="+mn-cs"/>
                      </a:endParaRP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indent="-347472" algn="l" fontAlgn="ctr">
                        <a:buClr>
                          <a:srgbClr val="000000"/>
                        </a:buClr>
                        <a:buSzPts val="1100"/>
                        <a:buFont typeface="Calibri" panose="020F0502020204030204" pitchFamily="34" charset="0"/>
                        <a:buNone/>
                      </a:pPr>
                      <a:r>
                        <a:rPr lang="ru-RU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730 – ГК «Роскосмос</a:t>
                      </a:r>
                      <a:r>
                        <a:rPr lang="ru-RU" sz="16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Arial (Основной текст)"/>
                          <a:ea typeface="+mn-ea"/>
                          <a:cs typeface="+mn-cs"/>
                        </a:rPr>
                        <a:t>»</a:t>
                      </a:r>
                    </a:p>
                  </a:txBody>
                  <a:tcPr marL="342900" marR="9525" marT="9525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2867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397" y="133350"/>
            <a:ext cx="7581900" cy="430887"/>
          </a:xfrm>
        </p:spPr>
        <p:txBody>
          <a:bodyPr/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 (ф. 0503171)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971550"/>
            <a:ext cx="7924800" cy="86177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2000" b="1" i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Не допускается указание контрагентов, исключенных из ЕГРЮЛ на отчетную дату</a:t>
            </a:r>
            <a:endParaRPr lang="ru-RU" sz="28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279042"/>
              </p:ext>
            </p:extLst>
          </p:nvPr>
        </p:nvGraphicFramePr>
        <p:xfrm>
          <a:off x="609600" y="2240637"/>
          <a:ext cx="7848600" cy="197454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848600"/>
              </a:tblGrid>
              <a:tr h="575011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Сведения о финансовых вложениях получателя бюджетных средств, администратора источников финансирования дефицита бюджета </a:t>
                      </a:r>
                      <a:r>
                        <a:rPr lang="ru-RU" sz="1400" b="1" dirty="0" smtClean="0"/>
                        <a:t>(ф. 0503171)</a:t>
                      </a:r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Сведения о государственном (муниципальном) долге, предоставленных бюджетных кредитах </a:t>
                      </a:r>
                      <a:r>
                        <a:rPr lang="ru-RU" sz="1400" b="1" dirty="0" smtClean="0"/>
                        <a:t>(ф. 0503172)</a:t>
                      </a:r>
                    </a:p>
                  </a:txBody>
                  <a:tcPr/>
                </a:tc>
              </a:tr>
              <a:tr h="86613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Сведения о доходах бюджета от перечисления части прибыли (дивидендов) государственных (муниципальных) унитарных предприятий, иных организаций с государственным участием в капитале </a:t>
                      </a:r>
                      <a:r>
                        <a:rPr lang="ru-RU" sz="1400" b="1" dirty="0" smtClean="0"/>
                        <a:t>(ф. 0503174)</a:t>
                      </a:r>
                      <a:endParaRPr lang="ru-RU" sz="140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417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 wrap="square" lIns="0" tIns="0" rIns="0" bIns="0">
            <a:spAutoFit/>
          </a:bodyPr>
          <a:lstStyle/>
          <a:p>
            <a:fld id="{B6F15528-21DE-4FAA-801E-634DDDAF4B2B}" type="slidenum">
              <a:rPr lang="ru-RU">
                <a:solidFill>
                  <a:schemeClr val="accent3">
                    <a:lumMod val="50000"/>
                  </a:schemeClr>
                </a:solidFill>
              </a:rPr>
              <a:pPr/>
              <a:t>14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397" y="133350"/>
            <a:ext cx="7581900" cy="430887"/>
          </a:xfrm>
        </p:spPr>
        <p:txBody>
          <a:bodyPr/>
          <a:lstStyle/>
          <a:p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 о финансовых вложениях получателя бюджетных средств, администратора источников финансирования дефицита бюджета (ф. 0503171)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50" t="27037" r="33750" b="18889"/>
          <a:stretch/>
        </p:blipFill>
        <p:spPr>
          <a:xfrm>
            <a:off x="609600" y="1195375"/>
            <a:ext cx="7861127" cy="367860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9600" y="819150"/>
            <a:ext cx="8433697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2000" b="1" i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l"/>
            <a:r>
              <a:rPr lang="ru-RU" sz="1600" dirty="0" smtClean="0">
                <a:solidFill>
                  <a:srgbClr val="C00000"/>
                </a:solidFill>
              </a:rPr>
              <a:t>Сведения </a:t>
            </a:r>
            <a:r>
              <a:rPr lang="ru-RU" sz="1600" dirty="0">
                <a:solidFill>
                  <a:srgbClr val="C00000"/>
                </a:solidFill>
              </a:rPr>
              <a:t>по </a:t>
            </a:r>
            <a:r>
              <a:rPr lang="ru-RU" sz="1600" dirty="0" smtClean="0">
                <a:solidFill>
                  <a:srgbClr val="C00000"/>
                </a:solidFill>
              </a:rPr>
              <a:t>счетам 1 20433 000 и 1 21533 000 отражаются в разрезе учреждений</a:t>
            </a:r>
            <a:endParaRPr lang="ru-RU" sz="1600" dirty="0">
              <a:solidFill>
                <a:srgbClr val="C00000"/>
              </a:solidFill>
            </a:endParaRPr>
          </a:p>
          <a:p>
            <a:pPr algn="l"/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03406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15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752"/>
            <a:ext cx="7519298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Отражение сведений о дебиторской и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редиторской задолженности в Пояснительной записке (ф. 0503160,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0503760)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66800" y="935363"/>
            <a:ext cx="7772400" cy="406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>
                <a:ea typeface="Times New Roman"/>
                <a:cs typeface="Times New Roman"/>
              </a:rPr>
              <a:t>Сведения,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оказавшие существенное влияние и характеризующие показатели </a:t>
            </a:r>
            <a:r>
              <a:rPr lang="ru-RU" sz="1400" dirty="0">
                <a:ea typeface="Times New Roman"/>
                <a:cs typeface="Times New Roman"/>
              </a:rPr>
              <a:t>дебиторской и кредиторской задолженности, </a:t>
            </a:r>
            <a:r>
              <a:rPr lang="ru-RU" sz="1400" dirty="0" smtClean="0">
                <a:ea typeface="Times New Roman"/>
                <a:cs typeface="Times New Roman"/>
              </a:rPr>
              <a:t>а также факторный </a:t>
            </a:r>
            <a:r>
              <a:rPr lang="ru-RU" sz="1400" dirty="0">
                <a:ea typeface="Times New Roman"/>
                <a:cs typeface="Times New Roman"/>
              </a:rPr>
              <a:t>анализ изменений задолженности. </a:t>
            </a:r>
            <a:r>
              <a:rPr lang="ru-RU" sz="1400" dirty="0" smtClean="0">
                <a:ea typeface="Times New Roman"/>
                <a:cs typeface="Times New Roman"/>
              </a:rPr>
              <a:t>Раскрываются</a:t>
            </a:r>
            <a:r>
              <a:rPr lang="ru-RU" sz="1400" b="1" dirty="0" smtClean="0">
                <a:ea typeface="Times New Roman"/>
                <a:cs typeface="Times New Roman"/>
              </a:rPr>
              <a:t>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причины увеличения просроченной дебиторской, кредиторской задолженности </a:t>
            </a:r>
            <a:r>
              <a:rPr lang="ru-RU" sz="1400" dirty="0">
                <a:ea typeface="Times New Roman"/>
                <a:cs typeface="Times New Roman"/>
              </a:rPr>
              <a:t>по сравнению с </a:t>
            </a:r>
            <a:r>
              <a:rPr lang="ru-RU" sz="1400" dirty="0" smtClean="0">
                <a:ea typeface="Times New Roman"/>
                <a:cs typeface="Times New Roman"/>
              </a:rPr>
              <a:t>аналогичным периодом прошлого года и </a:t>
            </a:r>
            <a:r>
              <a:rPr lang="ru-RU" sz="1400" dirty="0">
                <a:ea typeface="Times New Roman"/>
                <a:cs typeface="Times New Roman"/>
              </a:rPr>
              <a:t>причины образования существенных </a:t>
            </a:r>
            <a:r>
              <a:rPr lang="ru-RU" sz="1400" dirty="0" smtClean="0">
                <a:ea typeface="Times New Roman"/>
                <a:cs typeface="Times New Roman"/>
              </a:rPr>
              <a:t>остатков.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dirty="0" smtClean="0">
                <a:ea typeface="Times New Roman"/>
                <a:cs typeface="Times New Roman"/>
              </a:rPr>
              <a:t>Информация </a:t>
            </a:r>
            <a:r>
              <a:rPr lang="ru-RU" sz="1400" dirty="0">
                <a:ea typeface="Times New Roman"/>
                <a:cs typeface="Times New Roman"/>
              </a:rPr>
              <a:t>о принимаемых </a:t>
            </a:r>
            <a:r>
              <a:rPr lang="ru-RU" sz="1400" b="1" dirty="0">
                <a:solidFill>
                  <a:srgbClr val="11437F"/>
                </a:solidFill>
                <a:ea typeface="Times New Roman"/>
                <a:cs typeface="Times New Roman"/>
              </a:rPr>
              <a:t>мерах по сокращению дебиторской задолженности по расходам</a:t>
            </a:r>
            <a:r>
              <a:rPr lang="ru-RU" sz="1400" dirty="0">
                <a:ea typeface="Times New Roman"/>
                <a:cs typeface="Times New Roman"/>
              </a:rPr>
              <a:t> и результаты принятых </a:t>
            </a:r>
            <a:r>
              <a:rPr lang="ru-RU" sz="1400" dirty="0" smtClean="0">
                <a:ea typeface="Times New Roman"/>
                <a:cs typeface="Times New Roman"/>
              </a:rPr>
              <a:t>мер.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Причины изменений входящих остатков</a:t>
            </a:r>
            <a:r>
              <a:rPr lang="ru-RU" sz="1400" dirty="0" smtClean="0">
                <a:ea typeface="Times New Roman"/>
                <a:cs typeface="Times New Roman"/>
              </a:rPr>
              <a:t>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Цифровые значения </a:t>
            </a:r>
            <a:r>
              <a:rPr lang="ru-RU" sz="1400" dirty="0">
                <a:ea typeface="Times New Roman"/>
                <a:cs typeface="Times New Roman"/>
              </a:rPr>
              <a:t>в тексте </a:t>
            </a:r>
            <a:r>
              <a:rPr lang="ru-RU" sz="1400" dirty="0" smtClean="0">
                <a:ea typeface="Times New Roman"/>
                <a:cs typeface="Times New Roman"/>
              </a:rPr>
              <a:t>Пояснительной записки должны соответствовать данным бюджетной (бухгалтерской) отчетности. </a:t>
            </a:r>
          </a:p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1400" b="1" dirty="0" smtClean="0">
                <a:solidFill>
                  <a:srgbClr val="11437F"/>
                </a:solidFill>
                <a:ea typeface="Times New Roman"/>
                <a:cs typeface="Times New Roman"/>
              </a:rPr>
              <a:t>Пояснения по контрольным соотношениям. </a:t>
            </a:r>
            <a:r>
              <a:rPr lang="ru-RU" sz="1400" dirty="0" smtClean="0">
                <a:ea typeface="Times New Roman"/>
                <a:cs typeface="Times New Roman"/>
              </a:rPr>
              <a:t>Каждый контроль должен быть пояснен отдельно, кроме случаев, когда суммы взаимосвязаны. Если это разные </a:t>
            </a:r>
            <a:r>
              <a:rPr lang="ru-RU" sz="1400" dirty="0">
                <a:ea typeface="Times New Roman"/>
                <a:cs typeface="Times New Roman"/>
              </a:rPr>
              <a:t>ф</a:t>
            </a:r>
            <a:r>
              <a:rPr lang="ru-RU" sz="1400" dirty="0" smtClean="0">
                <a:ea typeface="Times New Roman"/>
                <a:cs typeface="Times New Roman"/>
              </a:rPr>
              <a:t>акты хозяйственной жизни, объединение не допускается.</a:t>
            </a:r>
            <a:endParaRPr lang="ru-RU" sz="1400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047750"/>
            <a:ext cx="381000" cy="381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419350"/>
            <a:ext cx="381000" cy="3810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028950"/>
            <a:ext cx="381000" cy="381000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486150"/>
            <a:ext cx="381000" cy="38100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71950"/>
            <a:ext cx="381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38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133350"/>
            <a:ext cx="6629400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ф.0503190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1323631"/>
            <a:ext cx="7669616" cy="2678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400" dirty="0">
                <a:ea typeface="Times New Roman"/>
                <a:cs typeface="Times New Roman"/>
              </a:rPr>
              <a:t>Обращаем внимание, что в соответствии с п. 130 Инструкции 157н на </a:t>
            </a:r>
            <a:r>
              <a:rPr lang="ru-RU" sz="1400" dirty="0" smtClean="0">
                <a:ea typeface="Times New Roman"/>
                <a:cs typeface="Times New Roman"/>
              </a:rPr>
              <a:t>счетах </a:t>
            </a:r>
            <a:r>
              <a:rPr lang="ru-RU" sz="1400" dirty="0">
                <a:ea typeface="Times New Roman"/>
                <a:cs typeface="Times New Roman"/>
              </a:rPr>
              <a:t>1 106 </a:t>
            </a:r>
            <a:r>
              <a:rPr lang="ru-RU" sz="1400" dirty="0" smtClean="0">
                <a:ea typeface="Times New Roman"/>
                <a:cs typeface="Times New Roman"/>
              </a:rPr>
              <a:t>11 000, 1 106 51 000, 1 106 91 000  </a:t>
            </a:r>
            <a:r>
              <a:rPr lang="ru-RU" sz="1400" dirty="0">
                <a:ea typeface="Times New Roman"/>
                <a:cs typeface="Times New Roman"/>
              </a:rPr>
              <a:t>подлежат отражению фактически произведенные затраты </a:t>
            </a:r>
            <a:r>
              <a:rPr lang="ru-RU" sz="1400" dirty="0" smtClean="0">
                <a:ea typeface="Times New Roman"/>
                <a:cs typeface="Times New Roman"/>
              </a:rPr>
              <a:t>в </a:t>
            </a:r>
            <a:r>
              <a:rPr lang="ru-RU" sz="1400" dirty="0">
                <a:ea typeface="Times New Roman"/>
                <a:cs typeface="Times New Roman"/>
              </a:rPr>
              <a:t>объекты нефинансовых активов, связанные с приобретением, строительством (изготовлением), реконструкцией, в том числе с элементами реставрации, техническим перевооружением, модернизацией, достройкой, дооборудованием зданий и сооружений и иных объектов основных средств – недвижимого </a:t>
            </a:r>
            <a:r>
              <a:rPr lang="ru-RU" sz="1400" dirty="0" smtClean="0">
                <a:ea typeface="Times New Roman"/>
                <a:cs typeface="Times New Roman"/>
              </a:rPr>
              <a:t>имущества.</a:t>
            </a:r>
          </a:p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400" dirty="0" smtClean="0"/>
              <a:t>В </a:t>
            </a:r>
            <a:r>
              <a:rPr lang="ru-RU" sz="1400" dirty="0"/>
              <a:t>связи с чем, например, такие расходы, как расходы на монтаж охранно-пожарной сигнализации, создание систем телекоммуникаций и локальных вычислительных сетей, систем передачи и отображения информации, защиты информации, информационно-вычислительных систем и т.п., не подлежат отражению </a:t>
            </a:r>
            <a:r>
              <a:rPr lang="ru-RU" sz="1400" dirty="0" smtClean="0"/>
              <a:t>в 0503190 / 0503790 форме.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1344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" descr="E:\shutterstock_654671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03388"/>
            <a:ext cx="1441450" cy="163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209550"/>
            <a:ext cx="6629400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Дублирование объектов в ф.0503190 и ф.0503790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2" name="Прямоугольник 5">
            <a:extLst>
              <a:ext uri="{FF2B5EF4-FFF2-40B4-BE49-F238E27FC236}">
                <a16:creationId xmlns:a16="http://schemas.microsoft.com/office/drawing/2014/main" xmlns="" id="{6F7FE1FA-48AD-467D-92A0-6D1B41A28C42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036600"/>
            <a:ext cx="7669616" cy="12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algn="just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FFC000"/>
              </a:buClr>
            </a:pPr>
            <a:r>
              <a:rPr lang="ru-RU" sz="1400" dirty="0"/>
              <a:t>Наличие в Сведениях (ф. 0503190) объекта капитального вложения, указанного в Сведениях (ф. 0503790), допустимо только в случае, когда бюджетное (автономное) учреждение в соответствии с переданными ему полномочиями реализует бюджетные инвестиции в объект </a:t>
            </a:r>
            <a:r>
              <a:rPr lang="ru-RU" sz="1400" dirty="0" smtClean="0"/>
              <a:t>строительства за </a:t>
            </a:r>
            <a:r>
              <a:rPr lang="ru-RU" sz="1400" dirty="0"/>
              <a:t>счет средств федерального бюджета при условии софинансирования таких инвестиций (капитальных вложений) </a:t>
            </a:r>
            <a:endParaRPr lang="ru-RU" sz="1400" dirty="0"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55134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209550"/>
            <a:ext cx="6629400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Особенности заполнения в ф.0503190, ф.0503790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34299" y="1463440"/>
            <a:ext cx="8610600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spcAft>
                <a:spcPts val="1200"/>
              </a:spcAft>
              <a:buFont typeface="Arial" charset="0"/>
              <a:buChar char="•"/>
            </a:pPr>
            <a:r>
              <a:rPr lang="ru-RU" sz="1600" dirty="0"/>
              <a:t>В графе 3 </a:t>
            </a:r>
            <a:r>
              <a:rPr lang="ru-RU" sz="1600" dirty="0" smtClean="0"/>
              <a:t>«</a:t>
            </a:r>
            <a:r>
              <a:rPr lang="ru-RU" sz="1600" dirty="0"/>
              <a:t>Код </a:t>
            </a:r>
            <a:r>
              <a:rPr lang="ru-RU" sz="1600" dirty="0" smtClean="0"/>
              <a:t>объекта» - </a:t>
            </a:r>
            <a:r>
              <a:rPr lang="ru-RU" sz="1600" dirty="0"/>
              <a:t>указывается код объекта капитальных </a:t>
            </a:r>
            <a:r>
              <a:rPr lang="ru-RU" sz="1600" dirty="0" smtClean="0"/>
              <a:t>вложений в соответствии </a:t>
            </a:r>
            <a:r>
              <a:rPr lang="ru-RU" sz="1600" dirty="0" smtClean="0"/>
              <a:t>со </a:t>
            </a:r>
            <a:r>
              <a:rPr lang="ru-RU" sz="1600" dirty="0" smtClean="0"/>
              <a:t>справочником «Объекты капитального вложения</a:t>
            </a:r>
            <a:r>
              <a:rPr lang="ru-RU" sz="1600" dirty="0" smtClean="0"/>
              <a:t>». </a:t>
            </a:r>
            <a:endParaRPr lang="ru-RU" sz="1600" dirty="0" smtClean="0"/>
          </a:p>
          <a:p>
            <a:pPr algn="just">
              <a:spcAft>
                <a:spcPts val="1200"/>
              </a:spcAft>
              <a:buFont typeface="Arial" charset="0"/>
              <a:buChar char="•"/>
            </a:pPr>
            <a:r>
              <a:rPr lang="ru-RU" sz="1600" dirty="0" smtClean="0"/>
              <a:t>В графе 1 требуется указывать к</a:t>
            </a:r>
            <a:r>
              <a:rPr lang="ru-RU" sz="1600" dirty="0" smtClean="0"/>
              <a:t>орректное </a:t>
            </a:r>
            <a:r>
              <a:rPr lang="ru-RU" sz="1600" dirty="0"/>
              <a:t>и полное наименование </a:t>
            </a:r>
            <a:r>
              <a:rPr lang="ru-RU" sz="1600" dirty="0" smtClean="0"/>
              <a:t>объекта с указанием адреса.</a:t>
            </a:r>
            <a:endParaRPr lang="ru-RU" sz="1600" dirty="0" smtClean="0"/>
          </a:p>
          <a:p>
            <a:pPr algn="just">
              <a:spcAft>
                <a:spcPts val="1200"/>
              </a:spcAft>
              <a:buFont typeface="Arial" charset="0"/>
              <a:buChar char="•"/>
            </a:pPr>
            <a:r>
              <a:rPr lang="ru-RU" sz="1600" dirty="0"/>
              <a:t>Капитальные вложения, с даты начала формирования которых истекло более 10 лет (сформированные до 2012 года), требуют детального анализа, с обособленным раскрытием в </a:t>
            </a:r>
            <a:r>
              <a:rPr lang="ru-RU" sz="1600" dirty="0" smtClean="0"/>
              <a:t>тексте ПЗ информации </a:t>
            </a:r>
            <a:r>
              <a:rPr lang="ru-RU" sz="1600" dirty="0"/>
              <a:t>о предполагаемых сроках завершения капитальных вложений и (или) иных мерах по завершению бюджетных инвестиций</a:t>
            </a:r>
            <a:endParaRPr lang="ru-RU" sz="2000" dirty="0"/>
          </a:p>
          <a:p>
            <a:pPr algn="just">
              <a:buFont typeface="Arial" charset="0"/>
              <a:buChar char="•"/>
            </a:pPr>
            <a:endParaRPr lang="ru-RU" sz="2000" dirty="0"/>
          </a:p>
          <a:p>
            <a:pPr algn="just">
              <a:buFont typeface="Arial" charset="0"/>
              <a:buChar char="•"/>
            </a:pPr>
            <a:endParaRPr lang="ru-RU" sz="2000" dirty="0" smtClean="0"/>
          </a:p>
          <a:p>
            <a:pPr algn="just">
              <a:buFont typeface="Arial" charset="0"/>
              <a:buChar char="•"/>
            </a:pPr>
            <a:endParaRPr lang="ru-RU" sz="2000" dirty="0">
              <a:solidFill>
                <a:srgbClr val="1143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4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Таблица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№ 6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1800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Сведения о проведении инвентаризаций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8813678"/>
              </p:ext>
            </p:extLst>
          </p:nvPr>
        </p:nvGraphicFramePr>
        <p:xfrm>
          <a:off x="3886200" y="853739"/>
          <a:ext cx="5029200" cy="39637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29200"/>
              </a:tblGrid>
              <a:tr h="1306376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В Таблице №</a:t>
                      </a:r>
                      <a:r>
                        <a:rPr lang="ru-RU" sz="1400" baseline="0" dirty="0" smtClean="0"/>
                        <a:t> 6 отражается информация о результатах инвентаризаций </a:t>
                      </a:r>
                      <a:r>
                        <a:rPr lang="ru-RU" sz="1400" dirty="0" smtClean="0"/>
                        <a:t>имущества и обязательств субъекта бюджетной отчетности </a:t>
                      </a:r>
                      <a:r>
                        <a:rPr lang="ru-RU" sz="1400" b="1" dirty="0" smtClean="0"/>
                        <a:t>в целях составления годовой отчетности, </a:t>
                      </a:r>
                      <a:r>
                        <a:rPr lang="ru-RU" sz="1400" b="0" dirty="0" smtClean="0"/>
                        <a:t>проведенные как ГРБС, так и его подведомственными ПБС</a:t>
                      </a:r>
                    </a:p>
                  </a:txBody>
                  <a:tcPr/>
                </a:tc>
              </a:tr>
              <a:tr h="653188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Гр. 5 «Код счета бюджетного учета» обязателен</a:t>
                      </a:r>
                      <a:r>
                        <a:rPr lang="ru-RU" sz="1400" b="0" baseline="0" dirty="0" smtClean="0"/>
                        <a:t> к заполнению и не может быть равен нулям</a:t>
                      </a:r>
                      <a:endParaRPr lang="ru-RU" sz="1400" b="0" dirty="0" smtClean="0"/>
                    </a:p>
                  </a:txBody>
                  <a:tcPr/>
                </a:tc>
              </a:tr>
              <a:tr h="783825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В гр. 7 отражается наименование субъекта</a:t>
                      </a:r>
                      <a:r>
                        <a:rPr lang="ru-RU" sz="1400" baseline="0" dirty="0" smtClean="0"/>
                        <a:t> отчетности, у которого при инвентаризации выявлены расхождения</a:t>
                      </a:r>
                      <a:endParaRPr lang="ru-RU" sz="1400" dirty="0"/>
                    </a:p>
                  </a:txBody>
                  <a:tcPr/>
                </a:tc>
              </a:tr>
              <a:tr h="1220388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Информация</a:t>
                      </a:r>
                      <a:r>
                        <a:rPr lang="ru-RU" sz="1400" baseline="0" dirty="0" smtClean="0"/>
                        <a:t> о ф</a:t>
                      </a:r>
                      <a:r>
                        <a:rPr lang="ru-RU" sz="1400" dirty="0" smtClean="0"/>
                        <a:t>акте проведения годовой инвентаризации отражается в текстовой части раздела 5 «Прочие вопросы деятельности субъекта бюджетной отчетности» Пояснительной записки (ф. 0503160).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666" t="30741" r="70369" b="15185"/>
          <a:stretch/>
        </p:blipFill>
        <p:spPr>
          <a:xfrm>
            <a:off x="152400" y="886663"/>
            <a:ext cx="3589439" cy="390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70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861895" y="473644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19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38400" y="209550"/>
            <a:ext cx="6629400" cy="307777"/>
          </a:xfrm>
        </p:spPr>
        <p:txBody>
          <a:bodyPr/>
          <a:lstStyle/>
          <a:p>
            <a:r>
              <a:rPr lang="ru-RU" sz="2000" dirty="0" smtClean="0">
                <a:solidFill>
                  <a:schemeClr val="accent3">
                    <a:lumMod val="50000"/>
                  </a:schemeClr>
                </a:solidFill>
              </a:rPr>
              <a:t>Особенности заполнения в ф.0503190, ф.0503790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332470" y="1885950"/>
            <a:ext cx="86106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ru-RU" sz="1800" dirty="0" smtClean="0"/>
              <a:t>При формировании сведений за 2022 год планируется изменение статусной модели для графы 8 «Статус объекта на отчетную дату». При этом графа 7 </a:t>
            </a:r>
            <a:r>
              <a:rPr lang="ru-RU" sz="1800" dirty="0"/>
              <a:t>«Статус объекта на </a:t>
            </a:r>
            <a:r>
              <a:rPr lang="ru-RU" sz="1800" dirty="0" smtClean="0"/>
              <a:t>начало года» будет заполняться по статусной модели, действующей в 2021 году.</a:t>
            </a:r>
            <a:endParaRPr lang="ru-RU" sz="1800" dirty="0">
              <a:solidFill>
                <a:srgbClr val="1143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06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881523" y="4868593"/>
            <a:ext cx="2057399" cy="238527"/>
          </a:xfrm>
        </p:spPr>
        <p:txBody>
          <a:bodyPr vert="horz" lIns="68580" tIns="34290" rIns="68580" bIns="34290" rtlCol="0" anchor="ctr"/>
          <a:lstStyle/>
          <a:p>
            <a:fld id="{B71FCD68-0AFD-4048-852E-53B764BC6EED}" type="slidenum">
              <a:rPr lang="ru-RU" sz="1100">
                <a:latin typeface="Cambria" panose="02040503050406030204" pitchFamily="18" charset="0"/>
              </a:rPr>
              <a:pPr/>
              <a:t>20</a:t>
            </a:fld>
            <a:endParaRPr lang="ru-RU" sz="1100" dirty="0">
              <a:latin typeface="Cambria" panose="02040503050406030204" pitchFamily="18" charset="0"/>
            </a:endParaRPr>
          </a:p>
        </p:txBody>
      </p:sp>
      <p:sp>
        <p:nvSpPr>
          <p:cNvPr id="5" name="Заголовок 2"/>
          <p:cNvSpPr txBox="1">
            <a:spLocks/>
          </p:cNvSpPr>
          <p:nvPr/>
        </p:nvSpPr>
        <p:spPr bwMode="auto">
          <a:xfrm>
            <a:off x="3091276" y="86912"/>
            <a:ext cx="5874365" cy="553998"/>
          </a:xfrm>
          <a:prstGeom prst="rect">
            <a:avLst/>
          </a:prstGeom>
          <a:extLst/>
        </p:spPr>
        <p:txBody>
          <a:bodyPr wrap="square" lIns="0" tIns="0" rIns="0" bIns="0">
            <a:spAutoFit/>
          </a:bodyPr>
          <a:lstStyle>
            <a:defPPr>
              <a:defRPr lang="ru-RU"/>
            </a:defPPr>
            <a:lvl1pPr algn="r">
              <a:defRPr sz="1800" b="1" i="0">
                <a:solidFill>
                  <a:schemeClr val="accent3">
                    <a:lumMod val="50000"/>
                  </a:schemeClr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/>
              <a:t>Правила заполнения 4 </a:t>
            </a:r>
            <a:r>
              <a:rPr lang="ru-RU" dirty="0"/>
              <a:t>- 23 </a:t>
            </a:r>
            <a:r>
              <a:rPr lang="ru-RU" dirty="0" smtClean="0"/>
              <a:t>разрядов кода объекта в графе 6 и 7 Сведений ф.0503190 и ф.0503790 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t="16626" r="33889" b="45662"/>
          <a:stretch/>
        </p:blipFill>
        <p:spPr>
          <a:xfrm>
            <a:off x="204459" y="1349137"/>
            <a:ext cx="8761182" cy="2811229"/>
          </a:xfrm>
          <a:prstGeom prst="rect">
            <a:avLst/>
          </a:prstGeom>
        </p:spPr>
      </p:pic>
      <p:sp>
        <p:nvSpPr>
          <p:cNvPr id="19" name="Овал 18"/>
          <p:cNvSpPr/>
          <p:nvPr/>
        </p:nvSpPr>
        <p:spPr>
          <a:xfrm>
            <a:off x="76200" y="2754751"/>
            <a:ext cx="2971800" cy="502799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4587672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21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752"/>
            <a:ext cx="7519298" cy="492443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Решения о списании объектов незавершенного строительства и затрат, понесенных на незавершенное строительство (ПП №1517 от 07.09.2021)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457200" y="842866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2000" dirty="0">
                <a:cs typeface="Times New Roman"/>
              </a:rPr>
              <a:t>В </a:t>
            </a:r>
            <a:r>
              <a:rPr lang="ru-RU" sz="2000" dirty="0" smtClean="0">
                <a:cs typeface="Times New Roman"/>
              </a:rPr>
              <a:t>Федеральное казначейство поступило на согласование: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2323539"/>
            <a:ext cx="7620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87</a:t>
            </a:r>
            <a:endParaRPr lang="ru-RU" sz="3200" b="1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304800" y="2765272"/>
            <a:ext cx="1524000" cy="797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2000" dirty="0">
                <a:cs typeface="Times New Roman"/>
              </a:rPr>
              <a:t>п</a:t>
            </a:r>
            <a:r>
              <a:rPr lang="ru-RU" sz="2000" dirty="0" smtClean="0">
                <a:cs typeface="Times New Roman"/>
              </a:rPr>
              <a:t>роектов решений</a:t>
            </a:r>
            <a:endParaRPr lang="ru-RU" sz="2000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388031" y="2323539"/>
            <a:ext cx="7620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22</a:t>
            </a:r>
            <a:endParaRPr lang="ru-RU" sz="3200" b="1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2007031" y="2801621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2000" dirty="0" smtClean="0">
                <a:cs typeface="Times New Roman"/>
              </a:rPr>
              <a:t>ГРБС</a:t>
            </a:r>
            <a:endParaRPr lang="ru-RU" sz="2000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4114800" y="2390177"/>
            <a:ext cx="914400" cy="4924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430</a:t>
            </a:r>
            <a:endParaRPr lang="ru-RU" sz="3200" b="1" dirty="0">
              <a:solidFill>
                <a:srgbClr val="0070C0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3810000" y="2815982"/>
            <a:ext cx="152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tabLst>
                <a:tab pos="0" algn="l"/>
              </a:tabLst>
            </a:pPr>
            <a:r>
              <a:rPr lang="ru-RU" sz="2000" dirty="0" smtClean="0">
                <a:cs typeface="Times New Roman"/>
              </a:rPr>
              <a:t>объектов</a:t>
            </a:r>
            <a:endParaRPr lang="ru-RU" sz="2000" dirty="0"/>
          </a:p>
        </p:txBody>
      </p:sp>
      <p:graphicFrame>
        <p:nvGraphicFramePr>
          <p:cNvPr id="26" name="Диаграмма 25"/>
          <p:cNvGraphicFramePr/>
          <p:nvPr>
            <p:extLst>
              <p:ext uri="{D42A27DB-BD31-4B8C-83A1-F6EECF244321}">
                <p14:modId xmlns:p14="http://schemas.microsoft.com/office/powerpoint/2010/main" val="1874920712"/>
              </p:ext>
            </p:extLst>
          </p:nvPr>
        </p:nvGraphicFramePr>
        <p:xfrm>
          <a:off x="5588431" y="1224179"/>
          <a:ext cx="3124200" cy="33168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4440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12752"/>
            <a:ext cx="7519298" cy="492443"/>
          </a:xfrm>
        </p:spPr>
        <p:txBody>
          <a:bodyPr/>
          <a:lstStyle/>
          <a:p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Основные причины отказа в согласовании</a:t>
            </a:r>
            <a:b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проектов решений в рамках ПП №1517 от 07.09.2021</a:t>
            </a:r>
            <a:endParaRPr lang="ru-RU"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84366"/>
              </p:ext>
            </p:extLst>
          </p:nvPr>
        </p:nvGraphicFramePr>
        <p:xfrm>
          <a:off x="457200" y="1428750"/>
          <a:ext cx="8077200" cy="2514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517"/>
                <a:gridCol w="7606683"/>
              </a:tblGrid>
              <a:tr h="1020758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1.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Несоответствие данных</a:t>
                      </a:r>
                      <a:r>
                        <a:rPr lang="ru-RU" sz="1400" b="0" baseline="0" dirty="0" smtClean="0"/>
                        <a:t> в проекте решения с данными бюджетной (бухгалтерской) отчетности и (или) первичными документами</a:t>
                      </a:r>
                    </a:p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dirty="0" smtClean="0"/>
                    </a:p>
                  </a:txBody>
                  <a:tcPr/>
                </a:tc>
              </a:tr>
              <a:tr h="946890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2.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dirty="0" smtClean="0"/>
                        <a:t>Представление неполного комплекта документов (отсутствие документов и пояснений,</a:t>
                      </a:r>
                      <a:r>
                        <a:rPr lang="ru-RU" sz="1400" b="0" baseline="0" dirty="0" smtClean="0"/>
                        <a:t> влияющих на принятие решения о согласовании проекта решения) </a:t>
                      </a:r>
                      <a:endParaRPr lang="ru-RU" sz="1400" b="0" dirty="0" smtClean="0"/>
                    </a:p>
                    <a:p>
                      <a:pPr algn="just"/>
                      <a:endParaRPr lang="ru-RU" sz="1400" b="0" dirty="0" smtClean="0"/>
                    </a:p>
                  </a:txBody>
                  <a:tcPr/>
                </a:tc>
              </a:tr>
              <a:tr h="546952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3.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Принятие решений о списании объектов и затрат, не относящихся</a:t>
                      </a:r>
                      <a:r>
                        <a:rPr lang="ru-RU" sz="1400" b="0" baseline="0" dirty="0" smtClean="0"/>
                        <a:t> к счетам 0 106</a:t>
                      </a:r>
                      <a:r>
                        <a:rPr lang="en-US" sz="1400" b="0" baseline="0" dirty="0" smtClean="0"/>
                        <a:t>x</a:t>
                      </a:r>
                      <a:r>
                        <a:rPr lang="ru-RU" sz="1400" b="0" baseline="0" dirty="0" smtClean="0"/>
                        <a:t>1 000</a:t>
                      </a:r>
                      <a:endParaRPr lang="ru-RU" sz="1400" b="0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260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12752"/>
            <a:ext cx="7976498" cy="430887"/>
          </a:xfrm>
        </p:spPr>
        <p:txBody>
          <a:bodyPr/>
          <a:lstStyle/>
          <a:p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Сверка Сведений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фф.190/790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данными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 реестра незавершенных</a:t>
            </a:r>
            <a:b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объектов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капитального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строительства (ПП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№1295 </a:t>
            </a:r>
            <a:r>
              <a:rPr lang="ru-RU" sz="1400" dirty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400" dirty="0" smtClean="0">
                <a:solidFill>
                  <a:schemeClr val="accent3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18.07.2022)</a:t>
            </a:r>
            <a:endParaRPr lang="ru-RU" sz="1400" dirty="0">
              <a:solidFill>
                <a:schemeClr val="accent3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030194"/>
              </p:ext>
            </p:extLst>
          </p:nvPr>
        </p:nvGraphicFramePr>
        <p:xfrm>
          <a:off x="457200" y="1428750"/>
          <a:ext cx="8077200" cy="3185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70517"/>
                <a:gridCol w="7606683"/>
              </a:tblGrid>
              <a:tr h="2438400">
                <a:tc>
                  <a:txBody>
                    <a:bodyPr/>
                    <a:lstStyle/>
                    <a:p>
                      <a:pPr algn="just"/>
                      <a:endParaRPr lang="ru-RU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Сверка </a:t>
                      </a:r>
                      <a:r>
                        <a:rPr lang="ru-RU" sz="1400" b="0" dirty="0" smtClean="0"/>
                        <a:t>сведений о незавершенных объектах капитального</a:t>
                      </a:r>
                      <a:r>
                        <a:rPr lang="ru-RU" sz="1400" b="0" baseline="0" dirty="0" smtClean="0"/>
                        <a:t> строительства, указанных в бюджетной </a:t>
                      </a:r>
                      <a:r>
                        <a:rPr lang="ru-RU" sz="1400" b="0" baseline="0" dirty="0" smtClean="0"/>
                        <a:t>(бухгалтерской) отчетности, с данными реестра </a:t>
                      </a:r>
                      <a:r>
                        <a:rPr lang="ru-RU" sz="1400" b="0" baseline="0" dirty="0" smtClean="0"/>
                        <a:t>незавершенных объектов капитального строительства Минстроя </a:t>
                      </a:r>
                      <a:r>
                        <a:rPr lang="ru-RU" sz="1400" b="0" baseline="0" dirty="0" smtClean="0"/>
                        <a:t>России выявляет следующие несоответствия:</a:t>
                      </a:r>
                      <a:endParaRPr lang="ru-RU" sz="1400" b="0" baseline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0" baseline="0" dirty="0" smtClean="0"/>
                        <a:t>некорректное наименование </a:t>
                      </a:r>
                      <a:r>
                        <a:rPr lang="ru-RU" sz="1400" b="0" baseline="0" dirty="0" smtClean="0"/>
                        <a:t>объекта или его </a:t>
                      </a:r>
                      <a:r>
                        <a:rPr lang="ru-RU" sz="1400" b="0" baseline="0" dirty="0" smtClean="0"/>
                        <a:t>адреса,</a:t>
                      </a:r>
                      <a:endParaRPr lang="ru-RU" sz="1400" b="0" baseline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0" baseline="0" dirty="0" smtClean="0"/>
                        <a:t>опечатки </a:t>
                      </a:r>
                      <a:r>
                        <a:rPr lang="ru-RU" sz="1400" b="0" baseline="0" dirty="0" smtClean="0"/>
                        <a:t>в ИНН </a:t>
                      </a:r>
                      <a:r>
                        <a:rPr lang="ru-RU" sz="1400" b="0" baseline="0" dirty="0" smtClean="0"/>
                        <a:t>балансодержателя,</a:t>
                      </a:r>
                      <a:endParaRPr lang="ru-RU" sz="1400" b="0" baseline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0" baseline="0" dirty="0" smtClean="0"/>
                        <a:t>не указан или неправильно указан кадастровый номер объекта,</a:t>
                      </a:r>
                      <a:endParaRPr lang="ru-RU" sz="1400" b="0" baseline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0" baseline="0" dirty="0" smtClean="0"/>
                        <a:t>год </a:t>
                      </a:r>
                      <a:r>
                        <a:rPr lang="ru-RU" sz="1400" b="0" baseline="0" dirty="0" smtClean="0"/>
                        <a:t>начала и приостановления </a:t>
                      </a:r>
                      <a:r>
                        <a:rPr lang="ru-RU" sz="1400" b="0" baseline="0" dirty="0" smtClean="0"/>
                        <a:t>строительства не соответствуют данным фф.190/790,</a:t>
                      </a:r>
                      <a:endParaRPr lang="ru-RU" sz="1400" b="0" baseline="0" dirty="0" smtClean="0"/>
                    </a:p>
                    <a:p>
                      <a:pPr marL="285750" indent="-285750" algn="just">
                        <a:buFontTx/>
                        <a:buChar char="-"/>
                      </a:pPr>
                      <a:r>
                        <a:rPr lang="ru-RU" sz="1400" b="0" baseline="0" dirty="0" smtClean="0"/>
                        <a:t>сметная стоимость не соответствует данным фф.190/790,</a:t>
                      </a:r>
                      <a:endParaRPr lang="ru-RU" sz="1400" b="0" baseline="0" dirty="0" smtClean="0"/>
                    </a:p>
                    <a:p>
                      <a:pPr marL="285750" marR="0" indent="-28575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baseline="0" dirty="0" smtClean="0"/>
                        <a:t>остатки по счету 0 106х1 000 на начало и конец </a:t>
                      </a:r>
                      <a:r>
                        <a:rPr lang="ru-RU" sz="1400" b="0" baseline="0" dirty="0" smtClean="0"/>
                        <a:t>периода не соответствуют данным фф.190/790,</a:t>
                      </a:r>
                      <a:endParaRPr lang="ru-RU" sz="1400" b="0" baseline="0" dirty="0" smtClean="0"/>
                    </a:p>
                    <a:p>
                      <a:pPr marL="285750" marR="0" indent="-28575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baseline="0" dirty="0" smtClean="0"/>
                        <a:t>расходы с начала реализации </a:t>
                      </a:r>
                      <a:r>
                        <a:rPr lang="ru-RU" sz="1400" b="0" baseline="0" dirty="0" smtClean="0"/>
                        <a:t>проекта не соответствуют данным фф.190/790,</a:t>
                      </a:r>
                    </a:p>
                    <a:p>
                      <a:pPr marL="285750" marR="0" indent="-285750" algn="just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lang="ru-RU" sz="1400" b="0" dirty="0" smtClean="0">
                          <a:solidFill>
                            <a:schemeClr val="tx1"/>
                          </a:solidFill>
                        </a:rPr>
                        <a:t>данные предоставляются</a:t>
                      </a:r>
                      <a:r>
                        <a:rPr lang="ru-RU" sz="1400" b="0" baseline="0" dirty="0" smtClean="0">
                          <a:solidFill>
                            <a:schemeClr val="tx1"/>
                          </a:solidFill>
                        </a:rPr>
                        <a:t> без учета соответствующих грифов.</a:t>
                      </a:r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 algn="just">
                        <a:buFontTx/>
                        <a:buChar char="-"/>
                      </a:pPr>
                      <a:endParaRPr lang="ru-RU" sz="1400" b="0" baseline="0" dirty="0" smtClean="0"/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just"/>
                      <a:endParaRPr lang="ru-RU" sz="1400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ru-RU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0175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79"/>
          <p:cNvSpPr txBox="1">
            <a:spLocks/>
          </p:cNvSpPr>
          <p:nvPr/>
        </p:nvSpPr>
        <p:spPr bwMode="auto">
          <a:xfrm>
            <a:off x="762000" y="1733550"/>
            <a:ext cx="7822181" cy="164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1" tIns="91421" rIns="91421" bIns="91421" numCol="1" anchor="t" anchorCtr="0" compatLnSpc="1">
            <a:prstTxWarp prst="textNoShape">
              <a:avLst/>
            </a:prstTxWarp>
            <a:noAutofit/>
          </a:bodyPr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itchFamily="34" charset="0"/>
              </a:defRPr>
            </a:lvl9pPr>
          </a:lstStyle>
          <a:p>
            <a:pPr algn="ctr"/>
            <a:r>
              <a:rPr lang="ru-RU" sz="3600" b="1" dirty="0">
                <a:latin typeface="Cambria" panose="02040503050406030204" pitchFamily="18" charset="0"/>
              </a:rPr>
              <a:t>Успешной сдачи отчетности</a:t>
            </a:r>
          </a:p>
          <a:p>
            <a:pPr algn="ctr"/>
            <a:r>
              <a:rPr lang="ru-RU" sz="3600" b="1" dirty="0">
                <a:latin typeface="Cambria" panose="02040503050406030204" pitchFamily="18" charset="0"/>
              </a:rPr>
              <a:t> за </a:t>
            </a:r>
            <a:r>
              <a:rPr lang="ru-RU" sz="3600" b="1" dirty="0" smtClean="0">
                <a:latin typeface="Cambria" panose="02040503050406030204" pitchFamily="18" charset="0"/>
              </a:rPr>
              <a:t>2022 </a:t>
            </a:r>
            <a:r>
              <a:rPr lang="ru-RU" sz="3600" b="1" dirty="0">
                <a:latin typeface="Cambria" panose="02040503050406030204" pitchFamily="18" charset="0"/>
              </a:rPr>
              <a:t>год!</a:t>
            </a:r>
            <a:endParaRPr lang="en" sz="3600" b="1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350776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2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Сведений об исполнении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бюджета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ф. 0503164)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6372959"/>
              </p:ext>
            </p:extLst>
          </p:nvPr>
        </p:nvGraphicFramePr>
        <p:xfrm>
          <a:off x="4572000" y="666750"/>
          <a:ext cx="4343400" cy="426925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343400"/>
              </a:tblGrid>
              <a:tr h="1230311">
                <a:tc>
                  <a:txBody>
                    <a:bodyPr/>
                    <a:lstStyle/>
                    <a:p>
                      <a:pPr algn="just"/>
                      <a:r>
                        <a:rPr lang="ru-RU" sz="1200" baseline="0" dirty="0" smtClean="0"/>
                        <a:t>Графа 9 должна содержать факторный анализ отклонений фактического исполнения доходов бюджета от прогнозных показателей, а также анализ исполнения доходов в части непрогнозируемых ГАДом, кассовое исполнение по которым осуществлялось в отчетном году.</a:t>
                      </a:r>
                      <a:endParaRPr lang="ru-RU" sz="1200" b="0" dirty="0" smtClean="0"/>
                    </a:p>
                  </a:txBody>
                  <a:tcPr/>
                </a:tc>
              </a:tr>
              <a:tr h="745712">
                <a:tc>
                  <a:txBody>
                    <a:bodyPr/>
                    <a:lstStyle/>
                    <a:p>
                      <a:pPr algn="just"/>
                      <a:r>
                        <a:rPr lang="ru-RU" sz="1200" b="0" dirty="0" smtClean="0"/>
                        <a:t>Показатели</a:t>
                      </a:r>
                      <a:r>
                        <a:rPr lang="ru-RU" sz="1200" b="0" baseline="0" dirty="0" smtClean="0"/>
                        <a:t> гр. </a:t>
                      </a:r>
                      <a:r>
                        <a:rPr lang="ru-RU" sz="1200" b="0" baseline="0" dirty="0" smtClean="0"/>
                        <a:t>8 </a:t>
                      </a:r>
                      <a:r>
                        <a:rPr lang="ru-RU" sz="1200" b="0" baseline="0" dirty="0" smtClean="0"/>
                        <a:t>«Код причины» должны соответствовать показателю гр. </a:t>
                      </a:r>
                      <a:r>
                        <a:rPr lang="ru-RU" sz="1200" b="0" baseline="0" dirty="0" smtClean="0"/>
                        <a:t>9 </a:t>
                      </a:r>
                      <a:r>
                        <a:rPr lang="ru-RU" sz="1200" b="0" baseline="0" dirty="0" smtClean="0"/>
                        <a:t>«Пояснения причины отклонений от планового процента»</a:t>
                      </a:r>
                      <a:endParaRPr lang="ru-RU" sz="1200" b="0" dirty="0" smtClean="0"/>
                    </a:p>
                  </a:txBody>
                  <a:tcPr/>
                </a:tc>
              </a:tr>
              <a:tr h="1180710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При наличии нескольких причин, повлиявших на наличие отклонений, в Сведениях (ф. 0503164) указывается код и наименование причины</a:t>
                      </a:r>
                      <a:r>
                        <a:rPr lang="ru-RU" sz="1200" baseline="0" dirty="0" smtClean="0"/>
                        <a:t> оказавшей наибольшее влияние. Подробный анализ отражается в тексте Пояснительной записки (ф. 0503160).</a:t>
                      </a:r>
                      <a:endParaRPr lang="ru-RU" sz="1200" dirty="0"/>
                    </a:p>
                  </a:txBody>
                  <a:tcPr/>
                </a:tc>
              </a:tr>
              <a:tr h="847278">
                <a:tc>
                  <a:txBody>
                    <a:bodyPr/>
                    <a:lstStyle/>
                    <a:p>
                      <a:pPr algn="just"/>
                      <a:r>
                        <a:rPr lang="ru-RU" sz="1200" dirty="0" smtClean="0"/>
                        <a:t>Код причины 99 «Иные причины» используется только в случае</a:t>
                      </a:r>
                      <a:r>
                        <a:rPr lang="ru-RU" sz="1200" baseline="0" dirty="0" smtClean="0"/>
                        <a:t> отсутствия «типовых» кодов и наименований причин, </a:t>
                      </a:r>
                      <a:r>
                        <a:rPr lang="ru-RU" sz="1200" dirty="0" smtClean="0"/>
                        <a:t>установленных пунктом 163 Инструкции № 191н</a:t>
                      </a:r>
                    </a:p>
                    <a:p>
                      <a:pPr algn="just"/>
                      <a:endParaRPr lang="ru-RU" sz="700" dirty="0" smtClean="0"/>
                    </a:p>
                    <a:p>
                      <a:pPr algn="just"/>
                      <a:r>
                        <a:rPr lang="ru-RU" sz="1200" dirty="0" smtClean="0"/>
                        <a:t>Гр. 9 «Пояснения </a:t>
                      </a:r>
                      <a:r>
                        <a:rPr lang="ru-RU" sz="1200" b="0" baseline="0" dirty="0" smtClean="0"/>
                        <a:t>причины отклонений от планового процента</a:t>
                      </a:r>
                      <a:r>
                        <a:rPr lang="ru-RU" sz="1200" dirty="0" smtClean="0"/>
                        <a:t>» содержит</a:t>
                      </a:r>
                      <a:r>
                        <a:rPr lang="ru-RU" sz="1200" baseline="0" dirty="0" smtClean="0"/>
                        <a:t> некорректное заполнение</a:t>
                      </a:r>
                      <a:endParaRPr lang="ru-RU" sz="120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/>
          <a:srcRect b="10526"/>
          <a:stretch/>
        </p:blipFill>
        <p:spPr>
          <a:xfrm>
            <a:off x="46041" y="895350"/>
            <a:ext cx="4556976" cy="3886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15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3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Сведений об исполнении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мероприятий</a:t>
            </a:r>
            <a:b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в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рамках целевых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программ (ф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0503166)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703783"/>
              </p:ext>
            </p:extLst>
          </p:nvPr>
        </p:nvGraphicFramePr>
        <p:xfrm>
          <a:off x="4419600" y="1047750"/>
          <a:ext cx="4495800" cy="394879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95800"/>
              </a:tblGrid>
              <a:tr h="1086426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В гр. 1</a:t>
                      </a:r>
                      <a:r>
                        <a:rPr lang="ru-RU" sz="1400" b="0" baseline="0" dirty="0" smtClean="0"/>
                        <a:t> </a:t>
                      </a:r>
                      <a:r>
                        <a:rPr lang="ru-RU" sz="1400" b="0" dirty="0" smtClean="0"/>
                        <a:t>указывается наименование программы,</a:t>
                      </a:r>
                      <a:r>
                        <a:rPr lang="ru-RU" sz="1400" b="0" baseline="0" dirty="0" smtClean="0"/>
                        <a:t> подпрограммы. Не допускается указание общих наименований, например </a:t>
                      </a:r>
                      <a:r>
                        <a:rPr lang="ru-RU" sz="1400" b="0" dirty="0" smtClean="0"/>
                        <a:t>«Федеральный проект».</a:t>
                      </a:r>
                      <a:endParaRPr lang="ru-RU" sz="1400" b="0" baseline="0" dirty="0" smtClean="0"/>
                    </a:p>
                  </a:txBody>
                  <a:tcPr/>
                </a:tc>
              </a:tr>
              <a:tr h="1277411">
                <a:tc>
                  <a:txBody>
                    <a:bodyPr/>
                    <a:lstStyle/>
                    <a:p>
                      <a:pPr algn="just"/>
                      <a:r>
                        <a:rPr lang="ru-RU" sz="1400" b="0" dirty="0" smtClean="0"/>
                        <a:t>В гр. 3 указывается наименование мероприятия. При этом не допускается дублирование графы 1 или указание общего наименования, например «Федеральная целевая статья»</a:t>
                      </a:r>
                    </a:p>
                  </a:txBody>
                  <a:tcPr/>
                </a:tc>
              </a:tr>
              <a:tr h="988963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/>
                        <a:t>Гр. 7 «Причины отклонений» обязательна</a:t>
                      </a:r>
                      <a:r>
                        <a:rPr lang="ru-RU" sz="1400" baseline="0" dirty="0" smtClean="0"/>
                        <a:t> для заполнения при наличии неисполненных бюджетных назначений</a:t>
                      </a:r>
                    </a:p>
                    <a:p>
                      <a:pPr algn="just"/>
                      <a:endParaRPr lang="ru-RU" sz="1400" baseline="0" dirty="0" smtClean="0"/>
                    </a:p>
                    <a:p>
                      <a:pPr algn="just"/>
                      <a:r>
                        <a:rPr lang="ru-RU" sz="1400" baseline="0" dirty="0" smtClean="0"/>
                        <a:t>Наиболее часто встречается у ГРБС:</a:t>
                      </a:r>
                    </a:p>
                    <a:p>
                      <a:pPr algn="just"/>
                      <a:r>
                        <a:rPr lang="ru-RU" sz="1400" baseline="0" dirty="0" smtClean="0"/>
                        <a:t>020,022,069,073,075,082,103,107,110,139,322,498</a:t>
                      </a:r>
                    </a:p>
                    <a:p>
                      <a:pPr algn="just"/>
                      <a:endParaRPr lang="ru-RU" sz="1400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226" t="24814" r="71250" b="32963"/>
          <a:stretch/>
        </p:blipFill>
        <p:spPr>
          <a:xfrm>
            <a:off x="152400" y="932257"/>
            <a:ext cx="4104986" cy="354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442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4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75548" y="35233"/>
            <a:ext cx="6867750" cy="553998"/>
          </a:xfrm>
        </p:spPr>
        <p:txBody>
          <a:bodyPr/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Формирование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кредиторской задолженности 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ф. 0503169, 0503769) за 202</a:t>
            </a:r>
            <a:r>
              <a:rPr lang="en-US" sz="1800" dirty="0" smtClean="0">
                <a:solidFill>
                  <a:schemeClr val="accent3">
                    <a:lumMod val="50000"/>
                  </a:schemeClr>
                </a:solidFill>
              </a:rPr>
              <a:t>2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год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" name="Picture 13">
            <a:extLst>
              <a:ext uri="{FF2B5EF4-FFF2-40B4-BE49-F238E27FC236}">
                <a16:creationId xmlns:a16="http://schemas.microsoft.com/office/drawing/2014/main" xmlns="" id="{5FFE9B5A-E47C-4CC1-8FB6-B47A1173EE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255" y="831400"/>
            <a:ext cx="540544" cy="539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Прямоугольник 24">
            <a:extLst>
              <a:ext uri="{FF2B5EF4-FFF2-40B4-BE49-F238E27FC236}">
                <a16:creationId xmlns:a16="http://schemas.microsoft.com/office/drawing/2014/main" xmlns="" id="{5DBDDD40-854D-4046-9D9F-3A58FE9238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01337" y="782104"/>
            <a:ext cx="729999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ru-RU" altLang="ru-RU" sz="1400" dirty="0">
                <a:solidFill>
                  <a:schemeClr val="accent3">
                    <a:lumMod val="50000"/>
                  </a:schemeClr>
                </a:solidFill>
                <a:latin typeface="+mn-lt"/>
                <a:ea typeface="Cambria" panose="02040503050406030204" pitchFamily="18" charset="0"/>
              </a:rPr>
              <a:t>Справочник кодов аналитических счетов бюджетного учета и видов расходов (аналитических кодов видов поступлений и выбытий) бюджетной классификации РФ</a:t>
            </a:r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xmlns="" id="{928B76FE-6275-499C-B6DC-A45D41D05636}"/>
              </a:ext>
            </a:extLst>
          </p:cNvPr>
          <p:cNvCxnSpPr>
            <a:cxnSpLocks/>
          </p:cNvCxnSpPr>
          <p:nvPr/>
        </p:nvCxnSpPr>
        <p:spPr>
          <a:xfrm>
            <a:off x="624132" y="1464052"/>
            <a:ext cx="8305800" cy="4951"/>
          </a:xfrm>
          <a:prstGeom prst="line">
            <a:avLst/>
          </a:prstGeom>
          <a:ln w="952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46992" y="1506252"/>
            <a:ext cx="5685228" cy="369332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Сопоставительные 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  <a:latin typeface="+mj-lt"/>
              </a:rPr>
              <a:t>таблицы Минфина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  <a:latin typeface="+mj-lt"/>
              </a:rPr>
              <a:t>России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646992" y="1809750"/>
            <a:ext cx="4598205" cy="2585323"/>
            <a:chOff x="646992" y="1962150"/>
            <a:chExt cx="4598205" cy="2585323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646992" y="1962150"/>
              <a:ext cx="4262705" cy="258532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ХХХХХХХХХХ121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13 000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ХХХХХХХХХХ119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1 206 13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ХХХХХХХХХХ121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1 206 26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 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</a:t>
              </a: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 </a:t>
              </a:r>
              <a:r>
                <a:rPr lang="ru-RU" sz="1800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ХХХХХХХХХХ244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1 206 26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 ХХ ХХХХХХХХХХХ180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1 209 43 </a:t>
              </a:r>
              <a:r>
                <a:rPr lang="ru-RU" sz="1800" b="1" dirty="0" smtClean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000</a:t>
              </a:r>
              <a:endParaRPr lang="ru-RU" sz="1800" b="1" dirty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ru-RU" sz="1800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Х ХХ ХХХХХХХХХХХ140 </a:t>
              </a:r>
              <a:r>
                <a:rPr lang="ru-RU" sz="1800" b="1" dirty="0">
                  <a:solidFill>
                    <a:schemeClr val="accent3">
                      <a:lumMod val="50000"/>
                    </a:schemeClr>
                  </a:solidFill>
                  <a:ea typeface="Cambria" panose="02040503050406030204" pitchFamily="18" charset="0"/>
                </a:rPr>
                <a:t>1 209 71 000</a:t>
              </a:r>
              <a:endParaRPr lang="ru-RU" sz="1800" b="1" dirty="0" smtClean="0">
                <a:solidFill>
                  <a:schemeClr val="accent3">
                    <a:lumMod val="50000"/>
                  </a:schemeClr>
                </a:solidFill>
                <a:ea typeface="Cambria" panose="02040503050406030204" pitchFamily="18" charset="0"/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346" y="2115893"/>
              <a:ext cx="234000" cy="234000"/>
            </a:xfrm>
            <a:prstGeom prst="rect">
              <a:avLst/>
            </a:prstGeom>
          </p:spPr>
        </p:pic>
        <p:pic>
          <p:nvPicPr>
            <p:cNvPr id="26" name="Рисунок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3372680"/>
              <a:ext cx="234000" cy="234000"/>
            </a:xfrm>
            <a:prstGeom prst="rect">
              <a:avLst/>
            </a:prstGeom>
          </p:spPr>
        </p:pic>
        <p:pic>
          <p:nvPicPr>
            <p:cNvPr id="27" name="Рисунок 2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9346" y="2550821"/>
              <a:ext cx="233025" cy="233025"/>
            </a:xfrm>
            <a:prstGeom prst="rect">
              <a:avLst/>
            </a:prstGeom>
          </p:spPr>
        </p:pic>
        <p:pic>
          <p:nvPicPr>
            <p:cNvPr id="14" name="Рисунок 1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11197" y="2944324"/>
              <a:ext cx="234000" cy="234000"/>
            </a:xfrm>
            <a:prstGeom prst="rect">
              <a:avLst/>
            </a:prstGeom>
          </p:spPr>
        </p:pic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3772755"/>
              <a:ext cx="234000" cy="234000"/>
            </a:xfrm>
            <a:prstGeom prst="rect">
              <a:avLst/>
            </a:prstGeom>
          </p:spPr>
        </p:pic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8371" y="4198961"/>
              <a:ext cx="234000" cy="234000"/>
            </a:xfrm>
            <a:prstGeom prst="rect">
              <a:avLst/>
            </a:prstGeom>
          </p:spPr>
        </p:pic>
      </p:grpSp>
      <p:sp>
        <p:nvSpPr>
          <p:cNvPr id="21" name="Скругленный прямоугольник 29">
            <a:extLst>
              <a:ext uri="{FF2B5EF4-FFF2-40B4-BE49-F238E27FC236}">
                <a16:creationId xmlns:a16="http://schemas.microsoft.com/office/drawing/2014/main" xmlns="" id="{DE03094E-E92A-42FC-8F39-746DA786FD60}"/>
              </a:ext>
            </a:extLst>
          </p:cNvPr>
          <p:cNvSpPr/>
          <p:nvPr/>
        </p:nvSpPr>
        <p:spPr>
          <a:xfrm>
            <a:off x="624132" y="4314169"/>
            <a:ext cx="8138868" cy="645566"/>
          </a:xfrm>
          <a:prstGeom prst="round2DiagRect">
            <a:avLst/>
          </a:prstGeom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just"/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Предупреждающий </a:t>
            </a:r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контроль</a:t>
            </a:r>
            <a:r>
              <a:rPr lang="ru-RU" sz="1600" b="1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:</a:t>
            </a:r>
            <a:endParaRPr lang="ru-RU" sz="1600" b="1" dirty="0" smtClean="0">
              <a:solidFill>
                <a:schemeClr val="accent3">
                  <a:lumMod val="50000"/>
                </a:schemeClr>
              </a:solidFill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Если </a:t>
            </a:r>
            <a:r>
              <a:rPr lang="ru-RU" sz="1600" dirty="0">
                <a:solidFill>
                  <a:schemeClr val="accent3">
                    <a:lumMod val="50000"/>
                  </a:schemeClr>
                </a:solidFill>
                <a:cs typeface="Segoe UI Light" panose="020B0502040204020203" pitchFamily="34" charset="0"/>
              </a:rPr>
              <a:t>«связка» обусловлена особенностями учета, информация раскрывается в ПЗ</a:t>
            </a:r>
          </a:p>
        </p:txBody>
      </p:sp>
    </p:spTree>
    <p:extLst>
      <p:ext uri="{BB962C8B-B14F-4D97-AF65-F5344CB8AC3E}">
        <p14:creationId xmlns:p14="http://schemas.microsoft.com/office/powerpoint/2010/main" val="23374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4294967295"/>
          </p:nvPr>
        </p:nvSpPr>
        <p:spPr>
          <a:xfrm>
            <a:off x="6940550" y="4795838"/>
            <a:ext cx="2103438" cy="268287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AB03150-B44D-45E4-AA1E-C49A72E731FD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01675" y="742950"/>
            <a:ext cx="81375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11437F"/>
                </a:solidFill>
              </a:rPr>
              <a:t>В </a:t>
            </a:r>
            <a:r>
              <a:rPr lang="ru-RU" sz="1600" dirty="0">
                <a:solidFill>
                  <a:srgbClr val="11437F"/>
                </a:solidFill>
              </a:rPr>
              <a:t>случае, если коду классификации расходов бюджетов, действовавшему в 2021 году, Сопоставительной таблицей не предусмотрено его соответствие коду классификации расходов бюджетов, применяющемуся в 2022 году, необходимо предоставить предложения по уточнению Сопоставительной таблицы на тот код классификации расходов бюджетов, по которому планируется исполнение обязательства в текущем финансовом году.</a:t>
            </a:r>
          </a:p>
        </p:txBody>
      </p:sp>
      <p:sp>
        <p:nvSpPr>
          <p:cNvPr id="5" name="Прямоугольник 39"/>
          <p:cNvSpPr>
            <a:spLocks noChangeArrowheads="1"/>
          </p:cNvSpPr>
          <p:nvPr/>
        </p:nvSpPr>
        <p:spPr bwMode="auto">
          <a:xfrm>
            <a:off x="152400" y="1325224"/>
            <a:ext cx="5492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  <a:ea typeface="BatangChe" pitchFamily="49" charset="-127"/>
                <a:cs typeface="Times New Roman" pitchFamily="18" charset="0"/>
              </a:rPr>
              <a:t>!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061907"/>
              </p:ext>
            </p:extLst>
          </p:nvPr>
        </p:nvGraphicFramePr>
        <p:xfrm>
          <a:off x="762000" y="2311848"/>
          <a:ext cx="6285865" cy="18282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71065"/>
                <a:gridCol w="2057400"/>
                <a:gridCol w="2057400"/>
              </a:tblGrid>
              <a:tr h="8999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Коды бюджетной классификации, применяемые в 2021 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</a:rPr>
                        <a:t>Коды бюджетной классификации, применяемые в 2022 г.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Отражение в Сведениях</a:t>
                      </a:r>
                      <a:r>
                        <a:rPr lang="ru-RU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по дебиторской и кредиторской задолженности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ctr"/>
                </a:tc>
              </a:tr>
              <a:tr h="3094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071 0410 23 4 05 90059 612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071 0410 23 4 01 90059 612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sym typeface="Wingdings"/>
                        </a:rPr>
                        <a:t></a:t>
                      </a:r>
                      <a:endParaRPr lang="ru-RU" sz="2000" b="1" i="0" u="none" strike="noStrike" dirty="0">
                        <a:solidFill>
                          <a:srgbClr val="00B05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</a:tr>
              <a:tr h="3094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071 0706 47 2 02 90059 612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</a:rPr>
                        <a:t>071 0706 47 0 00 00000 612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marL="0" marR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i="0" u="none" strike="noStrike" dirty="0" smtClean="0">
                          <a:solidFill>
                            <a:srgbClr val="00B050"/>
                          </a:solidFill>
                          <a:effectLst/>
                          <a:latin typeface="Times New Roman"/>
                          <a:sym typeface="Wingdings"/>
                        </a:rPr>
                        <a:t></a:t>
                      </a:r>
                      <a:endParaRPr lang="ru-RU" sz="2000" b="1" i="0" u="none" strike="noStrike" dirty="0" smtClean="0">
                        <a:solidFill>
                          <a:srgbClr val="00B05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</a:tr>
              <a:tr h="30942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</a:rPr>
                        <a:t>071 0410 23 4 06 90059 612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solidFill>
                            <a:srgbClr val="CC0000"/>
                          </a:solidFill>
                          <a:effectLst/>
                        </a:rPr>
                        <a:t>Нет данных</a:t>
                      </a:r>
                      <a:endParaRPr lang="ru-RU" sz="1200" b="0" i="0" u="none" strike="noStrike" dirty="0">
                        <a:solidFill>
                          <a:srgbClr val="CC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1" i="0" u="none" strike="noStrike" dirty="0" smtClean="0">
                          <a:solidFill>
                            <a:srgbClr val="CC0000"/>
                          </a:solidFill>
                          <a:effectLst/>
                          <a:latin typeface="Times New Roman"/>
                        </a:rPr>
                        <a:t>×</a:t>
                      </a:r>
                      <a:endParaRPr lang="ru-RU" sz="2000" b="1" i="0" u="none" strike="noStrike" dirty="0">
                        <a:solidFill>
                          <a:srgbClr val="CC0000"/>
                        </a:solidFill>
                        <a:effectLst/>
                        <a:latin typeface="Times New Roman"/>
                      </a:endParaRPr>
                    </a:p>
                  </a:txBody>
                  <a:tcPr marL="2192" marR="2192" marT="2192" marB="0" anchor="b"/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866265" y="3289255"/>
            <a:ext cx="216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95102" y="3288085"/>
            <a:ext cx="2160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648025" y="3606655"/>
            <a:ext cx="1022400" cy="216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101340" y="218686"/>
            <a:ext cx="5943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кодов бюджетной классификации </a:t>
            </a:r>
            <a:endParaRPr lang="ru-RU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298043"/>
              </p:ext>
            </p:extLst>
          </p:nvPr>
        </p:nvGraphicFramePr>
        <p:xfrm>
          <a:off x="1066800" y="3606655"/>
          <a:ext cx="6172200" cy="1676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172200"/>
              </a:tblGrid>
              <a:tr h="838200">
                <a:tc>
                  <a:txBody>
                    <a:bodyPr/>
                    <a:lstStyle/>
                    <a:p>
                      <a:pPr algn="just"/>
                      <a:endParaRPr lang="ru-RU" sz="1400" b="1" baseline="0" dirty="0" smtClean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marL="0" algn="just"/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www.minfin.gov.ru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/ Деятельность / Бюджет / Бюджетная классификация Российской Федерации / Методический кабинет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1152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/>
          <a:srcRect l="2083" t="41110" r="55000" b="25065"/>
          <a:stretch/>
        </p:blipFill>
        <p:spPr>
          <a:xfrm>
            <a:off x="239486" y="1650255"/>
            <a:ext cx="7456714" cy="330583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6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кредиторской задолженности 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 smtClean="0">
                <a:solidFill>
                  <a:srgbClr val="FF0000"/>
                </a:solidFill>
              </a:rPr>
              <a:t>2022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год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FDC98BC3-F50C-4EB4-8BE3-4C01F7ABA9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799514"/>
            <a:ext cx="7924800" cy="91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В текстовой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части Пояснительной записки (ф. 0503160) необходимо раскрыть причины образования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кредиторской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600" b="1" dirty="0" smtClean="0">
                <a:solidFill>
                  <a:srgbClr val="FF0000"/>
                </a:solidFill>
              </a:rPr>
              <a:t>по доходам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счетам 1 205 40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000, </a:t>
            </a:r>
            <a:r>
              <a:rPr lang="ru-RU" altLang="ru-RU" sz="1600" b="1" dirty="0">
                <a:solidFill>
                  <a:schemeClr val="accent3">
                    <a:lumMod val="50000"/>
                  </a:schemeClr>
                </a:solidFill>
              </a:rPr>
              <a:t>1 209 40 </a:t>
            </a:r>
            <a:r>
              <a:rPr lang="ru-RU" altLang="ru-RU" sz="1600" b="1" dirty="0" smtClean="0">
                <a:solidFill>
                  <a:schemeClr val="accent3">
                    <a:lumMod val="50000"/>
                  </a:schemeClr>
                </a:solidFill>
              </a:rPr>
              <a:t>000</a:t>
            </a:r>
            <a:endParaRPr lang="ru-RU" alt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30576" y="1710917"/>
            <a:ext cx="1365624" cy="3228131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4012778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2083" t="41852" r="55000" b="22592"/>
          <a:stretch/>
        </p:blipFill>
        <p:spPr>
          <a:xfrm>
            <a:off x="285750" y="1414868"/>
            <a:ext cx="7848600" cy="36576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7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905000" y="57150"/>
            <a:ext cx="7162800" cy="553998"/>
          </a:xfrm>
        </p:spPr>
        <p:txBody>
          <a:bodyPr wrap="square" lIns="0" tIns="0" rIns="0" bIns="0">
            <a:spAutoFit/>
          </a:bodyPr>
          <a:lstStyle/>
          <a:p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по дебиторской и кредиторской задолженности </a:t>
            </a:r>
            <a:r>
              <a:rPr lang="en-US" sz="1800" dirty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dirty="0" smtClean="0">
                <a:solidFill>
                  <a:srgbClr val="FF0000"/>
                </a:solidFill>
              </a:rPr>
              <a:t>2022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1800" dirty="0">
                <a:solidFill>
                  <a:schemeClr val="accent3">
                    <a:lumMod val="50000"/>
                  </a:schemeClr>
                </a:solidFill>
              </a:rPr>
              <a:t>год</a:t>
            </a:r>
            <a:r>
              <a:rPr lang="ru-RU" sz="1800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Заголовок 2"/>
          <p:cNvSpPr txBox="1">
            <a:spLocks/>
          </p:cNvSpPr>
          <p:nvPr/>
        </p:nvSpPr>
        <p:spPr>
          <a:xfrm>
            <a:off x="495300" y="783285"/>
            <a:ext cx="7429500" cy="6315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algn="l" defTabSz="914400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Отражение остатков </a:t>
            </a:r>
            <a:r>
              <a:rPr lang="ru-RU" altLang="ru-RU" sz="1800" kern="0" dirty="0" smtClean="0">
                <a:solidFill>
                  <a:srgbClr val="FF0000"/>
                </a:solidFill>
              </a:rPr>
              <a:t>кредиторской </a:t>
            </a: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800" kern="0" dirty="0" smtClean="0">
                <a:solidFill>
                  <a:srgbClr val="FF0000"/>
                </a:solidFill>
              </a:rPr>
              <a:t>по доходам </a:t>
            </a:r>
            <a:r>
              <a:rPr lang="ru-RU" alt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по счетам 1 205 53 000, 1 205 55 000</a:t>
            </a:r>
            <a:endParaRPr lang="ru-RU" altLang="ru-RU" sz="1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8610" y="2571750"/>
            <a:ext cx="2171700" cy="533400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8610" y="3257550"/>
            <a:ext cx="2171700" cy="1559966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</p:spTree>
    <p:extLst>
      <p:ext uri="{BB962C8B-B14F-4D97-AF65-F5344CB8AC3E}">
        <p14:creationId xmlns:p14="http://schemas.microsoft.com/office/powerpoint/2010/main" val="3665546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1250" t="24074" r="60834" b="53879"/>
          <a:stretch/>
        </p:blipFill>
        <p:spPr>
          <a:xfrm>
            <a:off x="838200" y="2038350"/>
            <a:ext cx="6934200" cy="2268017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>
          <a:xfrm>
            <a:off x="6940176" y="4817516"/>
            <a:ext cx="2103121" cy="268834"/>
          </a:xfrm>
        </p:spPr>
        <p:txBody>
          <a:bodyPr/>
          <a:lstStyle/>
          <a:p>
            <a:fld id="{B6F15528-21DE-4FAA-801E-634DDDAF4B2B}" type="slidenum">
              <a:rPr lang="ru-RU" smtClean="0">
                <a:solidFill>
                  <a:schemeClr val="accent3">
                    <a:lumMod val="50000"/>
                  </a:schemeClr>
                </a:solidFill>
              </a:rPr>
              <a:pPr/>
              <a:t>8</a:t>
            </a:fld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5300" y="783285"/>
            <a:ext cx="7620000" cy="631583"/>
          </a:xfrm>
        </p:spPr>
        <p:txBody>
          <a:bodyPr wrap="square" lIns="0" tIns="0" rIns="0" bIns="0">
            <a:spAutoFit/>
          </a:bodyPr>
          <a:lstStyle/>
          <a:p>
            <a:pPr algn="l">
              <a:lnSpc>
                <a:spcPct val="114000"/>
              </a:lnSpc>
              <a:spcBef>
                <a:spcPts val="600"/>
              </a:spcBef>
              <a:spcAft>
                <a:spcPts val="600"/>
              </a:spcAft>
              <a:buClr>
                <a:srgbClr val="C00000"/>
              </a:buClr>
            </a:pPr>
            <a:r>
              <a:rPr lang="ru-RU" altLang="ru-RU" sz="1800" dirty="0">
                <a:solidFill>
                  <a:schemeClr val="accent3">
                    <a:lumMod val="50000"/>
                  </a:schemeClr>
                </a:solidFill>
              </a:rPr>
              <a:t>Отражение остатков </a:t>
            </a:r>
            <a:r>
              <a:rPr lang="ru-RU" altLang="ru-RU" sz="1800" dirty="0">
                <a:solidFill>
                  <a:srgbClr val="FF0000"/>
                </a:solidFill>
              </a:rPr>
              <a:t>кредиторской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задолженности </a:t>
            </a:r>
            <a:r>
              <a:rPr lang="ru-RU" altLang="ru-RU" sz="1800" dirty="0" smtClean="0">
                <a:solidFill>
                  <a:srgbClr val="FF0000"/>
                </a:solidFill>
              </a:rPr>
              <a:t>по расходам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по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счету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1 </a:t>
            </a:r>
            <a:r>
              <a:rPr lang="ru-RU" altLang="ru-RU" sz="1800" dirty="0">
                <a:solidFill>
                  <a:schemeClr val="accent3">
                    <a:lumMod val="50000"/>
                  </a:schemeClr>
                </a:solidFill>
              </a:rPr>
              <a:t>302 41 </a:t>
            </a:r>
            <a:r>
              <a:rPr lang="ru-RU" altLang="ru-RU" sz="1800" dirty="0" smtClean="0">
                <a:solidFill>
                  <a:schemeClr val="accent3">
                    <a:lumMod val="50000"/>
                  </a:schemeClr>
                </a:solidFill>
              </a:rPr>
              <a:t>000</a:t>
            </a:r>
            <a:endParaRPr lang="ru-RU" altLang="ru-RU" sz="1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14400" y="3333750"/>
            <a:ext cx="2221006" cy="787986"/>
          </a:xfrm>
          <a:prstGeom prst="rect">
            <a:avLst/>
          </a:prstGeom>
          <a:noFill/>
          <a:ln w="381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68580" tIns="34290" rIns="68580" bIns="34290" rtlCol="0" anchor="ctr"/>
          <a:lstStyle/>
          <a:p>
            <a:pPr algn="ctr"/>
            <a:endParaRPr lang="ru-RU" sz="500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1905000" y="57150"/>
            <a:ext cx="716280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defTabSz="914400"/>
            <a:r>
              <a:rPr 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Подготовка к сдаче сведений по дебиторской и кредиторской задолженности </a:t>
            </a:r>
            <a:r>
              <a:rPr lang="en-US" sz="1800" kern="0" dirty="0" smtClean="0">
                <a:solidFill>
                  <a:schemeClr val="accent3">
                    <a:lumMod val="50000"/>
                  </a:schemeClr>
                </a:solidFill>
              </a:rPr>
              <a:t>(</a:t>
            </a:r>
            <a:r>
              <a:rPr 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ф. 0503169) за </a:t>
            </a:r>
            <a:r>
              <a:rPr lang="ru-RU" sz="1800" kern="0" dirty="0" smtClean="0">
                <a:solidFill>
                  <a:srgbClr val="FF0000"/>
                </a:solidFill>
              </a:rPr>
              <a:t>2022</a:t>
            </a:r>
            <a:r>
              <a:rPr lang="ru-RU" sz="1800" kern="0" dirty="0" smtClean="0">
                <a:solidFill>
                  <a:schemeClr val="accent3">
                    <a:lumMod val="50000"/>
                  </a:schemeClr>
                </a:solidFill>
              </a:rPr>
              <a:t> год </a:t>
            </a:r>
            <a:endParaRPr lang="ru-RU" sz="1800" kern="0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66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15707</TotalTime>
  <Words>1655</Words>
  <Application>Microsoft Office PowerPoint</Application>
  <PresentationFormat>Экран (16:9)</PresentationFormat>
  <Paragraphs>190</Paragraphs>
  <Slides>25</Slides>
  <Notes>25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4" baseType="lpstr">
      <vt:lpstr>BatangChe</vt:lpstr>
      <vt:lpstr>Arial</vt:lpstr>
      <vt:lpstr>Arial (Основной текст)</vt:lpstr>
      <vt:lpstr>Calibri</vt:lpstr>
      <vt:lpstr>Cambria</vt:lpstr>
      <vt:lpstr>Segoe UI Light</vt:lpstr>
      <vt:lpstr>Times New Roman</vt:lpstr>
      <vt:lpstr>Wingdings</vt:lpstr>
      <vt:lpstr>Office Theme</vt:lpstr>
      <vt:lpstr>Презентация PowerPoint</vt:lpstr>
      <vt:lpstr>Таблица № 6 Сведения о проведении инвентаризаций</vt:lpstr>
      <vt:lpstr>Сведений об исполнении бюджета (ф. 0503164) </vt:lpstr>
      <vt:lpstr>Сведений об исполнении мероприятий в рамках целевых программ (ф. 0503166) </vt:lpstr>
      <vt:lpstr>Формирование сведений по дебиторской и кредиторской задолженности (ф. 0503169, 0503769) за 2022 год</vt:lpstr>
      <vt:lpstr>Презентация PowerPoint</vt:lpstr>
      <vt:lpstr>Подготовка к сдаче сведений по дебиторской и кредиторской задолженности (ф. 0503169) за 2022 год </vt:lpstr>
      <vt:lpstr>Подготовка к сдаче сведений по дебиторской и кредиторской задолженности (ф. 0503169) за 2022 год </vt:lpstr>
      <vt:lpstr>Отражение остатков кредиторской задолженности по расходам по счету 1 302 41 000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Раздел 2 Сведений по дебиторской и кредиторской  задолженности (ф. 0503169)</vt:lpstr>
      <vt:lpstr>Дополнительные сведения о дебиторской задолженности (ф. 0503191, 0503192, 0503193)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Сведения о финансовых вложениях получателя бюджетных средств, администратора источников финансирования дефицита бюджета (ф. 0503171)</vt:lpstr>
      <vt:lpstr>Отражение сведений о дебиторской и кредиторской задолженности в Пояснительной записке (ф. 0503160, 0503760)</vt:lpstr>
      <vt:lpstr>Формирование ф.0503190</vt:lpstr>
      <vt:lpstr>Дублирование объектов в ф.0503190 и ф.0503790</vt:lpstr>
      <vt:lpstr>Особенности заполнения в ф.0503190, ф.0503790</vt:lpstr>
      <vt:lpstr>Особенности заполнения в ф.0503190, ф.0503790</vt:lpstr>
      <vt:lpstr>Презентация PowerPoint</vt:lpstr>
      <vt:lpstr>Решения о списании объектов незавершенного строительства и затрат, понесенных на незавершенное строительство (ПП №1517 от 07.09.2021)</vt:lpstr>
      <vt:lpstr>Основные причины отказа в согласовании проектов решений в рамках ПП №1517 от 07.09.2021</vt:lpstr>
      <vt:lpstr>Сверка Сведений фф.190/790 с данными федерального реестра незавершенных объектов капитального строительства (ПП №1295 от 18.07.2022)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Пчелинцев Анатолий Владимирович</cp:lastModifiedBy>
  <cp:revision>602</cp:revision>
  <cp:lastPrinted>2022-11-17T08:27:34Z</cp:lastPrinted>
  <dcterms:created xsi:type="dcterms:W3CDTF">2019-07-31T16:47:50Z</dcterms:created>
  <dcterms:modified xsi:type="dcterms:W3CDTF">2022-11-17T19:34:03Z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