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2" r:id="rId3"/>
    <p:sldId id="273" r:id="rId4"/>
    <p:sldId id="287" r:id="rId5"/>
    <p:sldId id="280" r:id="rId6"/>
    <p:sldId id="281" r:id="rId7"/>
    <p:sldId id="290" r:id="rId8"/>
    <p:sldId id="289" r:id="rId9"/>
    <p:sldId id="291" r:id="rId10"/>
    <p:sldId id="288" r:id="rId11"/>
    <p:sldId id="293" r:id="rId12"/>
    <p:sldId id="279" r:id="rId13"/>
    <p:sldId id="285" r:id="rId14"/>
    <p:sldId id="283" r:id="rId15"/>
  </p:sldIdLst>
  <p:sldSz cx="9144000" cy="5143500" type="screen16x9"/>
  <p:notesSz cx="9918700" cy="68199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0117B15-F227-4322-86EB-06AAA1EE13A7}">
          <p14:sldIdLst>
            <p14:sldId id="256"/>
            <p14:sldId id="272"/>
            <p14:sldId id="273"/>
            <p14:sldId id="287"/>
            <p14:sldId id="280"/>
            <p14:sldId id="281"/>
            <p14:sldId id="290"/>
            <p14:sldId id="289"/>
            <p14:sldId id="291"/>
            <p14:sldId id="288"/>
            <p14:sldId id="293"/>
            <p14:sldId id="279"/>
            <p14:sldId id="285"/>
          </p14:sldIdLst>
        </p14:section>
        <p14:section name="Раздел без заголовка" id="{6E3146D3-E429-481E-8922-BADA136E5AE5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4978B1"/>
    <a:srgbClr val="11437F"/>
    <a:srgbClr val="E6E6E6"/>
    <a:srgbClr val="DDDDDD"/>
    <a:srgbClr val="99CCFF"/>
    <a:srgbClr val="FCFCFC"/>
    <a:srgbClr val="003B59"/>
    <a:srgbClr val="ECD6A5"/>
    <a:srgbClr val="C19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1926" autoAdjust="0"/>
  </p:normalViewPr>
  <p:slideViewPr>
    <p:cSldViewPr>
      <p:cViewPr varScale="1">
        <p:scale>
          <a:sx n="137" d="100"/>
          <a:sy n="137" d="100"/>
        </p:scale>
        <p:origin x="-768" y="-78"/>
      </p:cViewPr>
      <p:guideLst>
        <p:guide orient="horz" pos="4565"/>
        <p:guide pos="34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15.11.2021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15.11.2021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6" y="3283161"/>
            <a:ext cx="7936052" cy="2685921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94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xmlns="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xmlns="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xmlns="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11/15/2021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63243" y="895350"/>
            <a:ext cx="5558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Представление отчетности об использовании ассигнований резервных фондов Правительства Российской Федерации и Резервного фонда Президента Российской Федерации</a:t>
            </a:r>
            <a:endParaRPr lang="ru-RU" sz="2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www.roskazna.gov.ru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19 ноября 2021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года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709" y="362538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rgbClr val="11437F"/>
                </a:solidFill>
              </a:rPr>
              <a:t>Зайцев Павел Борисович</a:t>
            </a:r>
            <a:endParaRPr lang="ru-RU" sz="1430" dirty="0">
              <a:solidFill>
                <a:srgbClr val="11437F"/>
              </a:solidFill>
            </a:endParaRPr>
          </a:p>
          <a:p>
            <a:r>
              <a:rPr lang="ru-RU" sz="1110" dirty="0" smtClean="0">
                <a:solidFill>
                  <a:srgbClr val="11437F"/>
                </a:solidFill>
              </a:rPr>
              <a:t>Начальник </a:t>
            </a:r>
            <a:r>
              <a:rPr lang="ru-RU" sz="1110" dirty="0" smtClean="0">
                <a:solidFill>
                  <a:srgbClr val="11437F"/>
                </a:solidFill>
              </a:rPr>
              <a:t>Отдела </a:t>
            </a:r>
            <a:r>
              <a:rPr lang="ru-RU" sz="1110" dirty="0" smtClean="0">
                <a:solidFill>
                  <a:srgbClr val="11437F"/>
                </a:solidFill>
              </a:rPr>
              <a:t>отчетности об исполнении бюджетов</a:t>
            </a:r>
          </a:p>
          <a:p>
            <a:r>
              <a:rPr lang="ru-RU" sz="1110" dirty="0" smtClean="0">
                <a:solidFill>
                  <a:srgbClr val="11437F"/>
                </a:solidFill>
              </a:rPr>
              <a:t>Управления бюджетного учета и отчетности</a:t>
            </a:r>
            <a:endParaRPr lang="ru-RU" sz="1110" dirty="0">
              <a:solidFill>
                <a:srgbClr val="11437F"/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7" y="887186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914400" y="917642"/>
            <a:ext cx="756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Ошибки при заполнении гр. 12</a:t>
            </a:r>
            <a:endParaRPr lang="ru-RU" sz="1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73735" y="1645077"/>
            <a:ext cx="751721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err="1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Незаполнение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lang="ru-RU" sz="1800" b="1" dirty="0" smtClean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lnSpc>
                <a:spcPts val="31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Ссылка на пояснительную записку</a:t>
            </a:r>
            <a:endParaRPr lang="ru-RU" sz="1800" b="1" dirty="0" smtClean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lnSpc>
                <a:spcPts val="31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Привязка только к показателям кассового исполнения</a:t>
            </a:r>
            <a:endParaRPr lang="ru-RU" sz="1800" b="1" dirty="0" smtClean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Умножение 3"/>
          <p:cNvSpPr/>
          <p:nvPr/>
        </p:nvSpPr>
        <p:spPr>
          <a:xfrm>
            <a:off x="806856" y="1733550"/>
            <a:ext cx="215088" cy="381000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809242" y="2266950"/>
            <a:ext cx="215088" cy="381000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множение 14"/>
          <p:cNvSpPr/>
          <p:nvPr/>
        </p:nvSpPr>
        <p:spPr>
          <a:xfrm>
            <a:off x="809242" y="2809733"/>
            <a:ext cx="215088" cy="381000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08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заполнения гр. 12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55182" y="196215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55182" y="310515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55182" y="417195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981838"/>
              </p:ext>
            </p:extLst>
          </p:nvPr>
        </p:nvGraphicFramePr>
        <p:xfrm>
          <a:off x="76200" y="681939"/>
          <a:ext cx="8382000" cy="4409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Лист" r:id="rId3" imgW="13906444" imgH="7315110" progId="Excel.Sheet.8">
                  <p:embed/>
                </p:oleObj>
              </mc:Choice>
              <mc:Fallback>
                <p:oleObj name="Лист" r:id="rId3" imgW="13906444" imgH="731511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681939"/>
                        <a:ext cx="8382000" cy="44092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16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Представление отчетности в информационные системы Федерального казначейства</a:t>
            </a:r>
            <a:endParaRPr lang="ru-RU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384960"/>
              </p:ext>
            </p:extLst>
          </p:nvPr>
        </p:nvGraphicFramePr>
        <p:xfrm>
          <a:off x="838200" y="1374480"/>
          <a:ext cx="7467600" cy="3254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487867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ПУиО</a:t>
                      </a:r>
                      <a:r>
                        <a:rPr lang="ru-RU" dirty="0" smtClean="0"/>
                        <a:t> ЭБ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 АСФК</a:t>
                      </a:r>
                      <a:endParaRPr lang="ru-RU" dirty="0"/>
                    </a:p>
                  </a:txBody>
                  <a:tcPr/>
                </a:tc>
              </a:tr>
              <a:tr h="1563845">
                <a:tc>
                  <a:txBody>
                    <a:bodyPr/>
                    <a:lstStyle/>
                    <a:p>
                      <a:r>
                        <a:rPr lang="ru-RU" dirty="0" smtClean="0"/>
                        <a:t>Только в части сведений,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u="sng" baseline="0" dirty="0" smtClean="0"/>
                        <a:t>не</a:t>
                      </a:r>
                      <a:r>
                        <a:rPr lang="ru-RU" baseline="0" dirty="0" smtClean="0"/>
                        <a:t> составляющих государственную тайну и служебную информацию ограниченного распространения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части сведений, </a:t>
                      </a:r>
                      <a:r>
                        <a:rPr lang="ru-RU" baseline="0" dirty="0" smtClean="0"/>
                        <a:t>составляющих государственную тайну и служебную информацию ограниченного распространения</a:t>
                      </a:r>
                      <a:endParaRPr lang="ru-RU" dirty="0"/>
                    </a:p>
                  </a:txBody>
                  <a:tcPr/>
                </a:tc>
              </a:tr>
              <a:tr h="120295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Предзаполненная</a:t>
                      </a:r>
                      <a:r>
                        <a:rPr lang="ru-RU" dirty="0" smtClean="0"/>
                        <a:t> форма,</a:t>
                      </a:r>
                      <a:r>
                        <a:rPr lang="ru-RU" baseline="0" dirty="0" smtClean="0"/>
                        <a:t> требующая проверки, согласования и представления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Представление в соответствии с Альбомом</a:t>
                      </a:r>
                      <a:r>
                        <a:rPr lang="ru-RU" baseline="0" dirty="0" smtClean="0"/>
                        <a:t> ТФФ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5" y="3714750"/>
            <a:ext cx="533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569" y="2357509"/>
            <a:ext cx="548813" cy="52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62" y="2339880"/>
            <a:ext cx="563504" cy="53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50" y="3674376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7" y="887186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914400" y="917642"/>
            <a:ext cx="756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На что обратить внимание?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66800" y="1600979"/>
            <a:ext cx="751721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Данные, направляемые Федеральным казначейством</a:t>
            </a:r>
            <a:endParaRPr lang="ru-RU" sz="1800" b="1" dirty="0" smtClean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Отражение КБК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Соответствие грифов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Краткая характеристика итогов реализации мероприятия</a:t>
            </a:r>
            <a:endParaRPr lang="en-US" sz="1800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9" y="1661046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9" y="2245176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1" y="2790257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85" y="3314914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ф. 0501118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19150"/>
            <a:ext cx="7236066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96000" y="2266950"/>
            <a:ext cx="1902066" cy="1676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6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регулирование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854660" y="696021"/>
            <a:ext cx="7567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Нормативно-правовые акты, регламентирующие </a:t>
            </a:r>
            <a:r>
              <a:rPr lang="ru-RU" sz="1800" b="1" dirty="0"/>
              <a:t>представление отчетности об использовании ассигнований резервных фондов Правительства Российской Федерации и Резервного фонда Президента Российской </a:t>
            </a:r>
            <a:r>
              <a:rPr lang="ru-RU" sz="1800" b="1" dirty="0" smtClean="0"/>
              <a:t>Федерации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735773" y="1962150"/>
            <a:ext cx="751721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Бюджетный кодекс Российской Федерации (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статьи 81,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264.10)</a:t>
            </a:r>
            <a:endParaRPr lang="ru-RU" sz="1800" b="1" dirty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Приказ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Министерства финансов Российской Федерации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11.04.2016 №</a:t>
            </a:r>
            <a:r>
              <a:rPr lang="en-US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116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и от 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16.09.2014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№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293</a:t>
            </a:r>
            <a:endParaRPr lang="ru-RU" sz="1800" b="1" dirty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Постановление Правительства Российской Федерации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 декабря 2019 г. №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1846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Министерства финансов Российской Федерации </a:t>
            </a:r>
            <a:b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февраля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№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12н</a:t>
            </a:r>
            <a:endParaRPr lang="en-US" sz="1800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49" y="208121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9" y="2451099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89" y="327682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9" y="4095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9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990600" y="1423766"/>
            <a:ext cx="7842098" cy="584773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ru-RU" sz="1600" dirty="0" smtClean="0">
                <a:solidFill>
                  <a:srgbClr val="11437F"/>
                </a:solidFill>
                <a:cs typeface="Times New Roman" panose="02020603050405020304" pitchFamily="18" charset="0"/>
              </a:rPr>
              <a:t>Отчет </a:t>
            </a:r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об использовании ассигнований </a:t>
            </a:r>
            <a:r>
              <a:rPr lang="ru-RU" sz="1600" dirty="0" smtClean="0">
                <a:solidFill>
                  <a:srgbClr val="11437F"/>
                </a:solidFill>
                <a:cs typeface="Times New Roman" panose="02020603050405020304" pitchFamily="18" charset="0"/>
              </a:rPr>
              <a:t>резервного </a:t>
            </a:r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фонда Президента Российской Федерации (ф. 0503127) (Отчет (ф. 0503127U)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86850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3975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990599" y="3110891"/>
            <a:ext cx="7889865" cy="830995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Сведения о результатах реализации мероприятий, источником финансового</a:t>
            </a:r>
          </a:p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обеспечения которых являются бюджетные ассигнования резервного фонда</a:t>
            </a:r>
          </a:p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Правительства Российской Федерации (ф. 0501118)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Формы отчетности, представляемые в Федеральное казначейство ГРБС за </a:t>
            </a:r>
            <a:r>
              <a:rPr lang="ru-RU" sz="1800" b="1" dirty="0" smtClean="0"/>
              <a:t>202</a:t>
            </a:r>
            <a:r>
              <a:rPr lang="en-US" sz="1800" b="1" dirty="0" smtClean="0"/>
              <a:t>1</a:t>
            </a:r>
            <a:r>
              <a:rPr lang="ru-RU" sz="1800" b="1" dirty="0" smtClean="0"/>
              <a:t> </a:t>
            </a:r>
            <a:r>
              <a:rPr lang="ru-RU" sz="1800" b="1" dirty="0" smtClean="0"/>
              <a:t>год и в </a:t>
            </a:r>
            <a:r>
              <a:rPr lang="ru-RU" sz="1800" b="1" dirty="0" smtClean="0"/>
              <a:t>202</a:t>
            </a:r>
            <a:r>
              <a:rPr lang="en-US" sz="1800" b="1" dirty="0" smtClean="0"/>
              <a:t>2</a:t>
            </a:r>
            <a:r>
              <a:rPr lang="ru-RU" sz="1800" b="1" dirty="0" smtClean="0"/>
              <a:t> </a:t>
            </a:r>
            <a:r>
              <a:rPr lang="ru-RU" sz="1800" b="1" dirty="0" smtClean="0"/>
              <a:t>году</a:t>
            </a:r>
            <a:endParaRPr lang="ru-RU" sz="1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66801" y="2091675"/>
            <a:ext cx="7620000" cy="708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Представляется по состоянию на 01.01.2022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66801" y="4019549"/>
            <a:ext cx="7619999" cy="708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Представляется по состоянию на 01.01.2022, далее – ежеквартально в составе квартальной отчетности</a:t>
            </a:r>
            <a:endParaRPr lang="ru-RU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2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</a:t>
            </a:r>
            <a:r>
              <a:rPr lang="ru-RU" dirty="0" smtClean="0"/>
              <a:t>представления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13" y="742949"/>
            <a:ext cx="767687" cy="66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823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6725" y="2119649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Федеральное казначейство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65373" y="2119649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Минфин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54505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8" idx="2"/>
          </p:cNvCxnSpPr>
          <p:nvPr/>
        </p:nvCxnSpPr>
        <p:spPr>
          <a:xfrm flipV="1">
            <a:off x="819150" y="2559434"/>
            <a:ext cx="447675" cy="15744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8" idx="2"/>
          </p:cNvCxnSpPr>
          <p:nvPr/>
        </p:nvCxnSpPr>
        <p:spPr>
          <a:xfrm flipH="1" flipV="1">
            <a:off x="1266825" y="2559434"/>
            <a:ext cx="902030" cy="15744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  <a:endCxn id="8" idx="2"/>
          </p:cNvCxnSpPr>
          <p:nvPr/>
        </p:nvCxnSpPr>
        <p:spPr>
          <a:xfrm flipH="1" flipV="1">
            <a:off x="1266825" y="2559434"/>
            <a:ext cx="2295525" cy="157043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304800" y="2800350"/>
            <a:ext cx="3886200" cy="12192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ф. 0503127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(в части ПНА Президента РФ) </a:t>
            </a:r>
            <a:r>
              <a:rPr lang="ru-RU" sz="1800" b="1" dirty="0" smtClean="0">
                <a:solidFill>
                  <a:srgbClr val="FF0000"/>
                </a:solidFill>
              </a:rPr>
              <a:t>+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0501118</a:t>
            </a:r>
          </a:p>
          <a:p>
            <a:pPr algn="ctr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Ежеквартально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0501118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>
            <a:stCxn id="8" idx="3"/>
            <a:endCxn id="10" idx="1"/>
          </p:cNvCxnSpPr>
          <p:nvPr/>
        </p:nvCxnSpPr>
        <p:spPr>
          <a:xfrm>
            <a:off x="2066925" y="2339542"/>
            <a:ext cx="489844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0"/>
          </p:cNvCxnSpPr>
          <p:nvPr/>
        </p:nvCxnSpPr>
        <p:spPr>
          <a:xfrm flipH="1" flipV="1">
            <a:off x="5181600" y="1632822"/>
            <a:ext cx="2583873" cy="4868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352800" y="1412930"/>
            <a:ext cx="18288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Правительство РФ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29200" y="2952750"/>
            <a:ext cx="37338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Сроки представления за 2021 год = срокам годовой бюджетной отчетности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56002" y="1960346"/>
            <a:ext cx="4022395" cy="75839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ф.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0507012 </a:t>
            </a:r>
            <a:r>
              <a:rPr lang="ru-RU" sz="1800" b="1" dirty="0" smtClean="0">
                <a:solidFill>
                  <a:srgbClr val="FF0000"/>
                </a:solidFill>
              </a:rPr>
              <a:t>+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ф. 0501119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Ежеквартально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0501119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7" y="692547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80197" y="588102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437F"/>
                </a:solidFill>
              </a:rPr>
              <a:t>Отчет об использовании ассигнований </a:t>
            </a:r>
            <a:r>
              <a:rPr lang="ru-RU" sz="1600" b="1" dirty="0" smtClean="0">
                <a:solidFill>
                  <a:srgbClr val="11437F"/>
                </a:solidFill>
              </a:rPr>
              <a:t>резервного </a:t>
            </a:r>
            <a:r>
              <a:rPr lang="ru-RU" sz="1600" b="1" dirty="0">
                <a:solidFill>
                  <a:srgbClr val="11437F"/>
                </a:solidFill>
              </a:rPr>
              <a:t>фонда Президента Российской Федерации (ф. 0503127) (Отчет (ф. 0503127U)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092435"/>
            <a:ext cx="5867400" cy="405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62100" y="3028949"/>
            <a:ext cx="4686299" cy="53340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24599" y="3028948"/>
            <a:ext cx="838201" cy="53340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5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/>
              <a:t>Заполнение ф. 0501118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7" y="692547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80197" y="588102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437F"/>
                </a:solidFill>
              </a:rPr>
              <a:t>Сведения о результатах реализации мероприятий, источником финансового</a:t>
            </a:r>
          </a:p>
          <a:p>
            <a:r>
              <a:rPr lang="ru-RU" sz="1600" b="1" dirty="0">
                <a:solidFill>
                  <a:srgbClr val="11437F"/>
                </a:solidFill>
              </a:rPr>
              <a:t>обеспечения которых являются бюджетные ассигнования резервного фонда</a:t>
            </a:r>
          </a:p>
          <a:p>
            <a:r>
              <a:rPr lang="ru-RU" sz="1600" b="1" dirty="0">
                <a:solidFill>
                  <a:srgbClr val="11437F"/>
                </a:solidFill>
              </a:rPr>
              <a:t>Правительства Российской Федерации (ф. 0501118)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34" y="1417109"/>
            <a:ext cx="6657975" cy="356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 1 4"/>
          <p:cNvSpPr/>
          <p:nvPr/>
        </p:nvSpPr>
        <p:spPr>
          <a:xfrm>
            <a:off x="61415" y="3125371"/>
            <a:ext cx="1371600" cy="1371600"/>
          </a:xfrm>
          <a:prstGeom prst="borderCallout1">
            <a:avLst>
              <a:gd name="adj1" fmla="val 51373"/>
              <a:gd name="adj2" fmla="val 101196"/>
              <a:gd name="adj3" fmla="val 28136"/>
              <a:gd name="adj4" fmla="val 192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</a:t>
            </a:r>
            <a:r>
              <a:rPr lang="ru-RU" sz="1400" dirty="0" err="1" smtClean="0"/>
              <a:t>ПУиО</a:t>
            </a:r>
            <a:r>
              <a:rPr lang="ru-RU" sz="1400" dirty="0" smtClean="0"/>
              <a:t> на основании данных Минфина России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2419350"/>
            <a:ext cx="2667000" cy="7802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77000" y="2419350"/>
            <a:ext cx="457200" cy="7802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10400" y="2421340"/>
            <a:ext cx="1066800" cy="780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38400" y="2421340"/>
            <a:ext cx="1219200" cy="7802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14500" y="2421340"/>
            <a:ext cx="647700" cy="7802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носка 1 16"/>
          <p:cNvSpPr/>
          <p:nvPr/>
        </p:nvSpPr>
        <p:spPr>
          <a:xfrm>
            <a:off x="95534" y="1657350"/>
            <a:ext cx="1371600" cy="1371600"/>
          </a:xfrm>
          <a:prstGeom prst="borderCallout1">
            <a:avLst>
              <a:gd name="adj1" fmla="val 51373"/>
              <a:gd name="adj2" fmla="val 101196"/>
              <a:gd name="adj3" fmla="val 101271"/>
              <a:gd name="adj4" fmla="val 120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Только основное НПА</a:t>
            </a:r>
            <a:endParaRPr lang="ru-RU" sz="1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124200" y="3448050"/>
            <a:ext cx="4267200" cy="0"/>
          </a:xfrm>
          <a:prstGeom prst="straightConnector1">
            <a:avLst/>
          </a:prstGeom>
          <a:ln w="25400">
            <a:solidFill>
              <a:srgbClr val="CC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ая выноска 5"/>
          <p:cNvSpPr/>
          <p:nvPr/>
        </p:nvSpPr>
        <p:spPr>
          <a:xfrm>
            <a:off x="8077200" y="2495550"/>
            <a:ext cx="1066800" cy="1905001"/>
          </a:xfrm>
          <a:prstGeom prst="wedgeRectCallout">
            <a:avLst>
              <a:gd name="adj1" fmla="val -83823"/>
              <a:gd name="adj2" fmla="val 151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Текстовые пояснения </a:t>
            </a:r>
            <a:r>
              <a:rPr lang="ru-RU" sz="1200" dirty="0" smtClean="0"/>
              <a:t>ГРБС, </a:t>
            </a:r>
            <a:r>
              <a:rPr lang="ru-RU" sz="1200" u="sng" dirty="0" smtClean="0">
                <a:solidFill>
                  <a:srgbClr val="FFC000"/>
                </a:solidFill>
              </a:rPr>
              <a:t>отражаютс</a:t>
            </a:r>
            <a:r>
              <a:rPr lang="ru-RU" sz="1200" u="sng" dirty="0" smtClean="0">
                <a:solidFill>
                  <a:srgbClr val="FFC000"/>
                </a:solidFill>
              </a:rPr>
              <a:t>я только по строкам с нулевыми КБК</a:t>
            </a:r>
            <a:endParaRPr lang="ru-RU" sz="1200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7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00368"/>
              </p:ext>
            </p:extLst>
          </p:nvPr>
        </p:nvGraphicFramePr>
        <p:xfrm>
          <a:off x="152400" y="665387"/>
          <a:ext cx="8566395" cy="4376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Лист" r:id="rId3" imgW="14782755" imgH="7553250" progId="Excel.Sheet.8">
                  <p:embed/>
                </p:oleObj>
              </mc:Choice>
              <mc:Fallback>
                <p:oleObj name="Лист" r:id="rId3" imgW="14782755" imgH="755325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665387"/>
                        <a:ext cx="8566395" cy="4376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990600" y="1504950"/>
            <a:ext cx="152400" cy="1981200"/>
          </a:xfrm>
          <a:prstGeom prst="leftBrace">
            <a:avLst/>
          </a:prstGeom>
          <a:ln w="222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990600" y="3562350"/>
            <a:ext cx="152400" cy="1447800"/>
          </a:xfrm>
          <a:prstGeom prst="leftBrace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2038350"/>
            <a:ext cx="609600" cy="1371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CC0000"/>
                </a:solidFill>
              </a:rPr>
              <a:t>Целевое назначение 1</a:t>
            </a:r>
            <a:endParaRPr lang="ru-RU" sz="1600" dirty="0">
              <a:solidFill>
                <a:srgbClr val="CC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3638550"/>
            <a:ext cx="609600" cy="1371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CC0000"/>
                </a:solidFill>
              </a:rPr>
              <a:t>Целевое назначение 2</a:t>
            </a:r>
            <a:endParaRPr lang="ru-RU" sz="1600" dirty="0">
              <a:solidFill>
                <a:srgbClr val="CC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71800" y="2266950"/>
            <a:ext cx="1371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77487" y="4057650"/>
            <a:ext cx="1371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2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</p:spPr>
        <p:txBody>
          <a:bodyPr/>
          <a:lstStyle/>
          <a:p>
            <a:r>
              <a:rPr lang="ru-RU" dirty="0" smtClean="0"/>
              <a:t>Заполнение ф. </a:t>
            </a:r>
            <a:r>
              <a:rPr lang="ru-RU" dirty="0" smtClean="0"/>
              <a:t>0501118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977487" y="1504950"/>
            <a:ext cx="1594513" cy="685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C0000"/>
                </a:solidFill>
              </a:rPr>
              <a:t>Только сумма по распоряжению (гр. 9)</a:t>
            </a:r>
            <a:endParaRPr lang="ru-RU" sz="1400" dirty="0">
              <a:solidFill>
                <a:srgbClr val="CC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96821" y="2694864"/>
            <a:ext cx="2123364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C0000"/>
                </a:solidFill>
              </a:rPr>
              <a:t>Только ассигнования и исполнение (гр. 10, 11)</a:t>
            </a:r>
            <a:endParaRPr lang="ru-RU" sz="1400" dirty="0">
              <a:solidFill>
                <a:srgbClr val="CC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10400" y="2647950"/>
            <a:ext cx="1600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rgbClr val="FFFF00"/>
                </a:solidFill>
              </a:rPr>
              <a:t>Не заполняется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5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504950"/>
            <a:ext cx="9124950" cy="273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39914" y="3875960"/>
            <a:ext cx="144145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C0000"/>
                </a:solidFill>
              </a:rPr>
              <a:t>Краткая </a:t>
            </a:r>
            <a:r>
              <a:rPr lang="ru-RU" sz="1000" b="1" dirty="0" smtClean="0">
                <a:solidFill>
                  <a:srgbClr val="CC0000"/>
                </a:solidFill>
              </a:rPr>
              <a:t>хар</a:t>
            </a:r>
            <a:r>
              <a:rPr lang="ru-RU" sz="1000" b="1" dirty="0" smtClean="0">
                <a:solidFill>
                  <a:srgbClr val="CC0000"/>
                </a:solidFill>
              </a:rPr>
              <a:t>-ка</a:t>
            </a:r>
            <a:endParaRPr lang="ru-RU" sz="1000" b="1" dirty="0">
              <a:solidFill>
                <a:srgbClr val="CC0000"/>
              </a:solidFill>
            </a:endParaRPr>
          </a:p>
        </p:txBody>
      </p:sp>
      <p:sp>
        <p:nvSpPr>
          <p:cNvPr id="5" name="Выноска 1 4"/>
          <p:cNvSpPr/>
          <p:nvPr/>
        </p:nvSpPr>
        <p:spPr>
          <a:xfrm>
            <a:off x="6858000" y="590551"/>
            <a:ext cx="1600200" cy="838200"/>
          </a:xfrm>
          <a:prstGeom prst="borderCallout1">
            <a:avLst>
              <a:gd name="adj1" fmla="val 100161"/>
              <a:gd name="adj2" fmla="val 50090"/>
              <a:gd name="adj3" fmla="val 381848"/>
              <a:gd name="adj4" fmla="val 870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/>
              <a:t>Не заполняется</a:t>
            </a:r>
            <a:endParaRPr lang="ru-RU" sz="1800" dirty="0"/>
          </a:p>
        </p:txBody>
      </p:sp>
      <p:sp>
        <p:nvSpPr>
          <p:cNvPr id="8" name="Умножение 7"/>
          <p:cNvSpPr/>
          <p:nvPr/>
        </p:nvSpPr>
        <p:spPr>
          <a:xfrm>
            <a:off x="7533564" y="3681454"/>
            <a:ext cx="1447800" cy="220938"/>
          </a:xfrm>
          <a:prstGeom prst="mathMultiply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71800" y="3902392"/>
            <a:ext cx="1619956" cy="1933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Соединительная линия уступом 11"/>
          <p:cNvCxnSpPr>
            <a:stCxn id="7" idx="2"/>
            <a:endCxn id="3" idx="2"/>
          </p:cNvCxnSpPr>
          <p:nvPr/>
        </p:nvCxnSpPr>
        <p:spPr>
          <a:xfrm rot="16200000" flipH="1">
            <a:off x="6007993" y="1869534"/>
            <a:ext cx="26431" cy="4478861"/>
          </a:xfrm>
          <a:prstGeom prst="bentConnector3">
            <a:avLst>
              <a:gd name="adj1" fmla="val 964893"/>
            </a:avLst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2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</p:spPr>
        <p:txBody>
          <a:bodyPr/>
          <a:lstStyle/>
          <a:p>
            <a:r>
              <a:rPr lang="ru-RU" dirty="0" smtClean="0"/>
              <a:t>Заполнение ф. </a:t>
            </a:r>
            <a:r>
              <a:rPr lang="ru-RU" dirty="0" smtClean="0"/>
              <a:t>0501118 в </a:t>
            </a:r>
            <a:r>
              <a:rPr lang="ru-RU" dirty="0" err="1" smtClean="0"/>
              <a:t>ПУиО</a:t>
            </a:r>
            <a:r>
              <a:rPr lang="ru-RU" dirty="0" smtClean="0"/>
              <a:t> ЭБ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742950"/>
            <a:ext cx="5486400" cy="531364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 на заполнение гр. 12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53200" y="3681454"/>
            <a:ext cx="980364" cy="220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носка 1 18"/>
          <p:cNvSpPr/>
          <p:nvPr/>
        </p:nvSpPr>
        <p:spPr>
          <a:xfrm>
            <a:off x="1066800" y="4552950"/>
            <a:ext cx="6319482" cy="457200"/>
          </a:xfrm>
          <a:prstGeom prst="borderCallout1">
            <a:avLst>
              <a:gd name="adj1" fmla="val 839"/>
              <a:gd name="adj2" fmla="val 50199"/>
              <a:gd name="adj3" fmla="val -142724"/>
              <a:gd name="adj4" fmla="val 9254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rgbClr val="CC0000"/>
                </a:solidFill>
              </a:rPr>
              <a:t>Контроль показателя кассового исполнения ГРБС</a:t>
            </a:r>
            <a:endParaRPr lang="ru-RU" sz="18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8" name="Заголовок 2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</p:spPr>
        <p:txBody>
          <a:bodyPr/>
          <a:lstStyle/>
          <a:p>
            <a:r>
              <a:rPr lang="ru-RU" dirty="0" smtClean="0"/>
              <a:t>Заполнение ф. </a:t>
            </a:r>
            <a:r>
              <a:rPr lang="ru-RU" dirty="0" smtClean="0"/>
              <a:t>0501118 (</a:t>
            </a:r>
            <a:r>
              <a:rPr lang="en-US" dirty="0" smtClean="0"/>
              <a:t>TXT-</a:t>
            </a:r>
            <a:r>
              <a:rPr lang="ru-RU" dirty="0" smtClean="0"/>
              <a:t>файл)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742950"/>
            <a:ext cx="7924800" cy="419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50" dirty="0">
                <a:solidFill>
                  <a:srgbClr val="C00000"/>
                </a:solidFill>
              </a:rPr>
              <a:t>#%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КОДФ=218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ПРД=5</a:t>
            </a:r>
          </a:p>
          <a:p>
            <a:r>
              <a:rPr lang="ru-RU" sz="1050" dirty="0">
                <a:solidFill>
                  <a:srgbClr val="C00000"/>
                </a:solidFill>
              </a:rPr>
              <a:t>РДТ=01.01.2022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ВИД=3</a:t>
            </a:r>
          </a:p>
          <a:p>
            <a:r>
              <a:rPr lang="ru-RU" sz="1050" dirty="0" smtClean="0">
                <a:solidFill>
                  <a:srgbClr val="C00000"/>
                </a:solidFill>
              </a:rPr>
              <a:t>ИСТ=111</a:t>
            </a:r>
            <a:endParaRPr lang="ru-RU" sz="1050" dirty="0">
              <a:solidFill>
                <a:srgbClr val="C00000"/>
              </a:solidFill>
            </a:endParaRPr>
          </a:p>
          <a:p>
            <a:r>
              <a:rPr lang="ru-RU" sz="1050" dirty="0">
                <a:solidFill>
                  <a:srgbClr val="C00000"/>
                </a:solidFill>
              </a:rPr>
              <a:t>#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#@</a:t>
            </a:r>
          </a:p>
          <a:p>
            <a:r>
              <a:rPr lang="ru-RU" sz="1050" dirty="0">
                <a:solidFill>
                  <a:srgbClr val="C00000"/>
                </a:solidFill>
              </a:rPr>
              <a:t>ТБ=01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#$</a:t>
            </a:r>
          </a:p>
          <a:p>
            <a:r>
              <a:rPr lang="ru-RU" sz="1050" dirty="0">
                <a:solidFill>
                  <a:srgbClr val="C00000"/>
                </a:solidFill>
              </a:rPr>
              <a:t>001|19.02.2021|406-р|Целевое назначение </a:t>
            </a:r>
            <a:r>
              <a:rPr lang="ru-RU" sz="1050" dirty="0" smtClean="0">
                <a:solidFill>
                  <a:srgbClr val="C00000"/>
                </a:solidFill>
              </a:rPr>
              <a:t>1|111|0000|0000000000|000|204623100.00|0.00|0.00|Краткая </a:t>
            </a:r>
            <a:r>
              <a:rPr lang="ru-RU" sz="1050" dirty="0">
                <a:solidFill>
                  <a:srgbClr val="C00000"/>
                </a:solidFill>
              </a:rPr>
              <a:t>характеристика 1|</a:t>
            </a:r>
          </a:p>
          <a:p>
            <a:r>
              <a:rPr lang="ru-RU" sz="1050" dirty="0">
                <a:solidFill>
                  <a:srgbClr val="C00000"/>
                </a:solidFill>
              </a:rPr>
              <a:t>001|19.02.2021|406-р|Целевое назначение </a:t>
            </a:r>
            <a:r>
              <a:rPr lang="ru-RU" sz="1050" dirty="0" smtClean="0">
                <a:solidFill>
                  <a:srgbClr val="C00000"/>
                </a:solidFill>
              </a:rPr>
              <a:t>1|111|1003|4230392511|112|0.00|123836100.00|123628913.39</a:t>
            </a:r>
            <a:r>
              <a:rPr lang="ru-RU" sz="1050" dirty="0">
                <a:solidFill>
                  <a:srgbClr val="C00000"/>
                </a:solidFill>
              </a:rPr>
              <a:t>|-|</a:t>
            </a:r>
          </a:p>
          <a:p>
            <a:r>
              <a:rPr lang="ru-RU" sz="1050" dirty="0">
                <a:solidFill>
                  <a:srgbClr val="C00000"/>
                </a:solidFill>
              </a:rPr>
              <a:t>001|19.02.2021|406-р|Целевое назначение </a:t>
            </a:r>
            <a:r>
              <a:rPr lang="ru-RU" sz="1050" dirty="0" smtClean="0">
                <a:solidFill>
                  <a:srgbClr val="C00000"/>
                </a:solidFill>
              </a:rPr>
              <a:t>1|111|1003|4230392511|134|0.00|80787000.00|80606532.73</a:t>
            </a:r>
            <a:r>
              <a:rPr lang="ru-RU" sz="1050" dirty="0">
                <a:solidFill>
                  <a:srgbClr val="C00000"/>
                </a:solidFill>
              </a:rPr>
              <a:t>|-|</a:t>
            </a:r>
          </a:p>
          <a:p>
            <a:r>
              <a:rPr lang="ru-RU" sz="1050" dirty="0" smtClean="0">
                <a:solidFill>
                  <a:srgbClr val="4978B1"/>
                </a:solidFill>
              </a:rPr>
              <a:t>002|28.02.2021|905-р|Целевое </a:t>
            </a:r>
            <a:r>
              <a:rPr lang="ru-RU" sz="1050" dirty="0">
                <a:solidFill>
                  <a:srgbClr val="4978B1"/>
                </a:solidFill>
              </a:rPr>
              <a:t>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1|111|0000|0000000000|000|2209855400.00|0.00|0.00|Краткая </a:t>
            </a:r>
            <a:r>
              <a:rPr lang="ru-RU" sz="1050" dirty="0">
                <a:solidFill>
                  <a:srgbClr val="4978B1"/>
                </a:solidFill>
              </a:rPr>
              <a:t>характеристика </a:t>
            </a:r>
            <a:r>
              <a:rPr lang="ru-RU" sz="1050" dirty="0" smtClean="0">
                <a:solidFill>
                  <a:srgbClr val="4978B1"/>
                </a:solidFill>
              </a:rPr>
              <a:t>1|</a:t>
            </a:r>
            <a:endParaRPr lang="ru-RU" sz="1050" dirty="0">
              <a:solidFill>
                <a:srgbClr val="4978B1"/>
              </a:solidFill>
            </a:endParaRPr>
          </a:p>
          <a:p>
            <a:r>
              <a:rPr lang="ru-RU" sz="1050" dirty="0" smtClean="0">
                <a:solidFill>
                  <a:srgbClr val="4978B1"/>
                </a:solidFill>
              </a:rPr>
              <a:t>002|28.02.2021|905-р|Целевое </a:t>
            </a:r>
            <a:r>
              <a:rPr lang="ru-RU" sz="1050" dirty="0">
                <a:solidFill>
                  <a:srgbClr val="4978B1"/>
                </a:solidFill>
              </a:rPr>
              <a:t>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1|111|0305|4230192501|244|0.00|21025200.00|18157181.04</a:t>
            </a:r>
            <a:r>
              <a:rPr lang="ru-RU" sz="1050" dirty="0">
                <a:solidFill>
                  <a:srgbClr val="4978B1"/>
                </a:solidFill>
              </a:rPr>
              <a:t>|-|</a:t>
            </a:r>
          </a:p>
          <a:p>
            <a:r>
              <a:rPr lang="ru-RU" sz="1050" dirty="0">
                <a:solidFill>
                  <a:srgbClr val="4978B1"/>
                </a:solidFill>
              </a:rPr>
              <a:t>002|28.02.2021|905-р|Целевое 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2|111|0000|0000000000|000|27740000.00|0.00|0.00|Краткая </a:t>
            </a:r>
            <a:r>
              <a:rPr lang="ru-RU" sz="1050" dirty="0">
                <a:solidFill>
                  <a:srgbClr val="4978B1"/>
                </a:solidFill>
              </a:rPr>
              <a:t>характеристика 2|</a:t>
            </a:r>
          </a:p>
          <a:p>
            <a:r>
              <a:rPr lang="ru-RU" sz="1050" dirty="0">
                <a:solidFill>
                  <a:srgbClr val="4978B1"/>
                </a:solidFill>
              </a:rPr>
              <a:t>002|28.02.2021|905-р|Целевое 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2|111|0901|4230192501|124|0.00|27740000.00|0.00|-|</a:t>
            </a:r>
            <a:endParaRPr lang="ru-RU" sz="1050" dirty="0">
              <a:solidFill>
                <a:srgbClr val="4978B1"/>
              </a:solidFill>
            </a:endParaRPr>
          </a:p>
          <a:p>
            <a:r>
              <a:rPr lang="ru-RU" sz="1050" dirty="0" smtClean="0">
                <a:solidFill>
                  <a:srgbClr val="C00000"/>
                </a:solidFill>
              </a:rPr>
              <a:t>#</a:t>
            </a:r>
            <a:endParaRPr lang="ru-RU" sz="1050" dirty="0">
              <a:solidFill>
                <a:srgbClr val="C00000"/>
              </a:solidFill>
            </a:endParaRPr>
          </a:p>
          <a:p>
            <a:r>
              <a:rPr lang="ru-RU" sz="1050" dirty="0">
                <a:solidFill>
                  <a:srgbClr val="C00000"/>
                </a:solidFill>
              </a:rPr>
              <a:t>#&amp;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#~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ППО=Электронный бюджет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</a:t>
            </a:r>
          </a:p>
          <a:p>
            <a:r>
              <a:rPr lang="ru-RU" sz="1050" dirty="0" smtClean="0">
                <a:solidFill>
                  <a:srgbClr val="C00000"/>
                </a:solidFill>
              </a:rPr>
              <a:t>##</a:t>
            </a:r>
            <a:endParaRPr lang="ru-RU" sz="105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2818" y="2496416"/>
            <a:ext cx="1447800" cy="495300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698673" y="2496416"/>
            <a:ext cx="1600200" cy="192232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81400" y="2496416"/>
            <a:ext cx="1600200" cy="192232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10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11412</TotalTime>
  <Words>513</Words>
  <Application>Microsoft Office PowerPoint</Application>
  <PresentationFormat>Экран (16:9)</PresentationFormat>
  <Paragraphs>113</Paragraphs>
  <Slides>14</Slides>
  <Notes>2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Лист Microsoft Excel 97-2003</vt:lpstr>
      <vt:lpstr>Презентация PowerPoint</vt:lpstr>
      <vt:lpstr>Нормативное регулирование</vt:lpstr>
      <vt:lpstr>Порядок представления </vt:lpstr>
      <vt:lpstr>Схема представления</vt:lpstr>
      <vt:lpstr>Порядок представления </vt:lpstr>
      <vt:lpstr>Заполнение ф. 0501118 </vt:lpstr>
      <vt:lpstr>Заполнение ф. 0501118</vt:lpstr>
      <vt:lpstr>Заполнение ф. 0501118 в ПУиО ЭБ</vt:lpstr>
      <vt:lpstr>Заполнение ф. 0501118 (TXT-файл)</vt:lpstr>
      <vt:lpstr>Презентация PowerPoint</vt:lpstr>
      <vt:lpstr>Пример заполнения гр. 12</vt:lpstr>
      <vt:lpstr>Порядок представления </vt:lpstr>
      <vt:lpstr>Презентация PowerPoint</vt:lpstr>
      <vt:lpstr>Заполнение ф. 0501118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Зайцев Павел Борисович</cp:lastModifiedBy>
  <cp:revision>131</cp:revision>
  <cp:lastPrinted>2021-11-18T16:09:09Z</cp:lastPrinted>
  <dcterms:created xsi:type="dcterms:W3CDTF">2019-07-31T16:47:50Z</dcterms:created>
  <dcterms:modified xsi:type="dcterms:W3CDTF">2021-11-19T04:40:08Z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