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313" r:id="rId2"/>
    <p:sldId id="361" r:id="rId3"/>
    <p:sldId id="363" r:id="rId4"/>
    <p:sldId id="362" r:id="rId5"/>
    <p:sldId id="360" r:id="rId6"/>
    <p:sldId id="364" r:id="rId7"/>
    <p:sldId id="365" r:id="rId8"/>
    <p:sldId id="324" r:id="rId9"/>
    <p:sldId id="340" r:id="rId10"/>
    <p:sldId id="369" r:id="rId11"/>
    <p:sldId id="339" r:id="rId12"/>
    <p:sldId id="345" r:id="rId13"/>
    <p:sldId id="325" r:id="rId14"/>
    <p:sldId id="355" r:id="rId15"/>
    <p:sldId id="352" r:id="rId16"/>
    <p:sldId id="329" r:id="rId17"/>
    <p:sldId id="351" r:id="rId18"/>
    <p:sldId id="350" r:id="rId19"/>
    <p:sldId id="367" r:id="rId20"/>
    <p:sldId id="368" r:id="rId21"/>
    <p:sldId id="366" r:id="rId22"/>
    <p:sldId id="357" r:id="rId23"/>
    <p:sldId id="356" r:id="rId24"/>
    <p:sldId id="370" r:id="rId25"/>
    <p:sldId id="371" r:id="rId26"/>
    <p:sldId id="372" r:id="rId27"/>
  </p:sldIdLst>
  <p:sldSz cx="12192000" cy="6858000"/>
  <p:notesSz cx="6819900" cy="99187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3B50"/>
    <a:srgbClr val="E6F1D1"/>
    <a:srgbClr val="E1F0D2"/>
    <a:srgbClr val="E4FB9B"/>
    <a:srgbClr val="EDFFC1"/>
    <a:srgbClr val="D7EED3"/>
    <a:srgbClr val="C0EFAF"/>
    <a:srgbClr val="8EBE8C"/>
    <a:srgbClr val="A6D8A1"/>
    <a:srgbClr val="FCFF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38" autoAdjust="0"/>
    <p:restoredTop sz="87802" autoAdjust="0"/>
  </p:normalViewPr>
  <p:slideViewPr>
    <p:cSldViewPr snapToGrid="0" showGuides="1">
      <p:cViewPr varScale="1">
        <p:scale>
          <a:sx n="116" d="100"/>
          <a:sy n="116" d="100"/>
        </p:scale>
        <p:origin x="162" y="108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865A2B-3394-4DEB-898A-E00074636C98}" type="doc">
      <dgm:prSet loTypeId="urn:microsoft.com/office/officeart/2005/8/layout/hProcess4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69178C5F-1793-462A-B0B7-7C322549506B}">
      <dgm:prSet phldrT="[Текст]" custT="1"/>
      <dgm:spPr/>
      <dgm:t>
        <a:bodyPr/>
        <a:lstStyle/>
        <a:p>
          <a:r>
            <a:rPr lang="ru-RU" sz="1100" dirty="0" smtClean="0">
              <a:latin typeface="Segoe UI Light" panose="020B0502040204020203" pitchFamily="34" charset="0"/>
              <a:cs typeface="Segoe UI Light" panose="020B0502040204020203" pitchFamily="34" charset="0"/>
            </a:rPr>
            <a:t>ГРБС</a:t>
          </a:r>
          <a:endParaRPr lang="ru-RU" sz="1100" dirty="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2A761DC8-70F7-4A34-A0F5-6E185ABD20EB}" type="parTrans" cxnId="{5E438AA1-5CFA-47FB-B89D-35AB0F2FAA1E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1B02CADD-AAE0-4D22-8D28-7FA2CE28F26C}" type="sibTrans" cxnId="{5E438AA1-5CFA-47FB-B89D-35AB0F2FAA1E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C0BDD60F-6F80-40A9-A3D5-7DEF7450D447}">
      <dgm:prSet phldrT="[Текст]" custT="1"/>
      <dgm:spPr/>
      <dgm:t>
        <a:bodyPr/>
        <a:lstStyle/>
        <a:p>
          <a:r>
            <a:rPr lang="ru-RU" sz="1000" dirty="0" smtClean="0">
              <a:latin typeface="Segoe UI Light" panose="020B0502040204020203" pitchFamily="34" charset="0"/>
              <a:cs typeface="Segoe UI Light" panose="020B0502040204020203" pitchFamily="34" charset="0"/>
            </a:rPr>
            <a:t>Представление отчетности </a:t>
          </a:r>
          <a:endParaRPr lang="ru-RU" sz="1000" dirty="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7B909C2D-00F8-4C6D-ABDB-9642C983F850}" type="parTrans" cxnId="{2B0ED171-1703-4FAB-9595-A0ECC0199951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2956D20F-12A2-49E9-A755-00EF95D6ABD9}" type="sibTrans" cxnId="{2B0ED171-1703-4FAB-9595-A0ECC0199951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029DFC04-001A-40A2-A690-69D068265CA3}">
      <dgm:prSet phldrT="[Текст]" custT="1"/>
      <dgm:spPr/>
      <dgm:t>
        <a:bodyPr/>
        <a:lstStyle/>
        <a:p>
          <a:r>
            <a:rPr lang="ru-RU" sz="1100" dirty="0" smtClean="0">
              <a:latin typeface="Segoe UI Light" panose="020B0502040204020203" pitchFamily="34" charset="0"/>
              <a:cs typeface="Segoe UI Light" panose="020B0502040204020203" pitchFamily="34" charset="0"/>
            </a:rPr>
            <a:t>ФК</a:t>
          </a:r>
          <a:endParaRPr lang="ru-RU" sz="1100" dirty="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5E42DD38-8419-4597-9108-8F4F17718512}" type="parTrans" cxnId="{62014DC5-C154-41EA-AD6C-110FCF50F49B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109B713F-F89A-49F0-B0F0-51388074A426}" type="sibTrans" cxnId="{62014DC5-C154-41EA-AD6C-110FCF50F49B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4DBCEEA1-E889-41DF-BB91-755B5C4B4353}">
      <dgm:prSet phldrT="[Текст]" custT="1"/>
      <dgm:spPr/>
      <dgm:t>
        <a:bodyPr/>
        <a:lstStyle/>
        <a:p>
          <a:r>
            <a:rPr lang="ru-RU" sz="1000" dirty="0" smtClean="0">
              <a:latin typeface="Segoe UI Light" panose="020B0502040204020203" pitchFamily="34" charset="0"/>
              <a:cs typeface="Segoe UI Light" panose="020B0502040204020203" pitchFamily="34" charset="0"/>
            </a:rPr>
            <a:t>Проверка и принятие отчетности</a:t>
          </a:r>
          <a:endParaRPr lang="ru-RU" sz="1000" dirty="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CB75DE9A-F8BC-46C8-8D2A-93CD5DA4990A}" type="parTrans" cxnId="{A1D5C521-D410-4D04-8D1F-2CF3D356C132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C9FDC9F7-EB06-4A6C-9E53-A68FB4D9306B}" type="sibTrans" cxnId="{A1D5C521-D410-4D04-8D1F-2CF3D356C132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E33E8F11-4E64-4597-B58F-46FC3DA09922}">
      <dgm:prSet phldrT="[Текст]" custT="1"/>
      <dgm:spPr/>
      <dgm:t>
        <a:bodyPr/>
        <a:lstStyle/>
        <a:p>
          <a:r>
            <a:rPr lang="ru-RU" sz="1100" dirty="0" smtClean="0">
              <a:latin typeface="Segoe UI Light" panose="020B0502040204020203" pitchFamily="34" charset="0"/>
              <a:cs typeface="Segoe UI Light" panose="020B0502040204020203" pitchFamily="34" charset="0"/>
            </a:rPr>
            <a:t>ГРБС</a:t>
          </a:r>
          <a:endParaRPr lang="ru-RU" sz="1100" dirty="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5E398C39-020C-4F1F-BD85-13CC005A64B4}" type="parTrans" cxnId="{C1513536-4A33-4202-87FA-5EE3C065E7E3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CF24B8DB-76C9-4821-A45E-DC383DE1FB8D}" type="sibTrans" cxnId="{C1513536-4A33-4202-87FA-5EE3C065E7E3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83A3D835-7B5C-4A64-B7DB-A563F2A2B753}">
      <dgm:prSet phldrT="[Текст]" custT="1"/>
      <dgm:spPr/>
      <dgm:t>
        <a:bodyPr/>
        <a:lstStyle/>
        <a:p>
          <a:r>
            <a:rPr lang="ru-RU" sz="1000" dirty="0" smtClean="0">
              <a:latin typeface="Segoe UI Light" panose="020B0502040204020203" pitchFamily="34" charset="0"/>
              <a:cs typeface="Segoe UI Light" panose="020B0502040204020203" pitchFamily="34" charset="0"/>
            </a:rPr>
            <a:t>Представление отчетности в Счетную палату Российской Федерации</a:t>
          </a:r>
          <a:endParaRPr lang="ru-RU" sz="1000" dirty="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5B68439C-C5F5-4B68-98CF-17462840A0A8}" type="parTrans" cxnId="{99614F61-A7D4-45CA-89B0-57E97E723270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CE339B42-A6A0-42A8-9DD2-F4AF12A2A7A3}" type="sibTrans" cxnId="{99614F61-A7D4-45CA-89B0-57E97E723270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CBE318F1-39F5-4ABE-8DF4-91B943B92373}">
      <dgm:prSet phldrT="[Текст]" custT="1"/>
      <dgm:spPr/>
      <dgm:t>
        <a:bodyPr/>
        <a:lstStyle/>
        <a:p>
          <a:r>
            <a:rPr lang="ru-RU" sz="1000" dirty="0" smtClean="0">
              <a:latin typeface="Segoe UI Light" panose="020B0502040204020203" pitchFamily="34" charset="0"/>
              <a:cs typeface="Segoe UI Light" panose="020B0502040204020203" pitchFamily="34" charset="0"/>
            </a:rPr>
            <a:t>Устранение замечаний</a:t>
          </a:r>
          <a:endParaRPr lang="ru-RU" sz="1000" dirty="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F1CB661D-BF2D-4208-BF25-92E038D71993}" type="parTrans" cxnId="{F2E35EA4-B61B-4453-89BA-4F740C81E943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97EA5C34-012B-4B70-97CC-805B08A84C07}" type="sibTrans" cxnId="{F2E35EA4-B61B-4453-89BA-4F740C81E943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DA507643-CFF9-4915-B075-5A1F67B2C40B}" type="pres">
      <dgm:prSet presAssocID="{20865A2B-3394-4DEB-898A-E00074636C9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622233-9913-470F-9980-EA7BBCE1FD9E}" type="pres">
      <dgm:prSet presAssocID="{20865A2B-3394-4DEB-898A-E00074636C98}" presName="tSp" presStyleCnt="0"/>
      <dgm:spPr/>
    </dgm:pt>
    <dgm:pt modelId="{B3665296-7574-4AC7-9AA2-605080C358E4}" type="pres">
      <dgm:prSet presAssocID="{20865A2B-3394-4DEB-898A-E00074636C98}" presName="bSp" presStyleCnt="0"/>
      <dgm:spPr/>
    </dgm:pt>
    <dgm:pt modelId="{75B04B90-434A-4E1E-BF5A-DC77369BB753}" type="pres">
      <dgm:prSet presAssocID="{20865A2B-3394-4DEB-898A-E00074636C98}" presName="process" presStyleCnt="0"/>
      <dgm:spPr/>
    </dgm:pt>
    <dgm:pt modelId="{18F9BD52-9897-4861-8DDA-5D10A623F82F}" type="pres">
      <dgm:prSet presAssocID="{69178C5F-1793-462A-B0B7-7C322549506B}" presName="composite1" presStyleCnt="0"/>
      <dgm:spPr/>
    </dgm:pt>
    <dgm:pt modelId="{5D956991-1219-44F7-AFCC-21183190CC6D}" type="pres">
      <dgm:prSet presAssocID="{69178C5F-1793-462A-B0B7-7C322549506B}" presName="dummyNode1" presStyleLbl="node1" presStyleIdx="0" presStyleCnt="3"/>
      <dgm:spPr/>
    </dgm:pt>
    <dgm:pt modelId="{7CBF9625-4EFB-4FA9-AC69-C90DE9BBDE06}" type="pres">
      <dgm:prSet presAssocID="{69178C5F-1793-462A-B0B7-7C322549506B}" presName="childNode1" presStyleLbl="bgAcc1" presStyleIdx="0" presStyleCnt="3" custScaleX="1197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488CFC-AED0-4FF3-AEDD-4615F5173912}" type="pres">
      <dgm:prSet presAssocID="{69178C5F-1793-462A-B0B7-7C322549506B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AB7FD4-5F57-41ED-9CCB-F744DD74A4CE}" type="pres">
      <dgm:prSet presAssocID="{69178C5F-1793-462A-B0B7-7C322549506B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840FA5-3A85-4137-9E5E-A607D74CCA20}" type="pres">
      <dgm:prSet presAssocID="{69178C5F-1793-462A-B0B7-7C322549506B}" presName="connSite1" presStyleCnt="0"/>
      <dgm:spPr/>
    </dgm:pt>
    <dgm:pt modelId="{9ED3D714-7614-4B5F-816D-1CCCF362D910}" type="pres">
      <dgm:prSet presAssocID="{1B02CADD-AAE0-4D22-8D28-7FA2CE28F26C}" presName="Name9" presStyleLbl="sibTrans2D1" presStyleIdx="0" presStyleCnt="2"/>
      <dgm:spPr/>
      <dgm:t>
        <a:bodyPr/>
        <a:lstStyle/>
        <a:p>
          <a:endParaRPr lang="ru-RU"/>
        </a:p>
      </dgm:t>
    </dgm:pt>
    <dgm:pt modelId="{C285A12A-D7E6-462F-B79D-7B020DD189CF}" type="pres">
      <dgm:prSet presAssocID="{029DFC04-001A-40A2-A690-69D068265CA3}" presName="composite2" presStyleCnt="0"/>
      <dgm:spPr/>
    </dgm:pt>
    <dgm:pt modelId="{48741296-1728-4A77-8722-3D157FF60303}" type="pres">
      <dgm:prSet presAssocID="{029DFC04-001A-40A2-A690-69D068265CA3}" presName="dummyNode2" presStyleLbl="node1" presStyleIdx="0" presStyleCnt="3"/>
      <dgm:spPr/>
    </dgm:pt>
    <dgm:pt modelId="{5E677E6B-DD40-4EAB-ADAB-3F57739399F5}" type="pres">
      <dgm:prSet presAssocID="{029DFC04-001A-40A2-A690-69D068265CA3}" presName="childNode2" presStyleLbl="bgAcc1" presStyleIdx="1" presStyleCnt="3" custScaleX="1149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AB9E10-4412-4713-A189-85D57C5CA9E7}" type="pres">
      <dgm:prSet presAssocID="{029DFC04-001A-40A2-A690-69D068265CA3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0AA3F8-8797-4913-8B57-768D3D7B1C08}" type="pres">
      <dgm:prSet presAssocID="{029DFC04-001A-40A2-A690-69D068265CA3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4290D7-4931-47F4-A591-B8B4794F541E}" type="pres">
      <dgm:prSet presAssocID="{029DFC04-001A-40A2-A690-69D068265CA3}" presName="connSite2" presStyleCnt="0"/>
      <dgm:spPr/>
    </dgm:pt>
    <dgm:pt modelId="{F97986E4-0A9D-40AE-896C-C2C977C9DD4D}" type="pres">
      <dgm:prSet presAssocID="{109B713F-F89A-49F0-B0F0-51388074A426}" presName="Name18" presStyleLbl="sibTrans2D1" presStyleIdx="1" presStyleCnt="2"/>
      <dgm:spPr/>
      <dgm:t>
        <a:bodyPr/>
        <a:lstStyle/>
        <a:p>
          <a:endParaRPr lang="ru-RU"/>
        </a:p>
      </dgm:t>
    </dgm:pt>
    <dgm:pt modelId="{ED249562-3728-448C-B6E6-A6713C1DB221}" type="pres">
      <dgm:prSet presAssocID="{E33E8F11-4E64-4597-B58F-46FC3DA09922}" presName="composite1" presStyleCnt="0"/>
      <dgm:spPr/>
    </dgm:pt>
    <dgm:pt modelId="{B94B81F2-A671-41DD-A94D-11B9DC61EF25}" type="pres">
      <dgm:prSet presAssocID="{E33E8F11-4E64-4597-B58F-46FC3DA09922}" presName="dummyNode1" presStyleLbl="node1" presStyleIdx="1" presStyleCnt="3"/>
      <dgm:spPr/>
    </dgm:pt>
    <dgm:pt modelId="{D9C284F2-595D-4E78-928D-320E7083BCF0}" type="pres">
      <dgm:prSet presAssocID="{E33E8F11-4E64-4597-B58F-46FC3DA09922}" presName="childNode1" presStyleLbl="bgAcc1" presStyleIdx="2" presStyleCnt="3" custScaleX="1404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C44F46-FB4F-4187-90AB-F71D75C6C7BE}" type="pres">
      <dgm:prSet presAssocID="{E33E8F11-4E64-4597-B58F-46FC3DA09922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C4C4E1-7175-4A09-B9D6-CF37786312C3}" type="pres">
      <dgm:prSet presAssocID="{E33E8F11-4E64-4597-B58F-46FC3DA09922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F87526-3606-44B6-8957-09B9937CB687}" type="pres">
      <dgm:prSet presAssocID="{E33E8F11-4E64-4597-B58F-46FC3DA09922}" presName="connSite1" presStyleCnt="0"/>
      <dgm:spPr/>
    </dgm:pt>
  </dgm:ptLst>
  <dgm:cxnLst>
    <dgm:cxn modelId="{86FAEAED-2699-4C4E-90E4-065832B09E06}" type="presOf" srcId="{E33E8F11-4E64-4597-B58F-46FC3DA09922}" destId="{93C4C4E1-7175-4A09-B9D6-CF37786312C3}" srcOrd="0" destOrd="0" presId="urn:microsoft.com/office/officeart/2005/8/layout/hProcess4"/>
    <dgm:cxn modelId="{99614F61-A7D4-45CA-89B0-57E97E723270}" srcId="{E33E8F11-4E64-4597-B58F-46FC3DA09922}" destId="{83A3D835-7B5C-4A64-B7DB-A563F2A2B753}" srcOrd="0" destOrd="0" parTransId="{5B68439C-C5F5-4B68-98CF-17462840A0A8}" sibTransId="{CE339B42-A6A0-42A8-9DD2-F4AF12A2A7A3}"/>
    <dgm:cxn modelId="{A1D5C521-D410-4D04-8D1F-2CF3D356C132}" srcId="{029DFC04-001A-40A2-A690-69D068265CA3}" destId="{4DBCEEA1-E889-41DF-BB91-755B5C4B4353}" srcOrd="0" destOrd="0" parTransId="{CB75DE9A-F8BC-46C8-8D2A-93CD5DA4990A}" sibTransId="{C9FDC9F7-EB06-4A6C-9E53-A68FB4D9306B}"/>
    <dgm:cxn modelId="{E318AB61-A7A6-4A89-9B4C-91B5F6FE5E3C}" type="presOf" srcId="{83A3D835-7B5C-4A64-B7DB-A563F2A2B753}" destId="{AFC44F46-FB4F-4187-90AB-F71D75C6C7BE}" srcOrd="1" destOrd="0" presId="urn:microsoft.com/office/officeart/2005/8/layout/hProcess4"/>
    <dgm:cxn modelId="{205C4C62-4CFC-4327-B41D-D43FAFC17775}" type="presOf" srcId="{1B02CADD-AAE0-4D22-8D28-7FA2CE28F26C}" destId="{9ED3D714-7614-4B5F-816D-1CCCF362D910}" srcOrd="0" destOrd="0" presId="urn:microsoft.com/office/officeart/2005/8/layout/hProcess4"/>
    <dgm:cxn modelId="{5E438AA1-5CFA-47FB-B89D-35AB0F2FAA1E}" srcId="{20865A2B-3394-4DEB-898A-E00074636C98}" destId="{69178C5F-1793-462A-B0B7-7C322549506B}" srcOrd="0" destOrd="0" parTransId="{2A761DC8-70F7-4A34-A0F5-6E185ABD20EB}" sibTransId="{1B02CADD-AAE0-4D22-8D28-7FA2CE28F26C}"/>
    <dgm:cxn modelId="{2B93AAE4-154E-4EB7-8B45-4D6867228622}" type="presOf" srcId="{83A3D835-7B5C-4A64-B7DB-A563F2A2B753}" destId="{D9C284F2-595D-4E78-928D-320E7083BCF0}" srcOrd="0" destOrd="0" presId="urn:microsoft.com/office/officeart/2005/8/layout/hProcess4"/>
    <dgm:cxn modelId="{62014DC5-C154-41EA-AD6C-110FCF50F49B}" srcId="{20865A2B-3394-4DEB-898A-E00074636C98}" destId="{029DFC04-001A-40A2-A690-69D068265CA3}" srcOrd="1" destOrd="0" parTransId="{5E42DD38-8419-4597-9108-8F4F17718512}" sibTransId="{109B713F-F89A-49F0-B0F0-51388074A426}"/>
    <dgm:cxn modelId="{5DBB0E0B-7979-4A88-92C8-D56FFA3CCC93}" type="presOf" srcId="{69178C5F-1793-462A-B0B7-7C322549506B}" destId="{67AB7FD4-5F57-41ED-9CCB-F744DD74A4CE}" srcOrd="0" destOrd="0" presId="urn:microsoft.com/office/officeart/2005/8/layout/hProcess4"/>
    <dgm:cxn modelId="{F2E35EA4-B61B-4453-89BA-4F740C81E943}" srcId="{69178C5F-1793-462A-B0B7-7C322549506B}" destId="{CBE318F1-39F5-4ABE-8DF4-91B943B92373}" srcOrd="1" destOrd="0" parTransId="{F1CB661D-BF2D-4208-BF25-92E038D71993}" sibTransId="{97EA5C34-012B-4B70-97CC-805B08A84C07}"/>
    <dgm:cxn modelId="{60A77A12-6D65-49D9-8B92-9E3CF229F08C}" type="presOf" srcId="{C0BDD60F-6F80-40A9-A3D5-7DEF7450D447}" destId="{56488CFC-AED0-4FF3-AEDD-4615F5173912}" srcOrd="1" destOrd="0" presId="urn:microsoft.com/office/officeart/2005/8/layout/hProcess4"/>
    <dgm:cxn modelId="{C06FDF03-E020-43F4-A348-0C87EDD83580}" type="presOf" srcId="{029DFC04-001A-40A2-A690-69D068265CA3}" destId="{670AA3F8-8797-4913-8B57-768D3D7B1C08}" srcOrd="0" destOrd="0" presId="urn:microsoft.com/office/officeart/2005/8/layout/hProcess4"/>
    <dgm:cxn modelId="{F25812EC-2CC8-4C43-9A39-7ED22C504815}" type="presOf" srcId="{C0BDD60F-6F80-40A9-A3D5-7DEF7450D447}" destId="{7CBF9625-4EFB-4FA9-AC69-C90DE9BBDE06}" srcOrd="0" destOrd="0" presId="urn:microsoft.com/office/officeart/2005/8/layout/hProcess4"/>
    <dgm:cxn modelId="{D5F84E8D-C5DE-4707-94B2-A1C1D5BCC4AB}" type="presOf" srcId="{CBE318F1-39F5-4ABE-8DF4-91B943B92373}" destId="{7CBF9625-4EFB-4FA9-AC69-C90DE9BBDE06}" srcOrd="0" destOrd="1" presId="urn:microsoft.com/office/officeart/2005/8/layout/hProcess4"/>
    <dgm:cxn modelId="{F5917FFA-83CA-4BBD-9150-374D90C56921}" type="presOf" srcId="{4DBCEEA1-E889-41DF-BB91-755B5C4B4353}" destId="{5E677E6B-DD40-4EAB-ADAB-3F57739399F5}" srcOrd="0" destOrd="0" presId="urn:microsoft.com/office/officeart/2005/8/layout/hProcess4"/>
    <dgm:cxn modelId="{BB797D56-C6B8-4E88-971E-13BC4C5C6B04}" type="presOf" srcId="{CBE318F1-39F5-4ABE-8DF4-91B943B92373}" destId="{56488CFC-AED0-4FF3-AEDD-4615F5173912}" srcOrd="1" destOrd="1" presId="urn:microsoft.com/office/officeart/2005/8/layout/hProcess4"/>
    <dgm:cxn modelId="{C6A708E4-DE50-47B4-9AFC-6BD74BEC37C1}" type="presOf" srcId="{109B713F-F89A-49F0-B0F0-51388074A426}" destId="{F97986E4-0A9D-40AE-896C-C2C977C9DD4D}" srcOrd="0" destOrd="0" presId="urn:microsoft.com/office/officeart/2005/8/layout/hProcess4"/>
    <dgm:cxn modelId="{03C6F413-FF51-4263-8843-B3912056D994}" type="presOf" srcId="{20865A2B-3394-4DEB-898A-E00074636C98}" destId="{DA507643-CFF9-4915-B075-5A1F67B2C40B}" srcOrd="0" destOrd="0" presId="urn:microsoft.com/office/officeart/2005/8/layout/hProcess4"/>
    <dgm:cxn modelId="{2B0ED171-1703-4FAB-9595-A0ECC0199951}" srcId="{69178C5F-1793-462A-B0B7-7C322549506B}" destId="{C0BDD60F-6F80-40A9-A3D5-7DEF7450D447}" srcOrd="0" destOrd="0" parTransId="{7B909C2D-00F8-4C6D-ABDB-9642C983F850}" sibTransId="{2956D20F-12A2-49E9-A755-00EF95D6ABD9}"/>
    <dgm:cxn modelId="{C1513536-4A33-4202-87FA-5EE3C065E7E3}" srcId="{20865A2B-3394-4DEB-898A-E00074636C98}" destId="{E33E8F11-4E64-4597-B58F-46FC3DA09922}" srcOrd="2" destOrd="0" parTransId="{5E398C39-020C-4F1F-BD85-13CC005A64B4}" sibTransId="{CF24B8DB-76C9-4821-A45E-DC383DE1FB8D}"/>
    <dgm:cxn modelId="{0DC768D2-1649-4260-8EE2-B52CC2351E24}" type="presOf" srcId="{4DBCEEA1-E889-41DF-BB91-755B5C4B4353}" destId="{0FAB9E10-4412-4713-A189-85D57C5CA9E7}" srcOrd="1" destOrd="0" presId="urn:microsoft.com/office/officeart/2005/8/layout/hProcess4"/>
    <dgm:cxn modelId="{9CCD7A54-F28C-438E-80A5-D627607882C0}" type="presParOf" srcId="{DA507643-CFF9-4915-B075-5A1F67B2C40B}" destId="{2C622233-9913-470F-9980-EA7BBCE1FD9E}" srcOrd="0" destOrd="0" presId="urn:microsoft.com/office/officeart/2005/8/layout/hProcess4"/>
    <dgm:cxn modelId="{400DD5DC-6A1A-4099-9AB9-65441CFE8842}" type="presParOf" srcId="{DA507643-CFF9-4915-B075-5A1F67B2C40B}" destId="{B3665296-7574-4AC7-9AA2-605080C358E4}" srcOrd="1" destOrd="0" presId="urn:microsoft.com/office/officeart/2005/8/layout/hProcess4"/>
    <dgm:cxn modelId="{0C48B686-205F-4794-8FB1-85173977D327}" type="presParOf" srcId="{DA507643-CFF9-4915-B075-5A1F67B2C40B}" destId="{75B04B90-434A-4E1E-BF5A-DC77369BB753}" srcOrd="2" destOrd="0" presId="urn:microsoft.com/office/officeart/2005/8/layout/hProcess4"/>
    <dgm:cxn modelId="{FB82B4A8-8A69-4E65-BA5D-D2C39F404B73}" type="presParOf" srcId="{75B04B90-434A-4E1E-BF5A-DC77369BB753}" destId="{18F9BD52-9897-4861-8DDA-5D10A623F82F}" srcOrd="0" destOrd="0" presId="urn:microsoft.com/office/officeart/2005/8/layout/hProcess4"/>
    <dgm:cxn modelId="{916307E8-4D2F-43BB-AD7C-5F7F8E44518A}" type="presParOf" srcId="{18F9BD52-9897-4861-8DDA-5D10A623F82F}" destId="{5D956991-1219-44F7-AFCC-21183190CC6D}" srcOrd="0" destOrd="0" presId="urn:microsoft.com/office/officeart/2005/8/layout/hProcess4"/>
    <dgm:cxn modelId="{174F4B06-FDF7-4FF6-A4BF-101E71DB3D10}" type="presParOf" srcId="{18F9BD52-9897-4861-8DDA-5D10A623F82F}" destId="{7CBF9625-4EFB-4FA9-AC69-C90DE9BBDE06}" srcOrd="1" destOrd="0" presId="urn:microsoft.com/office/officeart/2005/8/layout/hProcess4"/>
    <dgm:cxn modelId="{5E51DF41-1790-4A80-8ED8-380D99D2670B}" type="presParOf" srcId="{18F9BD52-9897-4861-8DDA-5D10A623F82F}" destId="{56488CFC-AED0-4FF3-AEDD-4615F5173912}" srcOrd="2" destOrd="0" presId="urn:microsoft.com/office/officeart/2005/8/layout/hProcess4"/>
    <dgm:cxn modelId="{0B2302D6-9DEB-4F41-8C99-CFE36B921AEF}" type="presParOf" srcId="{18F9BD52-9897-4861-8DDA-5D10A623F82F}" destId="{67AB7FD4-5F57-41ED-9CCB-F744DD74A4CE}" srcOrd="3" destOrd="0" presId="urn:microsoft.com/office/officeart/2005/8/layout/hProcess4"/>
    <dgm:cxn modelId="{1C0A9A7D-4728-402B-BD25-763924F9D105}" type="presParOf" srcId="{18F9BD52-9897-4861-8DDA-5D10A623F82F}" destId="{7E840FA5-3A85-4137-9E5E-A607D74CCA20}" srcOrd="4" destOrd="0" presId="urn:microsoft.com/office/officeart/2005/8/layout/hProcess4"/>
    <dgm:cxn modelId="{D13C6E5C-95D0-4544-B1CE-9CEBC93A2245}" type="presParOf" srcId="{75B04B90-434A-4E1E-BF5A-DC77369BB753}" destId="{9ED3D714-7614-4B5F-816D-1CCCF362D910}" srcOrd="1" destOrd="0" presId="urn:microsoft.com/office/officeart/2005/8/layout/hProcess4"/>
    <dgm:cxn modelId="{9BE873CA-A882-49BC-9600-8B086595F262}" type="presParOf" srcId="{75B04B90-434A-4E1E-BF5A-DC77369BB753}" destId="{C285A12A-D7E6-462F-B79D-7B020DD189CF}" srcOrd="2" destOrd="0" presId="urn:microsoft.com/office/officeart/2005/8/layout/hProcess4"/>
    <dgm:cxn modelId="{6A26337D-A4A8-46E7-9A6B-A624B74D1B89}" type="presParOf" srcId="{C285A12A-D7E6-462F-B79D-7B020DD189CF}" destId="{48741296-1728-4A77-8722-3D157FF60303}" srcOrd="0" destOrd="0" presId="urn:microsoft.com/office/officeart/2005/8/layout/hProcess4"/>
    <dgm:cxn modelId="{7CF85FBC-B277-4668-A85A-AB029DE97C41}" type="presParOf" srcId="{C285A12A-D7E6-462F-B79D-7B020DD189CF}" destId="{5E677E6B-DD40-4EAB-ADAB-3F57739399F5}" srcOrd="1" destOrd="0" presId="urn:microsoft.com/office/officeart/2005/8/layout/hProcess4"/>
    <dgm:cxn modelId="{61869DBE-3AC3-4200-9C43-B95AECC77533}" type="presParOf" srcId="{C285A12A-D7E6-462F-B79D-7B020DD189CF}" destId="{0FAB9E10-4412-4713-A189-85D57C5CA9E7}" srcOrd="2" destOrd="0" presId="urn:microsoft.com/office/officeart/2005/8/layout/hProcess4"/>
    <dgm:cxn modelId="{615DA36D-8FB5-47A5-A91A-CB9B25F50556}" type="presParOf" srcId="{C285A12A-D7E6-462F-B79D-7B020DD189CF}" destId="{670AA3F8-8797-4913-8B57-768D3D7B1C08}" srcOrd="3" destOrd="0" presId="urn:microsoft.com/office/officeart/2005/8/layout/hProcess4"/>
    <dgm:cxn modelId="{7632CC66-67CE-45E9-9531-F880E83852E8}" type="presParOf" srcId="{C285A12A-D7E6-462F-B79D-7B020DD189CF}" destId="{E14290D7-4931-47F4-A591-B8B4794F541E}" srcOrd="4" destOrd="0" presId="urn:microsoft.com/office/officeart/2005/8/layout/hProcess4"/>
    <dgm:cxn modelId="{E89C03C7-8701-41B9-8371-9C6B03DEDD56}" type="presParOf" srcId="{75B04B90-434A-4E1E-BF5A-DC77369BB753}" destId="{F97986E4-0A9D-40AE-896C-C2C977C9DD4D}" srcOrd="3" destOrd="0" presId="urn:microsoft.com/office/officeart/2005/8/layout/hProcess4"/>
    <dgm:cxn modelId="{79CAFF7E-A170-434F-8EF2-DC54C73991FC}" type="presParOf" srcId="{75B04B90-434A-4E1E-BF5A-DC77369BB753}" destId="{ED249562-3728-448C-B6E6-A6713C1DB221}" srcOrd="4" destOrd="0" presId="urn:microsoft.com/office/officeart/2005/8/layout/hProcess4"/>
    <dgm:cxn modelId="{AE7F2436-9156-44CA-AC14-7661902AFDB9}" type="presParOf" srcId="{ED249562-3728-448C-B6E6-A6713C1DB221}" destId="{B94B81F2-A671-41DD-A94D-11B9DC61EF25}" srcOrd="0" destOrd="0" presId="urn:microsoft.com/office/officeart/2005/8/layout/hProcess4"/>
    <dgm:cxn modelId="{6951E72A-E577-475D-A2B7-E7248E445BE8}" type="presParOf" srcId="{ED249562-3728-448C-B6E6-A6713C1DB221}" destId="{D9C284F2-595D-4E78-928D-320E7083BCF0}" srcOrd="1" destOrd="0" presId="urn:microsoft.com/office/officeart/2005/8/layout/hProcess4"/>
    <dgm:cxn modelId="{AE16329A-01D3-4B03-B532-4B381AF03D71}" type="presParOf" srcId="{ED249562-3728-448C-B6E6-A6713C1DB221}" destId="{AFC44F46-FB4F-4187-90AB-F71D75C6C7BE}" srcOrd="2" destOrd="0" presId="urn:microsoft.com/office/officeart/2005/8/layout/hProcess4"/>
    <dgm:cxn modelId="{8DB70263-8DAF-4900-A21B-F79716B10C39}" type="presParOf" srcId="{ED249562-3728-448C-B6E6-A6713C1DB221}" destId="{93C4C4E1-7175-4A09-B9D6-CF37786312C3}" srcOrd="3" destOrd="0" presId="urn:microsoft.com/office/officeart/2005/8/layout/hProcess4"/>
    <dgm:cxn modelId="{22A3B2B3-ADE1-4AB0-9804-C343023BA548}" type="presParOf" srcId="{ED249562-3728-448C-B6E6-A6713C1DB221}" destId="{A6F87526-3606-44B6-8957-09B9937CB687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62388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24F9EE-FA0E-4DFB-A5A9-EFC52585C201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1813"/>
            <a:ext cx="29559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62388" y="9421813"/>
            <a:ext cx="29559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90EFC-CE50-4799-905C-A44ADB93E4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974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76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76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620CFA-C76D-41D5-AC3C-DFC6FDF4C7C3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4975" y="1239838"/>
            <a:ext cx="5949950" cy="3348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990" y="4773374"/>
            <a:ext cx="5455920" cy="3905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955290" cy="4976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63032" y="9421044"/>
            <a:ext cx="2955290" cy="4976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96552-920F-4B31-9AF9-C3E3BD6AA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784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3760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6552-920F-4B31-9AF9-C3E3BD6AAE55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911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6552-920F-4B31-9AF9-C3E3BD6AAE55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200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62DA2-CF12-4F1C-A519-2089C76E941F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6F70-B317-4A4F-98B4-679CD3E73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306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62DA2-CF12-4F1C-A519-2089C76E941F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6F70-B317-4A4F-98B4-679CD3E73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527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62DA2-CF12-4F1C-A519-2089C76E941F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6F70-B317-4A4F-98B4-679CD3E73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083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8EFD5-C4C6-40CD-A9AD-D1543BB31E4A}" type="datetime1">
              <a:rPr lang="en-US" smtClean="0"/>
              <a:t>11/18/2021</a:t>
            </a:fld>
            <a:endParaRPr lang="en-US" dirty="0"/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xmlns="" id="{4E065825-85CD-4AFB-994B-2E973E9F02E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9253569" y="6394480"/>
            <a:ext cx="2804161" cy="358445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Holder 2">
            <a:extLst>
              <a:ext uri="{FF2B5EF4-FFF2-40B4-BE49-F238E27FC236}">
                <a16:creationId xmlns:a16="http://schemas.microsoft.com/office/drawing/2014/main" xmlns="" id="{E801F513-37A4-4436-BBD3-3D2847934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7763" y="46977"/>
            <a:ext cx="5789968" cy="35844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2329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xmlns="" id="{59F58909-8CF7-4B59-B73D-6D9E4358D6C5}"/>
              </a:ext>
            </a:extLst>
          </p:cNvPr>
          <p:cNvSpPr/>
          <p:nvPr userDrawn="1"/>
        </p:nvSpPr>
        <p:spPr>
          <a:xfrm flipV="1">
            <a:off x="1" y="530119"/>
            <a:ext cx="12192000" cy="374445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3808" dirty="0"/>
          </a:p>
        </p:txBody>
      </p:sp>
    </p:spTree>
    <p:extLst>
      <p:ext uri="{BB962C8B-B14F-4D97-AF65-F5344CB8AC3E}">
        <p14:creationId xmlns:p14="http://schemas.microsoft.com/office/powerpoint/2010/main" val="539562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>
            <a:cxnSpLocks/>
          </p:cNvCxnSpPr>
          <p:nvPr userDrawn="1"/>
        </p:nvCxnSpPr>
        <p:spPr>
          <a:xfrm>
            <a:off x="90488" y="990600"/>
            <a:ext cx="12012612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3102000" y="90000"/>
            <a:ext cx="9000000" cy="900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22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>
          <a:xfrm>
            <a:off x="2495550" y="6408739"/>
            <a:ext cx="7200900" cy="358775"/>
          </a:xfrm>
          <a:prstGeom prst="rect">
            <a:avLst/>
          </a:prstGeom>
        </p:spPr>
        <p:txBody>
          <a:bodyPr lIns="0" tIns="0" rIns="0" bIns="0" anchor="b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11742738" y="6552070"/>
            <a:ext cx="360362" cy="215444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7F7F7F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DCFD259-276A-48CF-AAAF-66CD61FCC4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7213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09625" y="6377969"/>
            <a:ext cx="2804161" cy="574516"/>
          </a:xfrm>
          <a:prstGeom prst="rect">
            <a:avLst/>
          </a:prstGeom>
        </p:spPr>
        <p:txBody>
          <a:bodyPr/>
          <a:lstStyle/>
          <a:p>
            <a:fld id="{B528B1B3-B3CA-4F85-AE11-7CC9DC0A985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18.11.2021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145281" y="6377971"/>
            <a:ext cx="3901440" cy="574516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xmlns="" id="{2C64C0D2-3B01-4D89-AC3D-D015BF578CA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9253594" y="6394481"/>
            <a:ext cx="2804161" cy="348813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>
                <a:solidFill>
                  <a:srgbClr val="44546A"/>
                </a:solidFill>
              </a:rPr>
              <a:pPr/>
              <a:t>‹#›</a:t>
            </a:fld>
            <a:endParaRPr lang="ru-RU" dirty="0">
              <a:solidFill>
                <a:srgbClr val="44546A"/>
              </a:solidFill>
            </a:endParaRPr>
          </a:p>
        </p:txBody>
      </p:sp>
      <p:sp>
        <p:nvSpPr>
          <p:cNvPr id="6" name="Holder 2">
            <a:extLst>
              <a:ext uri="{FF2B5EF4-FFF2-40B4-BE49-F238E27FC236}">
                <a16:creationId xmlns:a16="http://schemas.microsoft.com/office/drawing/2014/main" xmlns="" id="{ACA70A9C-BB1B-495B-A91D-4FFE807FD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7763" y="46981"/>
            <a:ext cx="5789968" cy="34881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226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xmlns="" id="{D1FFA894-E666-4AAB-90B4-A00984BD322C}"/>
              </a:ext>
            </a:extLst>
          </p:cNvPr>
          <p:cNvSpPr/>
          <p:nvPr userDrawn="1"/>
        </p:nvSpPr>
        <p:spPr>
          <a:xfrm flipV="1">
            <a:off x="1" y="530121"/>
            <a:ext cx="12192000" cy="374445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pPr algn="l" defTabSz="914400" hangingPunct="1"/>
            <a:endParaRPr sz="3867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848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09604" y="6377946"/>
            <a:ext cx="2804161" cy="439031"/>
          </a:xfrm>
        </p:spPr>
        <p:txBody>
          <a:bodyPr/>
          <a:lstStyle/>
          <a:p>
            <a:fld id="{DCF62467-51A0-4331-81DA-2BBFEC3C67E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145281" y="6377948"/>
            <a:ext cx="3901440" cy="439031"/>
          </a:xfr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xmlns="" id="{2C64C0D2-3B01-4D89-AC3D-D015BF578CA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9253570" y="6394480"/>
            <a:ext cx="2804161" cy="268856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6" name="Holder 2">
            <a:extLst>
              <a:ext uri="{FF2B5EF4-FFF2-40B4-BE49-F238E27FC236}">
                <a16:creationId xmlns:a16="http://schemas.microsoft.com/office/drawing/2014/main" xmlns="" id="{ACA70A9C-BB1B-495B-A91D-4FFE807FD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7763" y="46977"/>
            <a:ext cx="5789968" cy="26885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id="{14B081CF-64E0-45FA-B2B7-373E8E89AF28}"/>
              </a:ext>
            </a:extLst>
          </p:cNvPr>
          <p:cNvCxnSpPr>
            <a:cxnSpLocks/>
          </p:cNvCxnSpPr>
          <p:nvPr userDrawn="1"/>
        </p:nvCxnSpPr>
        <p:spPr>
          <a:xfrm>
            <a:off x="120000" y="990000"/>
            <a:ext cx="11937731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89535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09604" y="6377946"/>
            <a:ext cx="2804161" cy="439031"/>
          </a:xfrm>
        </p:spPr>
        <p:txBody>
          <a:bodyPr/>
          <a:lstStyle/>
          <a:p>
            <a:fld id="{DCF62467-51A0-4331-81DA-2BBFEC3C67E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145281" y="6377948"/>
            <a:ext cx="3901440" cy="439031"/>
          </a:xfr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xmlns="" id="{2C64C0D2-3B01-4D89-AC3D-D015BF578CA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9253570" y="6394480"/>
            <a:ext cx="2804161" cy="268856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6" name="Holder 2">
            <a:extLst>
              <a:ext uri="{FF2B5EF4-FFF2-40B4-BE49-F238E27FC236}">
                <a16:creationId xmlns:a16="http://schemas.microsoft.com/office/drawing/2014/main" xmlns="" id="{ACA70A9C-BB1B-495B-A91D-4FFE807FD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7763" y="46977"/>
            <a:ext cx="5789968" cy="26885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id="{14B081CF-64E0-45FA-B2B7-373E8E89AF28}"/>
              </a:ext>
            </a:extLst>
          </p:cNvPr>
          <p:cNvCxnSpPr>
            <a:cxnSpLocks/>
          </p:cNvCxnSpPr>
          <p:nvPr userDrawn="1"/>
        </p:nvCxnSpPr>
        <p:spPr>
          <a:xfrm>
            <a:off x="120000" y="990000"/>
            <a:ext cx="11937731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2747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62DA2-CF12-4F1C-A519-2089C76E941F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6F70-B317-4A4F-98B4-679CD3E73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879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62DA2-CF12-4F1C-A519-2089C76E941F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6F70-B317-4A4F-98B4-679CD3E73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850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62DA2-CF12-4F1C-A519-2089C76E941F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6F70-B317-4A4F-98B4-679CD3E73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139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62DA2-CF12-4F1C-A519-2089C76E941F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6F70-B317-4A4F-98B4-679CD3E73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632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62DA2-CF12-4F1C-A519-2089C76E941F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6F70-B317-4A4F-98B4-679CD3E73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77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62DA2-CF12-4F1C-A519-2089C76E941F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6F70-B317-4A4F-98B4-679CD3E73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666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62DA2-CF12-4F1C-A519-2089C76E941F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6F70-B317-4A4F-98B4-679CD3E73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078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62DA2-CF12-4F1C-A519-2089C76E941F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6F70-B317-4A4F-98B4-679CD3E73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433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62DA2-CF12-4F1C-A519-2089C76E941F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A6F70-B317-4A4F-98B4-679CD3E73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887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3" r:id="rId14"/>
    <p:sldLayoutId id="2147483664" r:id="rId15"/>
    <p:sldLayoutId id="2147483665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2176AA246E128BB7E67E3534910F2E28E920F0E00A59DAC496CE02F656C1BE70C5115C69D94BA6476A06CBAAA8Z3l4K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7"/>
          <p:cNvSpPr/>
          <p:nvPr/>
        </p:nvSpPr>
        <p:spPr>
          <a:xfrm>
            <a:off x="0" y="-63388"/>
            <a:ext cx="12192000" cy="37719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    Организационные </a:t>
            </a:r>
            <a:r>
              <a:rPr lang="ru-RU" dirty="0"/>
              <a:t>вопросы представления </a:t>
            </a:r>
            <a:r>
              <a:rPr lang="ru-RU" dirty="0" smtClean="0"/>
              <a:t>бюджетной</a:t>
            </a:r>
          </a:p>
          <a:p>
            <a:r>
              <a:rPr lang="ru-RU" dirty="0" smtClean="0"/>
              <a:t>    (</a:t>
            </a:r>
            <a:r>
              <a:rPr lang="ru-RU" dirty="0"/>
              <a:t>бухгалтерской) отчетности за 2021 год </a:t>
            </a:r>
            <a:endParaRPr lang="ru-RU" dirty="0" smtClean="0"/>
          </a:p>
          <a:p>
            <a:r>
              <a:rPr lang="ru-RU" dirty="0" smtClean="0"/>
              <a:t>    в </a:t>
            </a:r>
            <a:r>
              <a:rPr lang="ru-RU" dirty="0"/>
              <a:t>рамках сокращения сроков представления </a:t>
            </a:r>
            <a:r>
              <a:rPr lang="ru-RU" dirty="0" smtClean="0"/>
              <a:t>отчетности</a:t>
            </a:r>
          </a:p>
          <a:p>
            <a:r>
              <a:rPr lang="ru-RU" dirty="0" smtClean="0"/>
              <a:t>    и </a:t>
            </a:r>
            <a:r>
              <a:rPr lang="ru-RU" dirty="0"/>
              <a:t>реализации изменений в Бюджетный кодекс РФ </a:t>
            </a:r>
            <a:endParaRPr lang="en-US" dirty="0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947" y="114300"/>
            <a:ext cx="5906705" cy="66294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" t="54217" r="794"/>
          <a:stretch/>
        </p:blipFill>
        <p:spPr>
          <a:xfrm>
            <a:off x="6179947" y="3708512"/>
            <a:ext cx="5906705" cy="30351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83832" y="6367790"/>
            <a:ext cx="3714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г. Москва, </a:t>
            </a:r>
            <a:r>
              <a:rPr lang="ru-RU" sz="1400" dirty="0" smtClean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ноябрь 2021 </a:t>
            </a:r>
            <a:r>
              <a:rPr lang="ru-RU" sz="14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год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58800" y="760260"/>
            <a:ext cx="9499729" cy="2519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b">
            <a:noAutofit/>
          </a:bodyPr>
          <a:lstStyle>
            <a:lvl1pPr marL="0" marR="0" indent="0" algn="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34" b="1" i="0" u="none" strike="noStrike" cap="none" spc="0" baseline="0">
                <a:solidFill>
                  <a:schemeClr val="tx2"/>
                </a:solidFill>
                <a:uFillTx/>
                <a:latin typeface="Arial"/>
                <a:ea typeface="+mn-ea"/>
                <a:cs typeface="Arial"/>
                <a:sym typeface="Helvetica Neue Medium"/>
              </a:defRPr>
            </a:lvl1pPr>
            <a:lvl2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algn="l" hangingPunct="1"/>
            <a:endParaRPr lang="ru-RU" sz="2800" dirty="0" smtClean="0">
              <a:solidFill>
                <a:schemeClr val="bg1"/>
              </a:solidFill>
              <a:latin typeface="Segoe UI Light" panose="020B0502040204020203" pitchFamily="34" charset="0"/>
              <a:ea typeface="Segoe UI Historic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8800" y="3886200"/>
            <a:ext cx="8243563" cy="861566"/>
          </a:xfrm>
          <a:prstGeom prst="rect">
            <a:avLst/>
          </a:prstGeom>
          <a:noFill/>
        </p:spPr>
        <p:txBody>
          <a:bodyPr wrap="square" lIns="91254" tIns="45617" rIns="91254" bIns="45617" rtlCol="0">
            <a:spAutoFit/>
          </a:bodyPr>
          <a:lstStyle/>
          <a:p>
            <a:pPr algn="l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Кривенец Анна Николаевна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Начальник управления бюджетного учета и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отчетности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Федерального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казначейства</a:t>
            </a:r>
            <a:endParaRPr lang="ru-RU" sz="1600" b="0" kern="1200" dirty="0">
              <a:solidFill>
                <a:schemeClr val="accent1">
                  <a:lumMod val="50000"/>
                </a:schemeClr>
              </a:solidFill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285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0047" y="220431"/>
            <a:ext cx="5789968" cy="498598"/>
          </a:xfr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Консолидация показателей Баланса (ф. 0503320) на начало текущего финансового года 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19159" y="1171883"/>
            <a:ext cx="8842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Консолидация осуществляется на основании показателей Справок (ф.0503125)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3167" y="3298394"/>
            <a:ext cx="2339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Остатки </a:t>
            </a:r>
          </a:p>
          <a:p>
            <a:pPr algn="ctr"/>
            <a:r>
              <a:rPr lang="ru-RU" dirty="0" smtClean="0"/>
              <a:t>на начало года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69710" y="2731409"/>
            <a:ext cx="2265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Обороты за год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068962" y="3298395"/>
            <a:ext cx="38223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Остатки </a:t>
            </a:r>
          </a:p>
          <a:p>
            <a:pPr algn="ctr"/>
            <a:r>
              <a:rPr lang="ru-RU" dirty="0" smtClean="0"/>
              <a:t>на конец года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723502" y="3054687"/>
            <a:ext cx="41559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1 401 10 151</a:t>
            </a:r>
          </a:p>
          <a:p>
            <a:pPr algn="ctr"/>
            <a:r>
              <a:rPr lang="ru-RU" dirty="0" smtClean="0"/>
              <a:t> 1 401 10 161</a:t>
            </a:r>
          </a:p>
          <a:p>
            <a:pPr algn="ctr"/>
            <a:r>
              <a:rPr lang="ru-RU" dirty="0" smtClean="0"/>
              <a:t> 1 401 20 251</a:t>
            </a:r>
          </a:p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242332" y="4082022"/>
            <a:ext cx="34756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1 205 51 000</a:t>
            </a:r>
          </a:p>
          <a:p>
            <a:pPr algn="ctr"/>
            <a:r>
              <a:rPr lang="ru-RU" dirty="0" smtClean="0"/>
              <a:t>1 205 61 000</a:t>
            </a:r>
          </a:p>
          <a:p>
            <a:pPr algn="ctr"/>
            <a:r>
              <a:rPr lang="ru-RU" dirty="0" smtClean="0"/>
              <a:t> 1 206 51 000</a:t>
            </a:r>
          </a:p>
          <a:p>
            <a:pPr algn="ctr"/>
            <a:r>
              <a:rPr lang="ru-RU" dirty="0" smtClean="0"/>
              <a:t> 1 302 51 000</a:t>
            </a:r>
          </a:p>
          <a:p>
            <a:pPr algn="ctr"/>
            <a:r>
              <a:rPr lang="ru-RU" dirty="0" smtClean="0"/>
              <a:t> 1 303 05 000 </a:t>
            </a:r>
          </a:p>
          <a:p>
            <a:pPr algn="ctr"/>
            <a:r>
              <a:rPr lang="ru-RU" dirty="0" smtClean="0"/>
              <a:t> 1 401 40 151</a:t>
            </a:r>
          </a:p>
          <a:p>
            <a:pPr algn="ctr"/>
            <a:r>
              <a:rPr lang="ru-RU" dirty="0" smtClean="0"/>
              <a:t> 1 401 40 161</a:t>
            </a:r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020065" y="2723733"/>
            <a:ext cx="7521146" cy="3435178"/>
          </a:xfrm>
          <a:prstGeom prst="rect">
            <a:avLst/>
          </a:prstGeom>
          <a:noFill/>
          <a:ln w="41275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68604" y="2708313"/>
            <a:ext cx="1756062" cy="3435178"/>
          </a:xfrm>
          <a:prstGeom prst="rect">
            <a:avLst/>
          </a:prstGeom>
          <a:noFill/>
          <a:ln w="412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1 </a:t>
            </a:r>
            <a:r>
              <a:rPr lang="ru-RU" dirty="0">
                <a:solidFill>
                  <a:schemeClr val="tx1"/>
                </a:solidFill>
              </a:rPr>
              <a:t>205 51 000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1 205 61 000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 1 206 51 000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 1 302 51 000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 1 303 05 000 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 1 401 40 151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 1 401 40 161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21224" y="1951646"/>
            <a:ext cx="4019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Справки ф. 0503125 за отчетный год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41644" y="1992426"/>
            <a:ext cx="2823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Справки ф. 0503125</a:t>
            </a:r>
          </a:p>
          <a:p>
            <a:pPr algn="ctr"/>
            <a:r>
              <a:rPr lang="ru-RU" dirty="0" smtClean="0"/>
              <a:t> за прошлый отчетный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394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1021" y="977380"/>
            <a:ext cx="109964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Выверка расчетов при передаче учреждений между бюджетами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9556" y="1932455"/>
            <a:ext cx="110774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Письмо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Минфина </a:t>
            </a:r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России и Федерального казначейства от 03.09.2012 № 02-03-09/3502 / 42-7.4-05/5.3-515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О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порядке передачи бюджетных и автономных учреждений в собственность другого публично-правового </a:t>
            </a:r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образования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01763" y="4325011"/>
            <a:ext cx="26553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Перечисление остатка субсидии МБТ в субъект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71866" y="5547472"/>
            <a:ext cx="2836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Передача расчетов по ОЦИ (счет 1 204 33 000)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9609" y="4166432"/>
            <a:ext cx="34309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Перекодировка расходов по предоставленным в течение года субсидиям учреждению  на МБТ 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Выгнутая вправо стрелка 13"/>
          <p:cNvSpPr/>
          <p:nvPr/>
        </p:nvSpPr>
        <p:spPr>
          <a:xfrm rot="16200000">
            <a:off x="5202097" y="626123"/>
            <a:ext cx="914400" cy="5997342"/>
          </a:xfrm>
          <a:prstGeom prst="curvedLeftArrow">
            <a:avLst>
              <a:gd name="adj1" fmla="val 25000"/>
              <a:gd name="adj2" fmla="val 50000"/>
              <a:gd name="adj3" fmla="val 240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5" name="Выгнутая вправо стрелка 14"/>
          <p:cNvSpPr/>
          <p:nvPr/>
        </p:nvSpPr>
        <p:spPr>
          <a:xfrm rot="16200000">
            <a:off x="6530685" y="1995472"/>
            <a:ext cx="737002" cy="3418705"/>
          </a:xfrm>
          <a:prstGeom prst="curvedLeftArrow">
            <a:avLst>
              <a:gd name="adj1" fmla="val 25000"/>
              <a:gd name="adj2" fmla="val 51752"/>
              <a:gd name="adj3" fmla="val 240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48368" y="4325012"/>
            <a:ext cx="2372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Отражение расчетов в Справках ф. 0503125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7" name="Плюс 16"/>
          <p:cNvSpPr/>
          <p:nvPr/>
        </p:nvSpPr>
        <p:spPr>
          <a:xfrm>
            <a:off x="3880022" y="4572000"/>
            <a:ext cx="222421" cy="22242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8" name="Стрелка вправо с вырезом 17"/>
          <p:cNvSpPr/>
          <p:nvPr/>
        </p:nvSpPr>
        <p:spPr>
          <a:xfrm>
            <a:off x="7217739" y="4535937"/>
            <a:ext cx="428368" cy="23066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99186" y="5547472"/>
            <a:ext cx="2372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Отражение в Сведениях ф. 0503</a:t>
            </a:r>
            <a:r>
              <a:rPr lang="en-US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1</a:t>
            </a:r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73, 0503373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0" name="Стрелка вправо с вырезом 19"/>
          <p:cNvSpPr/>
          <p:nvPr/>
        </p:nvSpPr>
        <p:spPr>
          <a:xfrm>
            <a:off x="5464516" y="5724529"/>
            <a:ext cx="428368" cy="23066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23" name="Номер слайда 4">
            <a:extLst>
              <a:ext uri="{FF2B5EF4-FFF2-40B4-BE49-F238E27FC236}">
                <a16:creationId xmlns:a16="http://schemas.microsoft.com/office/drawing/2014/main" xmlns="" id="{9C56EBE6-090E-4A3A-96AA-BE410A851B8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5749" y="6344204"/>
            <a:ext cx="442056" cy="360000"/>
          </a:xfrm>
          <a:prstGeom prst="rect">
            <a:avLst/>
          </a:prstGeom>
        </p:spPr>
        <p:txBody>
          <a:bodyPr anchor="b"/>
          <a:lstStyle/>
          <a:p>
            <a:pPr algn="r"/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</a:t>
            </a:r>
            <a:endParaRPr lang="ru-RU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Заголовок 2"/>
          <p:cNvSpPr txBox="1">
            <a:spLocks/>
          </p:cNvSpPr>
          <p:nvPr/>
        </p:nvSpPr>
        <p:spPr>
          <a:xfrm>
            <a:off x="58182" y="199946"/>
            <a:ext cx="11906470" cy="49859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67" b="1" i="0" kern="120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/>
            <a:r>
              <a:rPr lang="ru-RU" sz="20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  <a:sym typeface="Helvetica Neue"/>
              </a:rPr>
              <a:t>Сверка расчетов, отражаемых  в Справках (ф.0503125)</a:t>
            </a:r>
            <a:endParaRPr lang="ru-RU" sz="20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Segoe UI Light" panose="020B0502040204020203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84510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58182" y="199946"/>
            <a:ext cx="11906470" cy="498598"/>
          </a:xfrm>
          <a:prstGeom prst="rect">
            <a:avLst/>
          </a:prstGeom>
        </p:spPr>
        <p:txBody>
          <a:bodyPr vert="horz" lIns="0" tIns="0" rIns="0" bIns="0" rtlCol="0" anchor="ctr">
            <a:normAutofit fontScale="97500" lnSpcReduction="10000"/>
          </a:bodyPr>
          <a:lstStyle>
            <a:defPPr>
              <a:defRPr lang="ru-RU"/>
            </a:defPPr>
            <a:lvl1pPr algn="r">
              <a:lnSpc>
                <a:spcPct val="90000"/>
              </a:lnSpc>
              <a:spcBef>
                <a:spcPct val="0"/>
              </a:spcBef>
              <a:buNone/>
              <a:defRPr sz="2000" b="1" i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ru-RU" dirty="0" smtClean="0">
                <a:sym typeface="Helvetica Neue"/>
              </a:rPr>
              <a:t>Выверка показателей по изменению валюты баланса </a:t>
            </a:r>
          </a:p>
          <a:p>
            <a:r>
              <a:rPr lang="ru-RU" dirty="0" smtClean="0">
                <a:sym typeface="Helvetica Neue"/>
              </a:rPr>
              <a:t>при реорганизации  субъектов отчетности</a:t>
            </a:r>
            <a:endParaRPr lang="ru-RU" dirty="0">
              <a:sym typeface="Helvetica Neue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88829" y="1316628"/>
            <a:ext cx="1005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Выверка до представления отчетности 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показателей раздела 2 Сведений 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об изменении валюты 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баланса (ф 0503173, 0503773, 0503373) в части реорганизации (передачи учреждений) в рамках одного бюджета (межведомственной) и между бюджетами: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35935" y="2490910"/>
            <a:ext cx="33386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в рамках </a:t>
            </a:r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одного бюджета </a:t>
            </a:r>
            <a:r>
              <a:rPr lang="ru-RU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код главы по бюджетной классификации контрагента (правопреемника). </a:t>
            </a:r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Код </a:t>
            </a:r>
            <a:r>
              <a:rPr lang="ru-RU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элемента бюджета </a:t>
            </a:r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и ОКТМО не заполняется</a:t>
            </a:r>
            <a:endParaRPr lang="ru-RU" sz="1400" dirty="0">
              <a:latin typeface="Segoe UI Light" panose="020B0502040204020203" pitchFamily="34" charset="0"/>
              <a:cs typeface="Segoe UI Light" panose="020B0502040204020203" pitchFamily="34" charset="0"/>
              <a:hlinkClick r:id="rId3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400" dirty="0">
              <a:latin typeface="Segoe UI Light" panose="020B0502040204020203" pitchFamily="34" charset="0"/>
              <a:cs typeface="Segoe UI Light" panose="020B0502040204020203" pitchFamily="34" charset="0"/>
              <a:hlinkClick r:id="rId3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в рамках передачи учреждения между бюджетами - код главы по бюджетной классификации контрагента (правопреемника), код элемента бюджета и </a:t>
            </a:r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код ОКТМО соответствующего бюджета</a:t>
            </a:r>
            <a:endParaRPr lang="ru-RU" sz="1400" dirty="0">
              <a:latin typeface="Segoe UI Light" panose="020B0502040204020203" pitchFamily="34" charset="0"/>
              <a:cs typeface="Segoe UI Light" panose="020B0502040204020203" pitchFamily="34" charset="0"/>
              <a:hlinkClick r:id="rId3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017929"/>
              </p:ext>
            </p:extLst>
          </p:nvPr>
        </p:nvGraphicFramePr>
        <p:xfrm>
          <a:off x="4040372" y="2516718"/>
          <a:ext cx="7262037" cy="3352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02958"/>
                <a:gridCol w="1577695"/>
                <a:gridCol w="870604"/>
                <a:gridCol w="1119348"/>
                <a:gridCol w="1291432"/>
              </a:tblGrid>
              <a:tr h="228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Код счета бюджетного учета </a:t>
                      </a:r>
                      <a:endParaRPr lang="ru-RU" sz="12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Сумма изменений, руб.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Реквизиты контрагента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Причина изменений </a:t>
                      </a:r>
                      <a:b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</a:br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(код // пояснения) 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код главы</a:t>
                      </a:r>
                      <a:b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</a:br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по БК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код элемента бюджета // </a:t>
                      </a:r>
                      <a:b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</a:br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по ОКТМО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2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3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4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5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Счета актива баланса, итого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в том числе: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228600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228600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228600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228600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Счета пассива баланса, итого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в том числе: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228600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228600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228600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228600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28600" y="5540188"/>
            <a:ext cx="458105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Мероприятия  2021 года:</a:t>
            </a:r>
          </a:p>
          <a:p>
            <a:r>
              <a:rPr lang="ru-RU" sz="1400" i="1" dirty="0" err="1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Минцифры</a:t>
            </a:r>
            <a:r>
              <a:rPr lang="ru-RU" sz="1400" i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 России – </a:t>
            </a:r>
            <a:r>
              <a:rPr lang="ru-RU" sz="1400" i="1" dirty="0" err="1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Россвязь</a:t>
            </a:r>
            <a:r>
              <a:rPr lang="ru-RU" sz="1400" i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, Роспечать</a:t>
            </a:r>
          </a:p>
          <a:p>
            <a:r>
              <a:rPr lang="ru-RU" sz="1400" i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Минстрой России  - ППК</a:t>
            </a:r>
          </a:p>
          <a:p>
            <a:r>
              <a:rPr lang="ru-RU" sz="1400" i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Учреждения Минкультуры – г. Москва, Псков, Смоленск</a:t>
            </a:r>
          </a:p>
          <a:p>
            <a:r>
              <a:rPr lang="ru-RU" sz="1400" i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МВД – город Москва </a:t>
            </a:r>
            <a:endParaRPr lang="ru-RU" sz="1400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425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-403040" y="163123"/>
            <a:ext cx="11906470" cy="6771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lnSpc>
                <a:spcPct val="90000"/>
              </a:lnSpc>
              <a:spcBef>
                <a:spcPct val="0"/>
              </a:spcBef>
              <a:buNone/>
              <a:defRPr sz="2267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sz="2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  <a:sym typeface="Helvetica Neue"/>
              </a:rPr>
              <a:t>Инвентаризация показателей кредиторской задолженности </a:t>
            </a:r>
            <a:endParaRPr lang="ru-RU" sz="2000" dirty="0" smtClean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Segoe UI Light" panose="020B0502040204020203" pitchFamily="34" charset="0"/>
              <a:sym typeface="Helvetica Neue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  <a:sym typeface="Helvetica Neue"/>
              </a:rPr>
              <a:t>в </a:t>
            </a:r>
            <a:r>
              <a:rPr lang="ru-RU" sz="2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  <a:sym typeface="Helvetica Neue"/>
              </a:rPr>
              <a:t>целях составления годовой бюджетной </a:t>
            </a:r>
            <a:r>
              <a:rPr lang="ru-RU" sz="20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  <a:sym typeface="Helvetica Neue"/>
              </a:rPr>
              <a:t>отчетности</a:t>
            </a:r>
            <a:endParaRPr lang="ru-RU" sz="1400" dirty="0">
              <a:sym typeface="Helvetica Neue"/>
            </a:endParaRPr>
          </a:p>
          <a:p>
            <a:endParaRPr lang="ru-RU" sz="1400" dirty="0">
              <a:sym typeface="Helvetica Neue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03919" y="5217266"/>
            <a:ext cx="44925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Поручение </a:t>
            </a:r>
            <a:r>
              <a:rPr lang="ru-RU" sz="16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Президента Российской Федерации </a:t>
            </a:r>
            <a:br>
              <a:rPr lang="ru-RU" sz="16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</a:br>
            <a:r>
              <a:rPr lang="ru-RU" sz="16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от 20.09.2021 № Пр-1689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563368"/>
              </p:ext>
            </p:extLst>
          </p:nvPr>
        </p:nvGraphicFramePr>
        <p:xfrm>
          <a:off x="1456660" y="1331014"/>
          <a:ext cx="9090837" cy="340201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9090837"/>
              </a:tblGrid>
              <a:tr h="3968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Основные замечания и недостатки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Calibri" panose="020F0502020204030204" pitchFamily="34" charset="0"/>
                        <a:cs typeface="Segoe UI Light" panose="020B0502040204020203" pitchFamily="34" charset="0"/>
                      </a:endParaRPr>
                    </a:p>
                  </a:txBody>
                  <a:tcPr marL="68580" marR="6858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Отражение</a:t>
                      </a:r>
                      <a:r>
                        <a:rPr lang="ru-RU" sz="1400" kern="1200" baseline="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задолженности, не подтвержденной контрагентами</a:t>
                      </a:r>
                      <a:endParaRPr lang="ru-RU" sz="1400" kern="1200" dirty="0" smtClean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Calibri" panose="020F0502020204030204" pitchFamily="34" charset="0"/>
                        <a:cs typeface="Segoe UI Light" panose="020B0502040204020203" pitchFamily="34" charset="0"/>
                      </a:endParaRPr>
                    </a:p>
                  </a:txBody>
                  <a:tcPr marL="68580" marR="6858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Наличие</a:t>
                      </a:r>
                      <a:r>
                        <a:rPr lang="ru-RU" sz="1400" kern="1200" baseline="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задолженности по недействующим юридическим лицам (исключенным из ЕГРЮЛ)</a:t>
                      </a:r>
                      <a:r>
                        <a:rPr lang="ru-RU" sz="1400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Calibri" panose="020F0502020204030204" pitchFamily="34" charset="0"/>
                        <a:cs typeface="Segoe UI Light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59157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Включение в показатели</a:t>
                      </a:r>
                      <a:r>
                        <a:rPr lang="ru-RU" sz="1400" kern="1200" baseline="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просроченной кред</a:t>
                      </a:r>
                      <a:r>
                        <a:rPr lang="ru-RU" sz="1400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иторской задолженности </a:t>
                      </a:r>
                      <a:r>
                        <a:rPr lang="ru-RU" sz="1400" b="1" kern="1200" dirty="0" err="1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задолженности</a:t>
                      </a:r>
                      <a:r>
                        <a:rPr lang="ru-RU" sz="1400" b="1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,</a:t>
                      </a:r>
                      <a:r>
                        <a:rPr lang="ru-RU" sz="1400" b="1" kern="1200" baseline="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срок исполнения которой не наступил</a:t>
                      </a:r>
                      <a:endParaRPr lang="ru-RU" sz="1400" b="1" kern="1200" dirty="0" smtClean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Calibri" panose="020F0502020204030204" pitchFamily="34" charset="0"/>
                        <a:cs typeface="Segoe UI Light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59157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Не корректное отражение показателей</a:t>
                      </a:r>
                      <a:r>
                        <a:rPr lang="ru-RU" sz="1400" kern="1200" baseline="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просроченной кред</a:t>
                      </a:r>
                      <a:r>
                        <a:rPr lang="ru-RU" sz="1400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иторской задолженности перед подотчетными лицами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Calibri" panose="020F0502020204030204" pitchFamily="34" charset="0"/>
                        <a:cs typeface="Segoe UI Light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78375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Не отражение  реально</a:t>
                      </a:r>
                      <a:r>
                        <a:rPr lang="ru-RU" sz="1400" kern="1200" baseline="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существующей </a:t>
                      </a:r>
                      <a:r>
                        <a:rPr lang="ru-RU" sz="1400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задолженности</a:t>
                      </a:r>
                      <a:r>
                        <a:rPr lang="ru-RU" sz="1400" kern="1200" baseline="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  <a:endParaRPr lang="ru-RU" sz="1400" kern="1200" dirty="0" smtClean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Calibri" panose="020F0502020204030204" pitchFamily="34" charset="0"/>
                        <a:cs typeface="Segoe UI Light" panose="020B0502040204020203" pitchFamily="34" charset="0"/>
                      </a:endParaRPr>
                    </a:p>
                  </a:txBody>
                  <a:tcPr marL="68580" marR="6858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2" name="Стрелка вниз 31"/>
          <p:cNvSpPr/>
          <p:nvPr/>
        </p:nvSpPr>
        <p:spPr>
          <a:xfrm>
            <a:off x="5277771" y="4934134"/>
            <a:ext cx="382772" cy="2339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1185451" y="1315406"/>
            <a:ext cx="467820" cy="3631763"/>
          </a:xfrm>
          <a:prstGeom prst="rect">
            <a:avLst/>
          </a:prstGeom>
        </p:spPr>
        <p:txBody>
          <a:bodyPr vert="vert"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Формальный характер инвентаризации</a:t>
            </a:r>
          </a:p>
        </p:txBody>
      </p:sp>
      <p:sp>
        <p:nvSpPr>
          <p:cNvPr id="34" name="Стрелка вправо 33"/>
          <p:cNvSpPr/>
          <p:nvPr/>
        </p:nvSpPr>
        <p:spPr>
          <a:xfrm>
            <a:off x="10813312" y="2945219"/>
            <a:ext cx="372139" cy="3721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625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58182" y="155491"/>
            <a:ext cx="11563204" cy="6771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lnSpc>
                <a:spcPct val="90000"/>
              </a:lnSpc>
              <a:spcBef>
                <a:spcPct val="0"/>
              </a:spcBef>
              <a:buNone/>
              <a:defRPr sz="2267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sz="2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  <a:sym typeface="Helvetica Neue"/>
              </a:rPr>
              <a:t>Инвентаризация показателей кредиторской задолженности </a:t>
            </a:r>
            <a:endParaRPr lang="ru-RU" sz="2000" dirty="0" smtClean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Segoe UI Light" panose="020B0502040204020203" pitchFamily="34" charset="0"/>
              <a:sym typeface="Helvetica Neue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  <a:sym typeface="Helvetica Neue"/>
              </a:rPr>
              <a:t>в </a:t>
            </a:r>
            <a:r>
              <a:rPr lang="ru-RU" sz="2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  <a:sym typeface="Helvetica Neue"/>
              </a:rPr>
              <a:t>целях составления годовой бюджетной </a:t>
            </a:r>
            <a:r>
              <a:rPr lang="ru-RU" sz="20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  <a:sym typeface="Helvetica Neue"/>
              </a:rPr>
              <a:t>отчетности</a:t>
            </a:r>
            <a:endParaRPr lang="ru-RU" sz="20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Segoe UI Light" panose="020B0502040204020203" pitchFamily="34" charset="0"/>
              <a:sym typeface="Helvetica Neue"/>
            </a:endParaRPr>
          </a:p>
          <a:p>
            <a:endParaRPr lang="ru-RU" sz="1400" dirty="0">
              <a:sym typeface="Helvetica Neue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70295" y="982949"/>
            <a:ext cx="31422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Поручение </a:t>
            </a:r>
            <a:r>
              <a:rPr lang="ru-RU" sz="16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Президента Российской Федерации </a:t>
            </a:r>
            <a:br>
              <a:rPr lang="ru-RU" sz="16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</a:br>
            <a:r>
              <a:rPr lang="ru-RU" sz="16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от 20.09.2021 № Пр-1689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460970"/>
              </p:ext>
            </p:extLst>
          </p:nvPr>
        </p:nvGraphicFramePr>
        <p:xfrm>
          <a:off x="1270296" y="2049365"/>
          <a:ext cx="10351090" cy="326691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0351090"/>
              </a:tblGrid>
              <a:tr h="3642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Меры по устранению/повышению качества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Calibri" panose="020F0502020204030204" pitchFamily="34" charset="0"/>
                        <a:cs typeface="Segoe UI Light" panose="020B0502040204020203" pitchFamily="34" charset="0"/>
                      </a:endParaRPr>
                    </a:p>
                  </a:txBody>
                  <a:tcPr marL="68580" marR="6858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4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Формирование актов сверок взаиморасчетов с контрагентами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Calibri" panose="020F0502020204030204" pitchFamily="34" charset="0"/>
                        <a:cs typeface="Segoe UI Light" panose="020B0502040204020203" pitchFamily="34" charset="0"/>
                      </a:endParaRPr>
                    </a:p>
                  </a:txBody>
                  <a:tcPr marL="68580" marR="6858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189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Отнесение </a:t>
                      </a:r>
                      <a:r>
                        <a:rPr lang="ru-RU" sz="1400" kern="1200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кредиторской задолженности в состав </a:t>
                      </a:r>
                      <a:r>
                        <a:rPr lang="ru-RU" sz="1400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просроченной исходя из определения просроченной задолженности*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Calibri" panose="020F0502020204030204" pitchFamily="34" charset="0"/>
                        <a:cs typeface="Segoe UI Light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615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Отнесение </a:t>
                      </a:r>
                      <a:r>
                        <a:rPr lang="ru-RU" sz="1400" kern="1200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задолженности перед подотчетными лицами в состав просроченной </a:t>
                      </a:r>
                      <a:r>
                        <a:rPr lang="ru-RU" sz="1400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задолженности исходя из разъяснений**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Calibri" panose="020F0502020204030204" pitchFamily="34" charset="0"/>
                        <a:cs typeface="Segoe UI Light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09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Организация выверки данных о просроченной кредиторской задолженности по платежам в бюджет по налогам, страховым взносам с данными ФНС России при осуществлении камеральной проверки отчетности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Calibri" panose="020F0502020204030204" pitchFamily="34" charset="0"/>
                        <a:cs typeface="Segoe UI Light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Организация выверки контрагентов задолженности с данными ЕГРЮЛ в рамках проведения инвентаризации кредиторской задолженности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Calibri" panose="020F0502020204030204" pitchFamily="34" charset="0"/>
                        <a:cs typeface="Segoe UI Light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Выверка данных по кредиторской задолженности по судебным решениям и исполнительным листам (Проработка информации, имеющейся в ГАС «Правосудие», ФССП, ФК (по предъявленным исполнительным листам)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Calibri" panose="020F0502020204030204" pitchFamily="34" charset="0"/>
                        <a:cs typeface="Segoe UI Light" panose="020B0502040204020203" pitchFamily="34" charset="0"/>
                      </a:endParaRPr>
                    </a:p>
                  </a:txBody>
                  <a:tcPr marL="68580" marR="6858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23" name="Прямая со стрелкой 22"/>
          <p:cNvCxnSpPr/>
          <p:nvPr/>
        </p:nvCxnSpPr>
        <p:spPr>
          <a:xfrm flipV="1">
            <a:off x="4253023" y="1259949"/>
            <a:ext cx="1073888" cy="1384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4253023" y="1398448"/>
            <a:ext cx="1073888" cy="1007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839784" y="1059893"/>
            <a:ext cx="58798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Мероприятия организационно-методологического характера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39784" y="1355326"/>
            <a:ext cx="48378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Контрольные мероприятия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182718" y="5603353"/>
            <a:ext cx="10536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* задолженность, которая </a:t>
            </a:r>
            <a:r>
              <a:rPr lang="ru-RU" sz="12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не </a:t>
            </a:r>
            <a:r>
              <a:rPr lang="ru-RU" sz="12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исполнена в </a:t>
            </a:r>
            <a:r>
              <a:rPr lang="ru-RU" sz="12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срок, предусмотренный правовым основанием </a:t>
            </a:r>
            <a:r>
              <a:rPr lang="ru-RU" sz="12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ее возникновения </a:t>
            </a:r>
            <a:r>
              <a:rPr lang="ru-RU" sz="12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(Инструкция </a:t>
            </a:r>
            <a:r>
              <a:rPr lang="ru-RU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191н, </a:t>
            </a:r>
            <a:r>
              <a:rPr lang="ru-RU" sz="12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33н)</a:t>
            </a:r>
          </a:p>
          <a:p>
            <a:pPr algn="just"/>
            <a:r>
              <a:rPr lang="ru-RU" sz="12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** </a:t>
            </a:r>
            <a:r>
              <a:rPr lang="ru-RU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отражается в составе просроченной задолженности </a:t>
            </a:r>
            <a:r>
              <a:rPr lang="ru-RU" sz="12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в случае нарушения </a:t>
            </a:r>
            <a:r>
              <a:rPr lang="ru-RU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субъектом учета </a:t>
            </a:r>
            <a:r>
              <a:rPr lang="ru-RU" sz="12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сроков перечисления </a:t>
            </a:r>
            <a:r>
              <a:rPr lang="ru-RU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(выдачи) </a:t>
            </a:r>
            <a:r>
              <a:rPr lang="ru-RU" sz="12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средств подотчетному лицу в соответствии </a:t>
            </a:r>
            <a:r>
              <a:rPr lang="ru-RU" sz="12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с </a:t>
            </a:r>
            <a:r>
              <a:rPr lang="ru-RU" sz="12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порядком, установленным субъектом </a:t>
            </a:r>
            <a:r>
              <a:rPr lang="ru-RU" sz="12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учета</a:t>
            </a:r>
            <a:r>
              <a:rPr lang="ru-RU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ru-RU" sz="12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(письма МФ РФ и ФК об особенностях составления годовой отчетности)</a:t>
            </a:r>
            <a:endParaRPr lang="ru-RU" sz="12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16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58182" y="199946"/>
            <a:ext cx="11906470" cy="498598"/>
          </a:xfrm>
          <a:prstGeom prst="rect">
            <a:avLst/>
          </a:prstGeom>
        </p:spPr>
        <p:txBody>
          <a:bodyPr vert="horz" lIns="0" tIns="0" rIns="0" bIns="0" rtlCol="0" anchor="ctr">
            <a:normAutofit fontScale="97500"/>
          </a:bodyPr>
          <a:lstStyle>
            <a:lvl1pPr algn="r">
              <a:lnSpc>
                <a:spcPct val="90000"/>
              </a:lnSpc>
              <a:spcBef>
                <a:spcPct val="0"/>
              </a:spcBef>
              <a:buNone/>
              <a:defRPr sz="2267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sz="20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  <a:sym typeface="Helvetica Neue"/>
              </a:rPr>
              <a:t>Инвентаризация иных показателей</a:t>
            </a:r>
            <a:endParaRPr lang="ru-RU" sz="20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Segoe UI Light" panose="020B0502040204020203" pitchFamily="34" charset="0"/>
              <a:sym typeface="Helvetica Neue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8320" y="1060816"/>
            <a:ext cx="101151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Сверка ГРБС, выполняющий полномочия учредителя </a:t>
            </a:r>
            <a:r>
              <a:rPr lang="ru-RU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(собственника) в отношении акций (долей) хозяйственных обществ</a:t>
            </a:r>
            <a:r>
              <a:rPr lang="ru-RU" dirty="0" smtClean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, ГУП: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79805" y="2315641"/>
            <a:ext cx="56671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Реестр </a:t>
            </a:r>
            <a:r>
              <a:rPr lang="ru-RU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акционеров обществ (выписки из реестров акционеров обществ</a:t>
            </a:r>
            <a:r>
              <a:rPr lang="ru-RU" dirty="0" smtClean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ЕГРЮЛ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Реестр </a:t>
            </a:r>
            <a:r>
              <a:rPr lang="ru-RU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федерального </a:t>
            </a:r>
            <a:r>
              <a:rPr lang="ru-RU" dirty="0" smtClean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имущества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4073" y="5297512"/>
            <a:ext cx="109621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в </a:t>
            </a:r>
            <a:r>
              <a:rPr lang="ru-RU" sz="14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составе вложений на счетах 1 204 30 000 (1 215 30 000) не подлежат отражению акции (доли), уставные фонды (вложения в них) хозяйственных обществ, ГУП, по которым </a:t>
            </a:r>
            <a:r>
              <a:rPr lang="ru-RU" sz="1400" b="1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завершены ликвидационные мероприятия или осуществлена передача их в ведение иных государственных органов (организаций</a:t>
            </a:r>
            <a:r>
              <a:rPr lang="ru-RU" sz="1400" b="1" dirty="0" smtClean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)</a:t>
            </a:r>
            <a:endParaRPr lang="ru-RU" sz="14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69931" y="2421273"/>
            <a:ext cx="291631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Данные </a:t>
            </a:r>
            <a:r>
              <a:rPr lang="ru-RU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бюджетного </a:t>
            </a:r>
            <a:r>
              <a:rPr lang="ru-RU" dirty="0" smtClean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учета,</a:t>
            </a:r>
          </a:p>
          <a:p>
            <a:pPr algn="ctr"/>
            <a:r>
              <a:rPr lang="ru-RU" dirty="0" smtClean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Счет 1 204 31, 1 204 32 </a:t>
            </a:r>
          </a:p>
          <a:p>
            <a:pPr algn="ctr"/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Сведения ф. 0503171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Равно 10"/>
          <p:cNvSpPr/>
          <p:nvPr/>
        </p:nvSpPr>
        <p:spPr>
          <a:xfrm>
            <a:off x="4679506" y="2715914"/>
            <a:ext cx="264632" cy="24860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86270" y="4146698"/>
            <a:ext cx="8888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Вложения на счете 1 215 30 000 – сверки с </a:t>
            </a:r>
            <a:r>
              <a:rPr lang="ru-RU" dirty="0" smtClean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ЕГРЮЛ и  подтверждение продолжения формирования вложений</a:t>
            </a:r>
            <a:endParaRPr lang="ru-RU" dirty="0">
              <a:latin typeface="Segoe UI Light" panose="020B0502040204020203" pitchFamily="34" charset="0"/>
              <a:ea typeface="Calibri" panose="020F0502020204030204" pitchFamily="34" charset="0"/>
              <a:cs typeface="Segoe UI Light" panose="020B0502040204020203" pitchFamily="34" charset="0"/>
            </a:endParaRPr>
          </a:p>
          <a:p>
            <a:pPr algn="ctr"/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17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9581" y="1098372"/>
            <a:ext cx="10284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Проверка корректности применения кодов бюджетной классификации и внесение уточнений при необходимости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270575"/>
              </p:ext>
            </p:extLst>
          </p:nvPr>
        </p:nvGraphicFramePr>
        <p:xfrm>
          <a:off x="754914" y="1776604"/>
          <a:ext cx="10228521" cy="39774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83170"/>
                <a:gridCol w="3235844"/>
                <a:gridCol w="3409507"/>
              </a:tblGrid>
              <a:tr h="31516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Операция</a:t>
                      </a:r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Отражение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в бюджете</a:t>
                      </a:r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Отражение АУБУ</a:t>
                      </a:r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Предоставление субсидий АУБУ на </a:t>
                      </a:r>
                      <a:r>
                        <a:rPr lang="ru-RU" sz="1600" dirty="0" err="1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госзадание</a:t>
                      </a:r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КВР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               611, 621</a:t>
                      </a:r>
                      <a:endParaRPr lang="ru-RU" sz="1600" dirty="0" smtClean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КОСГУ                  241</a:t>
                      </a:r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Код аналитики </a:t>
                      </a:r>
                      <a:r>
                        <a:rPr lang="ru-RU" sz="1600" b="1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130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КОСГУ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             </a:t>
                      </a:r>
                      <a:r>
                        <a:rPr lang="ru-RU" sz="1600" b="1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131 </a:t>
                      </a:r>
                      <a:endParaRPr lang="ru-RU" sz="1600" b="1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72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Предоставление субсидий АУБУ на иные цели</a:t>
                      </a:r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КВР                612, 622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КОСГУ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           241, 281</a:t>
                      </a:r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Код аналитики </a:t>
                      </a:r>
                      <a:r>
                        <a:rPr lang="ru-RU" sz="1600" b="1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150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КОСГУ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      </a:t>
                      </a:r>
                      <a:r>
                        <a:rPr lang="ru-RU" sz="1600" b="1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152, 162</a:t>
                      </a:r>
                      <a:endParaRPr lang="ru-RU" sz="1600" b="1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Предоставление субсидий АУБУ на кап вложения</a:t>
                      </a:r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КВР 461, 462, 464, 465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КОСГУ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                 530</a:t>
                      </a:r>
                      <a:endParaRPr lang="ru-RU" sz="1600" dirty="0">
                        <a:solidFill>
                          <a:schemeClr val="tx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Код аналитики </a:t>
                      </a:r>
                      <a:r>
                        <a:rPr lang="ru-RU" sz="1600" b="1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150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КОСГУ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             </a:t>
                      </a:r>
                      <a:r>
                        <a:rPr lang="ru-RU" sz="1600" b="1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162</a:t>
                      </a:r>
                      <a:endParaRPr lang="ru-RU" sz="1600" b="1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8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Возвраты остатков  целевых субсидий</a:t>
                      </a:r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КДБ         218……….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150*</a:t>
                      </a:r>
                    </a:p>
                    <a:p>
                      <a:pPr algn="ctr"/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КОСГУ            153, 163</a:t>
                      </a:r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Код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аналитики </a:t>
                      </a:r>
                      <a:r>
                        <a:rPr lang="ru-RU" sz="1600" b="1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610</a:t>
                      </a:r>
                      <a:endParaRPr lang="ru-RU" sz="1600" b="1" dirty="0" smtClean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algn="ctr"/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КОСГУ              </a:t>
                      </a:r>
                      <a:r>
                        <a:rPr lang="ru-RU" sz="1600" b="1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610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Возвраты остатков  субсидии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на</a:t>
                      </a: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  <a:r>
                        <a:rPr lang="ru-RU" sz="1600" dirty="0" err="1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госзадание</a:t>
                      </a: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при его не выполнении</a:t>
                      </a:r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КДБ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       113 ……….</a:t>
                      </a: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130*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КОСГУ                  136</a:t>
                      </a:r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Код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аналитики  </a:t>
                      </a:r>
                      <a:r>
                        <a:rPr lang="ru-RU" sz="1600" b="1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610</a:t>
                      </a:r>
                      <a:endParaRPr lang="ru-RU" sz="1600" b="1" dirty="0" smtClean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algn="ctr"/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КОСГУ               </a:t>
                      </a:r>
                      <a:r>
                        <a:rPr lang="ru-RU" sz="1600" b="1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610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9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Возвраты субсидии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на </a:t>
                      </a:r>
                      <a:r>
                        <a:rPr lang="ru-RU" sz="1600" baseline="0" dirty="0" err="1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госзадание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по результатам контроля </a:t>
                      </a:r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КДБ         203………150*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КОСГУ                 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153</a:t>
                      </a:r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КВР                  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  <a:r>
                        <a:rPr lang="ru-RU" sz="1600" b="1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853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КОСГУ               </a:t>
                      </a:r>
                      <a:r>
                        <a:rPr lang="ru-RU" sz="1600" b="1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241</a:t>
                      </a:r>
                      <a:endParaRPr lang="ru-RU" sz="1600" b="1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95153" y="6028661"/>
            <a:ext cx="78999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* Заблаговременное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в</a:t>
            </a:r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ключение в Реестр администрируемых доходов (РАД) 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12" name="Заголовок 2"/>
          <p:cNvSpPr txBox="1">
            <a:spLocks/>
          </p:cNvSpPr>
          <p:nvPr/>
        </p:nvSpPr>
        <p:spPr>
          <a:xfrm>
            <a:off x="-452181" y="227186"/>
            <a:ext cx="11906470" cy="49859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67" b="1" i="0" kern="120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/>
            <a:r>
              <a:rPr lang="ru-RU" sz="2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  <a:sym typeface="Helvetica Neue"/>
              </a:rPr>
              <a:t>Проверка корректности применения кодов бюджетной </a:t>
            </a:r>
            <a:r>
              <a:rPr lang="ru-RU" sz="20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  <a:sym typeface="Helvetica Neue"/>
              </a:rPr>
              <a:t>классификации</a:t>
            </a:r>
            <a:endParaRPr lang="ru-RU" sz="20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Segoe UI Light" panose="020B0502040204020203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894993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57130" y="291530"/>
            <a:ext cx="5789968" cy="348813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rPr>
              <a:t>Сверка показателей отчетности АУБУ и ГРБС- Учредителя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1516471"/>
              </p:ext>
            </p:extLst>
          </p:nvPr>
        </p:nvGraphicFramePr>
        <p:xfrm>
          <a:off x="648586" y="1108321"/>
          <a:ext cx="11174819" cy="546628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18832"/>
                <a:gridCol w="3927711"/>
                <a:gridCol w="3728276"/>
              </a:tblGrid>
              <a:tr h="31516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Показатель у учредителя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Показатель у АУБУ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Расхождения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Предоставлено субсидий, </a:t>
                      </a:r>
                    </a:p>
                    <a:p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Отчет ф. 0503127, р.2  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Получено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субсидий,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Отчет ф. 0503737, р.1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Не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допустимы, за исключением субсидий ФОМС на высокотехнологичную мед помощь по </a:t>
                      </a:r>
                      <a:r>
                        <a:rPr lang="ru-RU" sz="1400" baseline="0" dirty="0" err="1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госзаданию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72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Возвраты остатков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субсидий прошлых лет, </a:t>
                      </a:r>
                    </a:p>
                    <a:p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Отчет ф. 0503127, р. 1 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Возвращено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остатков субсидий,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Отчет ф. 0503737, р.4, строка 910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Не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допустимы,  за исключением возвратов отдельными учреждениями  науки, культуры и образования (МГУ, СПБГУ, </a:t>
                      </a:r>
                      <a:r>
                        <a:rPr lang="ru-RU" sz="1400" baseline="0" dirty="0" err="1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Рангихс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, Курчатовский, Эрмитаж, РАН, Академия живописи Большой театр, РФФИ) в доход федерального бюджета  Миннауки, Минкультуры)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Расчеты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по  задолженности по предоставленным субсидиям,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Сведения ф. 0503169, счет 120641(81)000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Расчеты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по  задолженности по предоставленным субсидиям,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Сведения ф. 0503769, счет х40140131 – 205ххххх</a:t>
                      </a:r>
                      <a:endParaRPr lang="ru-RU" sz="1400" dirty="0">
                        <a:solidFill>
                          <a:schemeClr val="tx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Не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допустимы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3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Расчеты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по  задолженности по остаткам субсидий к возврату,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Сведения ф. 0503169, счет 1 205хх000 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Расчеты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по  задолженности по остаткам субсидий к возврату,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Сведения ф. 0503769, с</a:t>
                      </a:r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чет  130305 000, код 610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Не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допустимы, за исключением остатков по возвратам отдельными учреждениями  науки, культуры и образования (МГУ, СПБГУ, </a:t>
                      </a:r>
                      <a:r>
                        <a:rPr lang="ru-RU" sz="1400" baseline="0" dirty="0" err="1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Рангихс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, Курчатовский, Эрмитаж, РАН, Академия живописи Большой театр, РФФИ) в доход федерального бюджета  Миннауки, Минкультуры)</a:t>
                      </a:r>
                      <a:endParaRPr lang="ru-RU" sz="1400" dirty="0">
                        <a:solidFill>
                          <a:schemeClr val="tx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8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Расчеты по ОЦИ, счет 120433000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Расчеты по ОЦИ, счет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121006000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Не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допустимы</a:t>
                      </a:r>
                      <a:endParaRPr lang="ru-RU" sz="1400" dirty="0" smtClean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>
                        <a:solidFill>
                          <a:schemeClr val="tx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760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39972" y="6145619"/>
            <a:ext cx="789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* Заблаговременное </a:t>
            </a:r>
            <a:r>
              <a:rPr lang="ru-RU" dirty="0"/>
              <a:t>в</a:t>
            </a:r>
            <a:r>
              <a:rPr lang="ru-RU" dirty="0" smtClean="0"/>
              <a:t>ключение в Реестр администрируемых доходов (РАД) </a:t>
            </a:r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12" name="Заголовок 2"/>
          <p:cNvSpPr txBox="1">
            <a:spLocks/>
          </p:cNvSpPr>
          <p:nvPr/>
        </p:nvSpPr>
        <p:spPr>
          <a:xfrm>
            <a:off x="-207335" y="330730"/>
            <a:ext cx="11906470" cy="49859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lnSpc>
                <a:spcPct val="90000"/>
              </a:lnSpc>
              <a:spcBef>
                <a:spcPct val="0"/>
              </a:spcBef>
              <a:buNone/>
              <a:defRPr sz="2000" b="1" i="0"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dirty="0"/>
              <a:t>Проверка </a:t>
            </a:r>
            <a:r>
              <a:rPr lang="ru-RU" dirty="0" smtClean="0"/>
              <a:t>применения </a:t>
            </a:r>
            <a:r>
              <a:rPr lang="ru-RU" dirty="0"/>
              <a:t>кодов бюджетной классификации</a:t>
            </a:r>
          </a:p>
          <a:p>
            <a:r>
              <a:rPr lang="ru-RU" dirty="0"/>
              <a:t> и внесение уточнений при необходимости</a:t>
            </a:r>
          </a:p>
          <a:p>
            <a:endParaRPr lang="ru-RU" dirty="0">
              <a:sym typeface="Helvetica Neue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326912" y="2158409"/>
            <a:ext cx="18086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318172"/>
              </p:ext>
            </p:extLst>
          </p:nvPr>
        </p:nvGraphicFramePr>
        <p:xfrm>
          <a:off x="520995" y="1298133"/>
          <a:ext cx="11178140" cy="32586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69152"/>
                <a:gridCol w="3436466"/>
                <a:gridCol w="4272522"/>
              </a:tblGrid>
              <a:tr h="31516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Операция</a:t>
                      </a:r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Отражение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в расходах ФБ</a:t>
                      </a:r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Отражение в расходах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субъекта (МО)</a:t>
                      </a:r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Отражение расходов в рамках НП</a:t>
                      </a:r>
                    </a:p>
                    <a:p>
                      <a:pPr algn="ctr"/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НП 5хххх</a:t>
                      </a:r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НП 5хххх (</a:t>
                      </a:r>
                      <a:r>
                        <a:rPr lang="en-US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c </a:t>
                      </a: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финансированием за счет ФБ)</a:t>
                      </a:r>
                      <a:endParaRPr lang="ru-RU" sz="1600" b="1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544">
                <a:tc vMerge="1">
                  <a:txBody>
                    <a:bodyPr/>
                    <a:lstStyle/>
                    <a:p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НП </a:t>
                      </a:r>
                      <a:r>
                        <a:rPr lang="ru-RU" sz="1600" dirty="0" err="1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Дхххх</a:t>
                      </a: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(</a:t>
                      </a:r>
                      <a:r>
                        <a:rPr lang="ru-RU" sz="1600" dirty="0" err="1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доп</a:t>
                      </a: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результаты)</a:t>
                      </a:r>
                      <a:endParaRPr lang="ru-RU" sz="1600" b="1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chemeClr val="tx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НП </a:t>
                      </a:r>
                      <a:r>
                        <a:rPr lang="ru-RU" sz="1600" dirty="0" err="1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ххххх</a:t>
                      </a: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(без финансирования за счет ФБ)</a:t>
                      </a:r>
                      <a:endParaRPr lang="ru-RU" sz="1600" b="1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804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Отражение расходов за счет МБТ</a:t>
                      </a:r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5хххх</a:t>
                      </a:r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5хххх (за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счет субвенций из иных МБТ без </a:t>
                      </a:r>
                      <a:r>
                        <a:rPr lang="ru-RU" sz="1600" baseline="0" dirty="0" err="1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софинансирования</a:t>
                      </a: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)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R</a:t>
                      </a:r>
                      <a:r>
                        <a:rPr lang="ru-RU" sz="1600" dirty="0" err="1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хххх</a:t>
                      </a: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, </a:t>
                      </a:r>
                      <a:r>
                        <a:rPr lang="en-US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L</a:t>
                      </a:r>
                      <a:r>
                        <a:rPr lang="ru-RU" sz="1600" dirty="0" err="1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хххх</a:t>
                      </a: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 (за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счет субсидий и иных МБТ с </a:t>
                      </a:r>
                      <a:r>
                        <a:rPr lang="ru-RU" sz="1600" baseline="0" dirty="0" err="1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софинансированием</a:t>
                      </a: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9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Отражение возвратов  МБТ*</a:t>
                      </a:r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КДБ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218………..150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КОСГУ  151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(</a:t>
                      </a: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161)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КДБ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 </a:t>
                      </a: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219…        ..150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КОСГУ  151 (161)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896035" y="4881282"/>
            <a:ext cx="78530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Требует анализа отражение КБК:</a:t>
            </a:r>
          </a:p>
          <a:p>
            <a:r>
              <a:rPr lang="ru-RU" dirty="0" smtClean="0"/>
              <a:t>по направлениям расходов </a:t>
            </a:r>
            <a:r>
              <a:rPr lang="ru-RU" dirty="0" smtClean="0">
                <a:solidFill>
                  <a:srgbClr val="FF0000"/>
                </a:solidFill>
              </a:rPr>
              <a:t>00000</a:t>
            </a:r>
          </a:p>
          <a:p>
            <a:r>
              <a:rPr lang="ru-RU" dirty="0" smtClean="0"/>
              <a:t>по программам, подпрограммам (непрограммной части расходов) </a:t>
            </a:r>
            <a:r>
              <a:rPr lang="ru-RU" dirty="0" smtClean="0">
                <a:solidFill>
                  <a:srgbClr val="FF0000"/>
                </a:solidFill>
              </a:rPr>
              <a:t>00 0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81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58182" y="199946"/>
            <a:ext cx="11906470" cy="498598"/>
          </a:xfrm>
          <a:prstGeom prst="rect">
            <a:avLst/>
          </a:prstGeom>
        </p:spPr>
        <p:txBody>
          <a:bodyPr vert="horz" lIns="0" tIns="0" rIns="0" bIns="0" rtlCol="0" anchor="ctr">
            <a:normAutofit fontScale="97500" lnSpcReduction="10000"/>
          </a:bodyPr>
          <a:lstStyle>
            <a:defPPr>
              <a:defRPr lang="ru-RU"/>
            </a:defPPr>
            <a:lvl1pPr algn="r">
              <a:lnSpc>
                <a:spcPct val="90000"/>
              </a:lnSpc>
              <a:spcBef>
                <a:spcPct val="0"/>
              </a:spcBef>
              <a:buNone/>
              <a:defRPr sz="2000" b="1" i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ru-RU" dirty="0" smtClean="0">
                <a:sym typeface="Helvetica Neue"/>
              </a:rPr>
              <a:t>Порядок уточнения показателей на лицевых</a:t>
            </a:r>
          </a:p>
          <a:p>
            <a:r>
              <a:rPr lang="ru-RU" dirty="0" smtClean="0">
                <a:sym typeface="Helvetica Neue"/>
              </a:rPr>
              <a:t>счетах после отчетной даты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84200" y="1761067"/>
            <a:ext cx="10686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Д</a:t>
            </a:r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о представления годовой отчётности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Т</a:t>
            </a:r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ерриториальными органами Федерального казначейства  – </a:t>
            </a:r>
            <a:r>
              <a:rPr lang="ru-RU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по обращению в ТОФК в установленном порядке</a:t>
            </a:r>
            <a:endParaRPr lang="ru-RU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4200" y="3439143"/>
            <a:ext cx="10686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После представления годовой отчётности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Т</a:t>
            </a:r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ерриториальными органами Федерального казначейства в МОУ ФК – </a:t>
            </a:r>
            <a:r>
              <a:rPr lang="ru-RU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по обращению ГРБС, ФО, ГВБФ в Федеральное казначейство (письмо с обоснованием необходимости внесения изменений) </a:t>
            </a:r>
            <a:endParaRPr lang="ru-RU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4200" y="2723215"/>
            <a:ext cx="4859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</a:t>
            </a:r>
            <a:r>
              <a:rPr lang="ru-RU" dirty="0" smtClean="0"/>
              <a:t>осле 1 февраля 2022 года: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1621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Прямая со стрелкой 38"/>
          <p:cNvCxnSpPr/>
          <p:nvPr/>
        </p:nvCxnSpPr>
        <p:spPr>
          <a:xfrm flipV="1">
            <a:off x="2394135" y="4365106"/>
            <a:ext cx="7803129" cy="1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51983" y="50141"/>
            <a:ext cx="5765095" cy="830997"/>
          </a:xfrm>
          <a:noFill/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/>
          <a:p>
            <a:pPr hangingPunct="0"/>
            <a:r>
              <a:rPr lang="ru-RU" sz="2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rPr>
              <a:t>Сроки представления отчетности </a:t>
            </a:r>
            <a:br>
              <a:rPr lang="ru-RU" sz="2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rPr>
            </a:br>
            <a:r>
              <a:rPr lang="ru-RU" sz="2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rPr>
              <a:t>об исполнении федерального бюджета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72AB35FC-AC0E-4DE5-A0BC-E5B18565A66C}"/>
              </a:ext>
            </a:extLst>
          </p:cNvPr>
          <p:cNvSpPr/>
          <p:nvPr/>
        </p:nvSpPr>
        <p:spPr>
          <a:xfrm>
            <a:off x="1723531" y="5990528"/>
            <a:ext cx="519565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1600" dirty="0" smtClean="0">
                <a:latin typeface="+mj-lt"/>
              </a:rPr>
              <a:t>*приказ </a:t>
            </a:r>
            <a:r>
              <a:rPr lang="ru-RU" sz="1600" dirty="0">
                <a:latin typeface="+mj-lt"/>
              </a:rPr>
              <a:t>Федерального казначейства от </a:t>
            </a:r>
            <a:r>
              <a:rPr lang="ru-RU" sz="1600" dirty="0" smtClean="0">
                <a:latin typeface="+mj-lt"/>
              </a:rPr>
              <a:t>07.09.2021 </a:t>
            </a:r>
            <a:r>
              <a:rPr lang="ru-RU" sz="1600" dirty="0">
                <a:latin typeface="+mj-lt"/>
              </a:rPr>
              <a:t>№ </a:t>
            </a:r>
            <a:r>
              <a:rPr lang="ru-RU" sz="1600" dirty="0" smtClean="0">
                <a:latin typeface="+mj-lt"/>
              </a:rPr>
              <a:t>28н</a:t>
            </a:r>
            <a:endParaRPr lang="ru-RU" sz="1600" dirty="0">
              <a:latin typeface="+mj-lt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9280679" y="4293097"/>
            <a:ext cx="144016" cy="144016"/>
          </a:xfrm>
          <a:prstGeom prst="ellipse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8950974" y="4437114"/>
            <a:ext cx="803426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23 марта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1645213" y="4134272"/>
            <a:ext cx="748923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Arial Narrow" panose="020B0606020202030204" pitchFamily="34" charset="0"/>
              </a:rPr>
              <a:t>2020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654345" y="4166170"/>
            <a:ext cx="8915284" cy="610619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Прямая со стрелкой 40"/>
          <p:cNvCxnSpPr/>
          <p:nvPr/>
        </p:nvCxnSpPr>
        <p:spPr>
          <a:xfrm flipH="1">
            <a:off x="7326146" y="2967069"/>
            <a:ext cx="1771" cy="1398035"/>
          </a:xfrm>
          <a:prstGeom prst="straightConnector1">
            <a:avLst/>
          </a:prstGeom>
          <a:ln>
            <a:prstDash val="sysDot"/>
            <a:tailEnd type="non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2394135" y="3658081"/>
            <a:ext cx="7803129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2999656" y="3586072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8056542" y="3586073"/>
            <a:ext cx="144016" cy="14401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70566" y="3719456"/>
            <a:ext cx="1002197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400" dirty="0">
                <a:solidFill>
                  <a:schemeClr val="bg2">
                    <a:lumMod val="75000"/>
                  </a:schemeClr>
                </a:solidFill>
                <a:latin typeface="Arial Narrow" panose="020B0606020202030204" pitchFamily="34" charset="0"/>
              </a:rPr>
              <a:t>22 февраля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7850408" y="3687558"/>
            <a:ext cx="803426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400" dirty="0">
                <a:solidFill>
                  <a:schemeClr val="bg2">
                    <a:lumMod val="75000"/>
                  </a:schemeClr>
                </a:solidFill>
                <a:latin typeface="Arial Narrow" panose="020B0606020202030204" pitchFamily="34" charset="0"/>
              </a:rPr>
              <a:t>12 марта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1645212" y="3427249"/>
            <a:ext cx="748923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Arial Narrow" panose="020B0606020202030204" pitchFamily="34" charset="0"/>
              </a:rPr>
              <a:t>2021</a:t>
            </a:r>
          </a:p>
        </p:txBody>
      </p:sp>
      <p:sp>
        <p:nvSpPr>
          <p:cNvPr id="47" name="Номер слайда 4">
            <a:extLst>
              <a:ext uri="{FF2B5EF4-FFF2-40B4-BE49-F238E27FC236}">
                <a16:creationId xmlns:a16="http://schemas.microsoft.com/office/drawing/2014/main" xmlns="" id="{9C56EBE6-090E-4A3A-96AA-BE410A851B8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458309" y="6332860"/>
            <a:ext cx="517537" cy="360000"/>
          </a:xfrm>
          <a:prstGeom prst="rect">
            <a:avLst/>
          </a:prstGeom>
        </p:spPr>
        <p:txBody>
          <a:bodyPr anchor="b"/>
          <a:lstStyle/>
          <a:p>
            <a:pPr algn="r"/>
            <a:fld id="{2B83DC6B-EB60-4B2C-96CD-1D71C753CDAA}" type="slidenum">
              <a:rPr lang="ru-RU" sz="140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/>
              <a:t>2</a:t>
            </a:fld>
            <a:endParaRPr lang="ru-RU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Freeform 27">
            <a:extLst>
              <a:ext uri="{FF2B5EF4-FFF2-40B4-BE49-F238E27FC236}">
                <a16:creationId xmlns:a16="http://schemas.microsoft.com/office/drawing/2014/main" xmlns="" id="{A86DA323-24B1-49CD-AB9F-F4A30B96D4C0}"/>
              </a:ext>
            </a:extLst>
          </p:cNvPr>
          <p:cNvSpPr>
            <a:spLocks noEditPoints="1"/>
          </p:cNvSpPr>
          <p:nvPr/>
        </p:nvSpPr>
        <p:spPr bwMode="auto">
          <a:xfrm rot="900000">
            <a:off x="8340082" y="4262340"/>
            <a:ext cx="682710" cy="668288"/>
          </a:xfrm>
          <a:custGeom>
            <a:avLst/>
            <a:gdLst>
              <a:gd name="T0" fmla="*/ 396 w 852"/>
              <a:gd name="T1" fmla="*/ 0 h 836"/>
              <a:gd name="T2" fmla="*/ 407 w 852"/>
              <a:gd name="T3" fmla="*/ 171 h 836"/>
              <a:gd name="T4" fmla="*/ 17 w 852"/>
              <a:gd name="T5" fmla="*/ 384 h 836"/>
              <a:gd name="T6" fmla="*/ 3 w 852"/>
              <a:gd name="T7" fmla="*/ 425 h 836"/>
              <a:gd name="T8" fmla="*/ 22 w 852"/>
              <a:gd name="T9" fmla="*/ 474 h 836"/>
              <a:gd name="T10" fmla="*/ 76 w 852"/>
              <a:gd name="T11" fmla="*/ 499 h 836"/>
              <a:gd name="T12" fmla="*/ 552 w 852"/>
              <a:gd name="T13" fmla="*/ 549 h 836"/>
              <a:gd name="T14" fmla="*/ 500 w 852"/>
              <a:gd name="T15" fmla="*/ 62 h 836"/>
              <a:gd name="T16" fmla="*/ 465 w 852"/>
              <a:gd name="T17" fmla="*/ 15 h 836"/>
              <a:gd name="T18" fmla="*/ 505 w 852"/>
              <a:gd name="T19" fmla="*/ 504 h 836"/>
              <a:gd name="T20" fmla="*/ 483 w 852"/>
              <a:gd name="T21" fmla="*/ 511 h 836"/>
              <a:gd name="T22" fmla="*/ 466 w 852"/>
              <a:gd name="T23" fmla="*/ 500 h 836"/>
              <a:gd name="T24" fmla="*/ 464 w 852"/>
              <a:gd name="T25" fmla="*/ 477 h 836"/>
              <a:gd name="T26" fmla="*/ 478 w 852"/>
              <a:gd name="T27" fmla="*/ 463 h 836"/>
              <a:gd name="T28" fmla="*/ 501 w 852"/>
              <a:gd name="T29" fmla="*/ 466 h 836"/>
              <a:gd name="T30" fmla="*/ 512 w 852"/>
              <a:gd name="T31" fmla="*/ 482 h 836"/>
              <a:gd name="T32" fmla="*/ 505 w 852"/>
              <a:gd name="T33" fmla="*/ 504 h 836"/>
              <a:gd name="T34" fmla="*/ 420 w 852"/>
              <a:gd name="T35" fmla="*/ 641 h 836"/>
              <a:gd name="T36" fmla="*/ 399 w 852"/>
              <a:gd name="T37" fmla="*/ 698 h 836"/>
              <a:gd name="T38" fmla="*/ 408 w 852"/>
              <a:gd name="T39" fmla="*/ 757 h 836"/>
              <a:gd name="T40" fmla="*/ 436 w 852"/>
              <a:gd name="T41" fmla="*/ 799 h 836"/>
              <a:gd name="T42" fmla="*/ 488 w 852"/>
              <a:gd name="T43" fmla="*/ 830 h 836"/>
              <a:gd name="T44" fmla="*/ 549 w 852"/>
              <a:gd name="T45" fmla="*/ 833 h 836"/>
              <a:gd name="T46" fmla="*/ 604 w 852"/>
              <a:gd name="T47" fmla="*/ 808 h 836"/>
              <a:gd name="T48" fmla="*/ 637 w 852"/>
              <a:gd name="T49" fmla="*/ 769 h 836"/>
              <a:gd name="T50" fmla="*/ 651 w 852"/>
              <a:gd name="T51" fmla="*/ 710 h 836"/>
              <a:gd name="T52" fmla="*/ 637 w 852"/>
              <a:gd name="T53" fmla="*/ 652 h 836"/>
              <a:gd name="T54" fmla="*/ 604 w 852"/>
              <a:gd name="T55" fmla="*/ 612 h 836"/>
              <a:gd name="T56" fmla="*/ 549 w 852"/>
              <a:gd name="T57" fmla="*/ 587 h 836"/>
              <a:gd name="T58" fmla="*/ 488 w 852"/>
              <a:gd name="T59" fmla="*/ 589 h 836"/>
              <a:gd name="T60" fmla="*/ 436 w 852"/>
              <a:gd name="T61" fmla="*/ 622 h 836"/>
              <a:gd name="T62" fmla="*/ 550 w 852"/>
              <a:gd name="T63" fmla="*/ 771 h 836"/>
              <a:gd name="T64" fmla="*/ 488 w 852"/>
              <a:gd name="T65" fmla="*/ 764 h 836"/>
              <a:gd name="T66" fmla="*/ 461 w 852"/>
              <a:gd name="T67" fmla="*/ 722 h 836"/>
              <a:gd name="T68" fmla="*/ 479 w 852"/>
              <a:gd name="T69" fmla="*/ 663 h 836"/>
              <a:gd name="T70" fmla="*/ 524 w 852"/>
              <a:gd name="T71" fmla="*/ 645 h 836"/>
              <a:gd name="T72" fmla="*/ 571 w 852"/>
              <a:gd name="T73" fmla="*/ 663 h 836"/>
              <a:gd name="T74" fmla="*/ 589 w 852"/>
              <a:gd name="T75" fmla="*/ 722 h 836"/>
              <a:gd name="T76" fmla="*/ 638 w 852"/>
              <a:gd name="T77" fmla="*/ 419 h 836"/>
              <a:gd name="T78" fmla="*/ 610 w 852"/>
              <a:gd name="T79" fmla="*/ 461 h 836"/>
              <a:gd name="T80" fmla="*/ 602 w 852"/>
              <a:gd name="T81" fmla="*/ 520 h 836"/>
              <a:gd name="T82" fmla="*/ 622 w 852"/>
              <a:gd name="T83" fmla="*/ 578 h 836"/>
              <a:gd name="T84" fmla="*/ 658 w 852"/>
              <a:gd name="T85" fmla="*/ 614 h 836"/>
              <a:gd name="T86" fmla="*/ 714 w 852"/>
              <a:gd name="T87" fmla="*/ 633 h 836"/>
              <a:gd name="T88" fmla="*/ 775 w 852"/>
              <a:gd name="T89" fmla="*/ 625 h 836"/>
              <a:gd name="T90" fmla="*/ 816 w 852"/>
              <a:gd name="T91" fmla="*/ 597 h 836"/>
              <a:gd name="T92" fmla="*/ 848 w 852"/>
              <a:gd name="T93" fmla="*/ 544 h 836"/>
              <a:gd name="T94" fmla="*/ 850 w 852"/>
              <a:gd name="T95" fmla="*/ 484 h 836"/>
              <a:gd name="T96" fmla="*/ 825 w 852"/>
              <a:gd name="T97" fmla="*/ 429 h 836"/>
              <a:gd name="T98" fmla="*/ 785 w 852"/>
              <a:gd name="T99" fmla="*/ 397 h 836"/>
              <a:gd name="T100" fmla="*/ 727 w 852"/>
              <a:gd name="T101" fmla="*/ 382 h 836"/>
              <a:gd name="T102" fmla="*/ 668 w 852"/>
              <a:gd name="T103" fmla="*/ 397 h 836"/>
              <a:gd name="T104" fmla="*/ 774 w 852"/>
              <a:gd name="T105" fmla="*/ 555 h 836"/>
              <a:gd name="T106" fmla="*/ 727 w 852"/>
              <a:gd name="T107" fmla="*/ 573 h 836"/>
              <a:gd name="T108" fmla="*/ 681 w 852"/>
              <a:gd name="T109" fmla="*/ 555 h 836"/>
              <a:gd name="T110" fmla="*/ 662 w 852"/>
              <a:gd name="T111" fmla="*/ 496 h 836"/>
              <a:gd name="T112" fmla="*/ 691 w 852"/>
              <a:gd name="T113" fmla="*/ 454 h 836"/>
              <a:gd name="T114" fmla="*/ 751 w 852"/>
              <a:gd name="T115" fmla="*/ 448 h 836"/>
              <a:gd name="T116" fmla="*/ 787 w 852"/>
              <a:gd name="T117" fmla="*/ 484 h 836"/>
              <a:gd name="T118" fmla="*/ 782 w 852"/>
              <a:gd name="T119" fmla="*/ 544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52" h="836">
                <a:moveTo>
                  <a:pt x="441" y="4"/>
                </a:moveTo>
                <a:lnTo>
                  <a:pt x="441" y="4"/>
                </a:lnTo>
                <a:lnTo>
                  <a:pt x="427" y="2"/>
                </a:lnTo>
                <a:lnTo>
                  <a:pt x="411" y="0"/>
                </a:lnTo>
                <a:lnTo>
                  <a:pt x="396" y="0"/>
                </a:lnTo>
                <a:lnTo>
                  <a:pt x="383" y="1"/>
                </a:lnTo>
                <a:lnTo>
                  <a:pt x="383" y="1"/>
                </a:lnTo>
                <a:lnTo>
                  <a:pt x="385" y="16"/>
                </a:lnTo>
                <a:lnTo>
                  <a:pt x="390" y="52"/>
                </a:lnTo>
                <a:lnTo>
                  <a:pt x="407" y="171"/>
                </a:lnTo>
                <a:lnTo>
                  <a:pt x="448" y="446"/>
                </a:lnTo>
                <a:lnTo>
                  <a:pt x="448" y="446"/>
                </a:lnTo>
                <a:lnTo>
                  <a:pt x="172" y="405"/>
                </a:lnTo>
                <a:lnTo>
                  <a:pt x="53" y="388"/>
                </a:lnTo>
                <a:lnTo>
                  <a:pt x="17" y="384"/>
                </a:lnTo>
                <a:lnTo>
                  <a:pt x="2" y="381"/>
                </a:lnTo>
                <a:lnTo>
                  <a:pt x="2" y="381"/>
                </a:lnTo>
                <a:lnTo>
                  <a:pt x="0" y="394"/>
                </a:lnTo>
                <a:lnTo>
                  <a:pt x="0" y="409"/>
                </a:lnTo>
                <a:lnTo>
                  <a:pt x="3" y="425"/>
                </a:lnTo>
                <a:lnTo>
                  <a:pt x="5" y="439"/>
                </a:lnTo>
                <a:lnTo>
                  <a:pt x="5" y="439"/>
                </a:lnTo>
                <a:lnTo>
                  <a:pt x="10" y="452"/>
                </a:lnTo>
                <a:lnTo>
                  <a:pt x="15" y="463"/>
                </a:lnTo>
                <a:lnTo>
                  <a:pt x="22" y="474"/>
                </a:lnTo>
                <a:lnTo>
                  <a:pt x="32" y="482"/>
                </a:lnTo>
                <a:lnTo>
                  <a:pt x="41" y="489"/>
                </a:lnTo>
                <a:lnTo>
                  <a:pt x="51" y="495"/>
                </a:lnTo>
                <a:lnTo>
                  <a:pt x="63" y="498"/>
                </a:lnTo>
                <a:lnTo>
                  <a:pt x="76" y="499"/>
                </a:lnTo>
                <a:lnTo>
                  <a:pt x="76" y="499"/>
                </a:lnTo>
                <a:lnTo>
                  <a:pt x="359" y="529"/>
                </a:lnTo>
                <a:lnTo>
                  <a:pt x="551" y="550"/>
                </a:lnTo>
                <a:lnTo>
                  <a:pt x="550" y="548"/>
                </a:lnTo>
                <a:lnTo>
                  <a:pt x="552" y="549"/>
                </a:lnTo>
                <a:lnTo>
                  <a:pt x="552" y="549"/>
                </a:lnTo>
                <a:lnTo>
                  <a:pt x="531" y="357"/>
                </a:lnTo>
                <a:lnTo>
                  <a:pt x="502" y="75"/>
                </a:lnTo>
                <a:lnTo>
                  <a:pt x="502" y="75"/>
                </a:lnTo>
                <a:lnTo>
                  <a:pt x="500" y="62"/>
                </a:lnTo>
                <a:lnTo>
                  <a:pt x="496" y="51"/>
                </a:lnTo>
                <a:lnTo>
                  <a:pt x="491" y="40"/>
                </a:lnTo>
                <a:lnTo>
                  <a:pt x="484" y="31"/>
                </a:lnTo>
                <a:lnTo>
                  <a:pt x="476" y="22"/>
                </a:lnTo>
                <a:lnTo>
                  <a:pt x="465" y="15"/>
                </a:lnTo>
                <a:lnTo>
                  <a:pt x="454" y="9"/>
                </a:lnTo>
                <a:lnTo>
                  <a:pt x="441" y="4"/>
                </a:lnTo>
                <a:lnTo>
                  <a:pt x="441" y="4"/>
                </a:lnTo>
                <a:close/>
                <a:moveTo>
                  <a:pt x="505" y="504"/>
                </a:moveTo>
                <a:lnTo>
                  <a:pt x="505" y="504"/>
                </a:lnTo>
                <a:lnTo>
                  <a:pt x="501" y="507"/>
                </a:lnTo>
                <a:lnTo>
                  <a:pt x="496" y="510"/>
                </a:lnTo>
                <a:lnTo>
                  <a:pt x="492" y="511"/>
                </a:lnTo>
                <a:lnTo>
                  <a:pt x="487" y="511"/>
                </a:lnTo>
                <a:lnTo>
                  <a:pt x="483" y="511"/>
                </a:lnTo>
                <a:lnTo>
                  <a:pt x="478" y="510"/>
                </a:lnTo>
                <a:lnTo>
                  <a:pt x="473" y="507"/>
                </a:lnTo>
                <a:lnTo>
                  <a:pt x="470" y="504"/>
                </a:lnTo>
                <a:lnTo>
                  <a:pt x="470" y="504"/>
                </a:lnTo>
                <a:lnTo>
                  <a:pt x="466" y="500"/>
                </a:lnTo>
                <a:lnTo>
                  <a:pt x="464" y="496"/>
                </a:lnTo>
                <a:lnTo>
                  <a:pt x="463" y="491"/>
                </a:lnTo>
                <a:lnTo>
                  <a:pt x="462" y="486"/>
                </a:lnTo>
                <a:lnTo>
                  <a:pt x="463" y="482"/>
                </a:lnTo>
                <a:lnTo>
                  <a:pt x="464" y="477"/>
                </a:lnTo>
                <a:lnTo>
                  <a:pt x="466" y="473"/>
                </a:lnTo>
                <a:lnTo>
                  <a:pt x="470" y="469"/>
                </a:lnTo>
                <a:lnTo>
                  <a:pt x="470" y="469"/>
                </a:lnTo>
                <a:lnTo>
                  <a:pt x="473" y="466"/>
                </a:lnTo>
                <a:lnTo>
                  <a:pt x="478" y="463"/>
                </a:lnTo>
                <a:lnTo>
                  <a:pt x="483" y="462"/>
                </a:lnTo>
                <a:lnTo>
                  <a:pt x="487" y="462"/>
                </a:lnTo>
                <a:lnTo>
                  <a:pt x="492" y="462"/>
                </a:lnTo>
                <a:lnTo>
                  <a:pt x="496" y="463"/>
                </a:lnTo>
                <a:lnTo>
                  <a:pt x="501" y="466"/>
                </a:lnTo>
                <a:lnTo>
                  <a:pt x="505" y="469"/>
                </a:lnTo>
                <a:lnTo>
                  <a:pt x="505" y="469"/>
                </a:lnTo>
                <a:lnTo>
                  <a:pt x="508" y="473"/>
                </a:lnTo>
                <a:lnTo>
                  <a:pt x="510" y="477"/>
                </a:lnTo>
                <a:lnTo>
                  <a:pt x="512" y="482"/>
                </a:lnTo>
                <a:lnTo>
                  <a:pt x="512" y="486"/>
                </a:lnTo>
                <a:lnTo>
                  <a:pt x="512" y="491"/>
                </a:lnTo>
                <a:lnTo>
                  <a:pt x="510" y="496"/>
                </a:lnTo>
                <a:lnTo>
                  <a:pt x="508" y="500"/>
                </a:lnTo>
                <a:lnTo>
                  <a:pt x="505" y="504"/>
                </a:lnTo>
                <a:lnTo>
                  <a:pt x="505" y="504"/>
                </a:lnTo>
                <a:close/>
                <a:moveTo>
                  <a:pt x="436" y="622"/>
                </a:moveTo>
                <a:lnTo>
                  <a:pt x="436" y="622"/>
                </a:lnTo>
                <a:lnTo>
                  <a:pt x="427" y="631"/>
                </a:lnTo>
                <a:lnTo>
                  <a:pt x="420" y="641"/>
                </a:lnTo>
                <a:lnTo>
                  <a:pt x="413" y="652"/>
                </a:lnTo>
                <a:lnTo>
                  <a:pt x="408" y="662"/>
                </a:lnTo>
                <a:lnTo>
                  <a:pt x="404" y="674"/>
                </a:lnTo>
                <a:lnTo>
                  <a:pt x="401" y="686"/>
                </a:lnTo>
                <a:lnTo>
                  <a:pt x="399" y="698"/>
                </a:lnTo>
                <a:lnTo>
                  <a:pt x="399" y="710"/>
                </a:lnTo>
                <a:lnTo>
                  <a:pt x="399" y="722"/>
                </a:lnTo>
                <a:lnTo>
                  <a:pt x="401" y="734"/>
                </a:lnTo>
                <a:lnTo>
                  <a:pt x="404" y="745"/>
                </a:lnTo>
                <a:lnTo>
                  <a:pt x="408" y="757"/>
                </a:lnTo>
                <a:lnTo>
                  <a:pt x="413" y="769"/>
                </a:lnTo>
                <a:lnTo>
                  <a:pt x="420" y="779"/>
                </a:lnTo>
                <a:lnTo>
                  <a:pt x="427" y="789"/>
                </a:lnTo>
                <a:lnTo>
                  <a:pt x="436" y="799"/>
                </a:lnTo>
                <a:lnTo>
                  <a:pt x="436" y="799"/>
                </a:lnTo>
                <a:lnTo>
                  <a:pt x="445" y="808"/>
                </a:lnTo>
                <a:lnTo>
                  <a:pt x="456" y="815"/>
                </a:lnTo>
                <a:lnTo>
                  <a:pt x="466" y="822"/>
                </a:lnTo>
                <a:lnTo>
                  <a:pt x="478" y="826"/>
                </a:lnTo>
                <a:lnTo>
                  <a:pt x="488" y="830"/>
                </a:lnTo>
                <a:lnTo>
                  <a:pt x="501" y="833"/>
                </a:lnTo>
                <a:lnTo>
                  <a:pt x="513" y="834"/>
                </a:lnTo>
                <a:lnTo>
                  <a:pt x="524" y="836"/>
                </a:lnTo>
                <a:lnTo>
                  <a:pt x="537" y="834"/>
                </a:lnTo>
                <a:lnTo>
                  <a:pt x="549" y="833"/>
                </a:lnTo>
                <a:lnTo>
                  <a:pt x="560" y="830"/>
                </a:lnTo>
                <a:lnTo>
                  <a:pt x="572" y="826"/>
                </a:lnTo>
                <a:lnTo>
                  <a:pt x="583" y="822"/>
                </a:lnTo>
                <a:lnTo>
                  <a:pt x="594" y="815"/>
                </a:lnTo>
                <a:lnTo>
                  <a:pt x="604" y="808"/>
                </a:lnTo>
                <a:lnTo>
                  <a:pt x="614" y="799"/>
                </a:lnTo>
                <a:lnTo>
                  <a:pt x="614" y="799"/>
                </a:lnTo>
                <a:lnTo>
                  <a:pt x="623" y="789"/>
                </a:lnTo>
                <a:lnTo>
                  <a:pt x="630" y="779"/>
                </a:lnTo>
                <a:lnTo>
                  <a:pt x="637" y="769"/>
                </a:lnTo>
                <a:lnTo>
                  <a:pt x="641" y="757"/>
                </a:lnTo>
                <a:lnTo>
                  <a:pt x="645" y="745"/>
                </a:lnTo>
                <a:lnTo>
                  <a:pt x="648" y="734"/>
                </a:lnTo>
                <a:lnTo>
                  <a:pt x="649" y="722"/>
                </a:lnTo>
                <a:lnTo>
                  <a:pt x="651" y="710"/>
                </a:lnTo>
                <a:lnTo>
                  <a:pt x="649" y="698"/>
                </a:lnTo>
                <a:lnTo>
                  <a:pt x="648" y="686"/>
                </a:lnTo>
                <a:lnTo>
                  <a:pt x="646" y="674"/>
                </a:lnTo>
                <a:lnTo>
                  <a:pt x="641" y="662"/>
                </a:lnTo>
                <a:lnTo>
                  <a:pt x="637" y="652"/>
                </a:lnTo>
                <a:lnTo>
                  <a:pt x="630" y="641"/>
                </a:lnTo>
                <a:lnTo>
                  <a:pt x="623" y="631"/>
                </a:lnTo>
                <a:lnTo>
                  <a:pt x="614" y="622"/>
                </a:lnTo>
                <a:lnTo>
                  <a:pt x="614" y="622"/>
                </a:lnTo>
                <a:lnTo>
                  <a:pt x="604" y="612"/>
                </a:lnTo>
                <a:lnTo>
                  <a:pt x="594" y="606"/>
                </a:lnTo>
                <a:lnTo>
                  <a:pt x="583" y="599"/>
                </a:lnTo>
                <a:lnTo>
                  <a:pt x="572" y="594"/>
                </a:lnTo>
                <a:lnTo>
                  <a:pt x="560" y="589"/>
                </a:lnTo>
                <a:lnTo>
                  <a:pt x="549" y="587"/>
                </a:lnTo>
                <a:lnTo>
                  <a:pt x="537" y="585"/>
                </a:lnTo>
                <a:lnTo>
                  <a:pt x="524" y="585"/>
                </a:lnTo>
                <a:lnTo>
                  <a:pt x="513" y="585"/>
                </a:lnTo>
                <a:lnTo>
                  <a:pt x="501" y="587"/>
                </a:lnTo>
                <a:lnTo>
                  <a:pt x="488" y="589"/>
                </a:lnTo>
                <a:lnTo>
                  <a:pt x="477" y="594"/>
                </a:lnTo>
                <a:lnTo>
                  <a:pt x="466" y="599"/>
                </a:lnTo>
                <a:lnTo>
                  <a:pt x="456" y="606"/>
                </a:lnTo>
                <a:lnTo>
                  <a:pt x="445" y="612"/>
                </a:lnTo>
                <a:lnTo>
                  <a:pt x="436" y="622"/>
                </a:lnTo>
                <a:lnTo>
                  <a:pt x="436" y="622"/>
                </a:lnTo>
                <a:close/>
                <a:moveTo>
                  <a:pt x="571" y="756"/>
                </a:moveTo>
                <a:lnTo>
                  <a:pt x="571" y="756"/>
                </a:lnTo>
                <a:lnTo>
                  <a:pt x="560" y="764"/>
                </a:lnTo>
                <a:lnTo>
                  <a:pt x="550" y="771"/>
                </a:lnTo>
                <a:lnTo>
                  <a:pt x="537" y="774"/>
                </a:lnTo>
                <a:lnTo>
                  <a:pt x="524" y="775"/>
                </a:lnTo>
                <a:lnTo>
                  <a:pt x="513" y="774"/>
                </a:lnTo>
                <a:lnTo>
                  <a:pt x="500" y="771"/>
                </a:lnTo>
                <a:lnTo>
                  <a:pt x="488" y="764"/>
                </a:lnTo>
                <a:lnTo>
                  <a:pt x="479" y="756"/>
                </a:lnTo>
                <a:lnTo>
                  <a:pt x="479" y="756"/>
                </a:lnTo>
                <a:lnTo>
                  <a:pt x="470" y="745"/>
                </a:lnTo>
                <a:lnTo>
                  <a:pt x="464" y="735"/>
                </a:lnTo>
                <a:lnTo>
                  <a:pt x="461" y="722"/>
                </a:lnTo>
                <a:lnTo>
                  <a:pt x="459" y="710"/>
                </a:lnTo>
                <a:lnTo>
                  <a:pt x="461" y="698"/>
                </a:lnTo>
                <a:lnTo>
                  <a:pt x="464" y="685"/>
                </a:lnTo>
                <a:lnTo>
                  <a:pt x="470" y="674"/>
                </a:lnTo>
                <a:lnTo>
                  <a:pt x="479" y="663"/>
                </a:lnTo>
                <a:lnTo>
                  <a:pt x="479" y="663"/>
                </a:lnTo>
                <a:lnTo>
                  <a:pt x="488" y="655"/>
                </a:lnTo>
                <a:lnTo>
                  <a:pt x="500" y="649"/>
                </a:lnTo>
                <a:lnTo>
                  <a:pt x="513" y="646"/>
                </a:lnTo>
                <a:lnTo>
                  <a:pt x="524" y="645"/>
                </a:lnTo>
                <a:lnTo>
                  <a:pt x="537" y="646"/>
                </a:lnTo>
                <a:lnTo>
                  <a:pt x="550" y="649"/>
                </a:lnTo>
                <a:lnTo>
                  <a:pt x="560" y="655"/>
                </a:lnTo>
                <a:lnTo>
                  <a:pt x="571" y="663"/>
                </a:lnTo>
                <a:lnTo>
                  <a:pt x="571" y="663"/>
                </a:lnTo>
                <a:lnTo>
                  <a:pt x="580" y="674"/>
                </a:lnTo>
                <a:lnTo>
                  <a:pt x="586" y="685"/>
                </a:lnTo>
                <a:lnTo>
                  <a:pt x="589" y="698"/>
                </a:lnTo>
                <a:lnTo>
                  <a:pt x="590" y="710"/>
                </a:lnTo>
                <a:lnTo>
                  <a:pt x="589" y="722"/>
                </a:lnTo>
                <a:lnTo>
                  <a:pt x="586" y="735"/>
                </a:lnTo>
                <a:lnTo>
                  <a:pt x="580" y="745"/>
                </a:lnTo>
                <a:lnTo>
                  <a:pt x="571" y="756"/>
                </a:lnTo>
                <a:lnTo>
                  <a:pt x="571" y="756"/>
                </a:lnTo>
                <a:close/>
                <a:moveTo>
                  <a:pt x="638" y="419"/>
                </a:moveTo>
                <a:lnTo>
                  <a:pt x="638" y="419"/>
                </a:lnTo>
                <a:lnTo>
                  <a:pt x="629" y="429"/>
                </a:lnTo>
                <a:lnTo>
                  <a:pt x="622" y="439"/>
                </a:lnTo>
                <a:lnTo>
                  <a:pt x="616" y="449"/>
                </a:lnTo>
                <a:lnTo>
                  <a:pt x="610" y="461"/>
                </a:lnTo>
                <a:lnTo>
                  <a:pt x="607" y="473"/>
                </a:lnTo>
                <a:lnTo>
                  <a:pt x="603" y="484"/>
                </a:lnTo>
                <a:lnTo>
                  <a:pt x="602" y="497"/>
                </a:lnTo>
                <a:lnTo>
                  <a:pt x="601" y="508"/>
                </a:lnTo>
                <a:lnTo>
                  <a:pt x="602" y="520"/>
                </a:lnTo>
                <a:lnTo>
                  <a:pt x="603" y="533"/>
                </a:lnTo>
                <a:lnTo>
                  <a:pt x="607" y="544"/>
                </a:lnTo>
                <a:lnTo>
                  <a:pt x="610" y="556"/>
                </a:lnTo>
                <a:lnTo>
                  <a:pt x="616" y="567"/>
                </a:lnTo>
                <a:lnTo>
                  <a:pt x="622" y="578"/>
                </a:lnTo>
                <a:lnTo>
                  <a:pt x="630" y="588"/>
                </a:lnTo>
                <a:lnTo>
                  <a:pt x="638" y="597"/>
                </a:lnTo>
                <a:lnTo>
                  <a:pt x="638" y="597"/>
                </a:lnTo>
                <a:lnTo>
                  <a:pt x="647" y="606"/>
                </a:lnTo>
                <a:lnTo>
                  <a:pt x="658" y="614"/>
                </a:lnTo>
                <a:lnTo>
                  <a:pt x="668" y="619"/>
                </a:lnTo>
                <a:lnTo>
                  <a:pt x="680" y="625"/>
                </a:lnTo>
                <a:lnTo>
                  <a:pt x="691" y="629"/>
                </a:lnTo>
                <a:lnTo>
                  <a:pt x="703" y="632"/>
                </a:lnTo>
                <a:lnTo>
                  <a:pt x="714" y="633"/>
                </a:lnTo>
                <a:lnTo>
                  <a:pt x="727" y="634"/>
                </a:lnTo>
                <a:lnTo>
                  <a:pt x="739" y="633"/>
                </a:lnTo>
                <a:lnTo>
                  <a:pt x="750" y="632"/>
                </a:lnTo>
                <a:lnTo>
                  <a:pt x="763" y="629"/>
                </a:lnTo>
                <a:lnTo>
                  <a:pt x="775" y="625"/>
                </a:lnTo>
                <a:lnTo>
                  <a:pt x="785" y="619"/>
                </a:lnTo>
                <a:lnTo>
                  <a:pt x="797" y="614"/>
                </a:lnTo>
                <a:lnTo>
                  <a:pt x="806" y="606"/>
                </a:lnTo>
                <a:lnTo>
                  <a:pt x="816" y="597"/>
                </a:lnTo>
                <a:lnTo>
                  <a:pt x="816" y="597"/>
                </a:lnTo>
                <a:lnTo>
                  <a:pt x="825" y="588"/>
                </a:lnTo>
                <a:lnTo>
                  <a:pt x="831" y="578"/>
                </a:lnTo>
                <a:lnTo>
                  <a:pt x="838" y="567"/>
                </a:lnTo>
                <a:lnTo>
                  <a:pt x="843" y="556"/>
                </a:lnTo>
                <a:lnTo>
                  <a:pt x="848" y="544"/>
                </a:lnTo>
                <a:lnTo>
                  <a:pt x="850" y="533"/>
                </a:lnTo>
                <a:lnTo>
                  <a:pt x="852" y="520"/>
                </a:lnTo>
                <a:lnTo>
                  <a:pt x="852" y="508"/>
                </a:lnTo>
                <a:lnTo>
                  <a:pt x="852" y="497"/>
                </a:lnTo>
                <a:lnTo>
                  <a:pt x="850" y="484"/>
                </a:lnTo>
                <a:lnTo>
                  <a:pt x="848" y="473"/>
                </a:lnTo>
                <a:lnTo>
                  <a:pt x="843" y="461"/>
                </a:lnTo>
                <a:lnTo>
                  <a:pt x="838" y="449"/>
                </a:lnTo>
                <a:lnTo>
                  <a:pt x="833" y="439"/>
                </a:lnTo>
                <a:lnTo>
                  <a:pt x="825" y="429"/>
                </a:lnTo>
                <a:lnTo>
                  <a:pt x="816" y="419"/>
                </a:lnTo>
                <a:lnTo>
                  <a:pt x="816" y="419"/>
                </a:lnTo>
                <a:lnTo>
                  <a:pt x="806" y="411"/>
                </a:lnTo>
                <a:lnTo>
                  <a:pt x="797" y="403"/>
                </a:lnTo>
                <a:lnTo>
                  <a:pt x="785" y="397"/>
                </a:lnTo>
                <a:lnTo>
                  <a:pt x="775" y="392"/>
                </a:lnTo>
                <a:lnTo>
                  <a:pt x="763" y="388"/>
                </a:lnTo>
                <a:lnTo>
                  <a:pt x="751" y="385"/>
                </a:lnTo>
                <a:lnTo>
                  <a:pt x="739" y="384"/>
                </a:lnTo>
                <a:lnTo>
                  <a:pt x="727" y="382"/>
                </a:lnTo>
                <a:lnTo>
                  <a:pt x="714" y="384"/>
                </a:lnTo>
                <a:lnTo>
                  <a:pt x="703" y="385"/>
                </a:lnTo>
                <a:lnTo>
                  <a:pt x="691" y="388"/>
                </a:lnTo>
                <a:lnTo>
                  <a:pt x="680" y="392"/>
                </a:lnTo>
                <a:lnTo>
                  <a:pt x="668" y="397"/>
                </a:lnTo>
                <a:lnTo>
                  <a:pt x="658" y="403"/>
                </a:lnTo>
                <a:lnTo>
                  <a:pt x="647" y="411"/>
                </a:lnTo>
                <a:lnTo>
                  <a:pt x="638" y="419"/>
                </a:lnTo>
                <a:lnTo>
                  <a:pt x="638" y="419"/>
                </a:lnTo>
                <a:close/>
                <a:moveTo>
                  <a:pt x="774" y="555"/>
                </a:moveTo>
                <a:lnTo>
                  <a:pt x="774" y="555"/>
                </a:lnTo>
                <a:lnTo>
                  <a:pt x="763" y="563"/>
                </a:lnTo>
                <a:lnTo>
                  <a:pt x="751" y="569"/>
                </a:lnTo>
                <a:lnTo>
                  <a:pt x="740" y="572"/>
                </a:lnTo>
                <a:lnTo>
                  <a:pt x="727" y="573"/>
                </a:lnTo>
                <a:lnTo>
                  <a:pt x="714" y="572"/>
                </a:lnTo>
                <a:lnTo>
                  <a:pt x="703" y="569"/>
                </a:lnTo>
                <a:lnTo>
                  <a:pt x="691" y="563"/>
                </a:lnTo>
                <a:lnTo>
                  <a:pt x="681" y="555"/>
                </a:lnTo>
                <a:lnTo>
                  <a:pt x="681" y="555"/>
                </a:lnTo>
                <a:lnTo>
                  <a:pt x="673" y="544"/>
                </a:lnTo>
                <a:lnTo>
                  <a:pt x="667" y="533"/>
                </a:lnTo>
                <a:lnTo>
                  <a:pt x="662" y="521"/>
                </a:lnTo>
                <a:lnTo>
                  <a:pt x="661" y="508"/>
                </a:lnTo>
                <a:lnTo>
                  <a:pt x="662" y="496"/>
                </a:lnTo>
                <a:lnTo>
                  <a:pt x="667" y="484"/>
                </a:lnTo>
                <a:lnTo>
                  <a:pt x="673" y="473"/>
                </a:lnTo>
                <a:lnTo>
                  <a:pt x="681" y="462"/>
                </a:lnTo>
                <a:lnTo>
                  <a:pt x="681" y="462"/>
                </a:lnTo>
                <a:lnTo>
                  <a:pt x="691" y="454"/>
                </a:lnTo>
                <a:lnTo>
                  <a:pt x="703" y="448"/>
                </a:lnTo>
                <a:lnTo>
                  <a:pt x="714" y="445"/>
                </a:lnTo>
                <a:lnTo>
                  <a:pt x="727" y="444"/>
                </a:lnTo>
                <a:lnTo>
                  <a:pt x="740" y="445"/>
                </a:lnTo>
                <a:lnTo>
                  <a:pt x="751" y="448"/>
                </a:lnTo>
                <a:lnTo>
                  <a:pt x="763" y="454"/>
                </a:lnTo>
                <a:lnTo>
                  <a:pt x="774" y="462"/>
                </a:lnTo>
                <a:lnTo>
                  <a:pt x="774" y="462"/>
                </a:lnTo>
                <a:lnTo>
                  <a:pt x="782" y="473"/>
                </a:lnTo>
                <a:lnTo>
                  <a:pt x="787" y="484"/>
                </a:lnTo>
                <a:lnTo>
                  <a:pt x="791" y="496"/>
                </a:lnTo>
                <a:lnTo>
                  <a:pt x="792" y="508"/>
                </a:lnTo>
                <a:lnTo>
                  <a:pt x="791" y="521"/>
                </a:lnTo>
                <a:lnTo>
                  <a:pt x="787" y="533"/>
                </a:lnTo>
                <a:lnTo>
                  <a:pt x="782" y="544"/>
                </a:lnTo>
                <a:lnTo>
                  <a:pt x="774" y="555"/>
                </a:lnTo>
                <a:lnTo>
                  <a:pt x="774" y="555"/>
                </a:lnTo>
                <a:close/>
              </a:path>
            </a:pathLst>
          </a:custGeom>
          <a:solidFill>
            <a:schemeClr val="tx1">
              <a:lumMod val="65000"/>
              <a:lumOff val="35000"/>
              <a:alpha val="91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3A864BD5-B593-4799-8B4F-8D77838C1E48}"/>
              </a:ext>
            </a:extLst>
          </p:cNvPr>
          <p:cNvSpPr/>
          <p:nvPr/>
        </p:nvSpPr>
        <p:spPr>
          <a:xfrm rot="10800000" flipV="1">
            <a:off x="1828798" y="1338279"/>
            <a:ext cx="8368465" cy="646331"/>
          </a:xfrm>
          <a:prstGeom prst="rect">
            <a:avLst/>
          </a:prstGeom>
          <a:solidFill>
            <a:srgbClr val="14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Сроки представления годовой отчетности ГРБС в </a:t>
            </a:r>
            <a:r>
              <a:rPr lang="ru-RU" b="1" dirty="0">
                <a:solidFill>
                  <a:schemeClr val="bg1"/>
                </a:solidFill>
                <a:latin typeface="Arial Narrow" panose="020B0606020202030204" pitchFamily="34" charset="0"/>
              </a:rPr>
              <a:t>Федеральное </a:t>
            </a:r>
            <a:r>
              <a:rPr lang="ru-RU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казначейство*</a:t>
            </a:r>
            <a:endParaRPr lang="ru-RU" b="1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endParaRPr lang="ru-RU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flipV="1">
            <a:off x="2406489" y="2823054"/>
            <a:ext cx="7803129" cy="1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3012010" y="2751045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7255273" y="2751045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657566" y="2592222"/>
            <a:ext cx="748923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2022</a:t>
            </a:r>
            <a:endParaRPr lang="ru-RU" sz="2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570565" y="2975260"/>
            <a:ext cx="1002197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22 февраля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7054055" y="3015434"/>
            <a:ext cx="72167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9</a:t>
            </a:r>
            <a:r>
              <a:rPr lang="ru-RU" sz="1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марта</a:t>
            </a:r>
          </a:p>
        </p:txBody>
      </p:sp>
      <p:sp>
        <p:nvSpPr>
          <p:cNvPr id="34" name="Freeform 27">
            <a:extLst>
              <a:ext uri="{FF2B5EF4-FFF2-40B4-BE49-F238E27FC236}">
                <a16:creationId xmlns:a16="http://schemas.microsoft.com/office/drawing/2014/main" xmlns="" id="{A86DA323-24B1-49CD-AB9F-F4A30B96D4C0}"/>
              </a:ext>
            </a:extLst>
          </p:cNvPr>
          <p:cNvSpPr>
            <a:spLocks noEditPoints="1"/>
          </p:cNvSpPr>
          <p:nvPr/>
        </p:nvSpPr>
        <p:spPr bwMode="auto">
          <a:xfrm rot="900000">
            <a:off x="7350393" y="3549493"/>
            <a:ext cx="682710" cy="668288"/>
          </a:xfrm>
          <a:custGeom>
            <a:avLst/>
            <a:gdLst>
              <a:gd name="T0" fmla="*/ 396 w 852"/>
              <a:gd name="T1" fmla="*/ 0 h 836"/>
              <a:gd name="T2" fmla="*/ 407 w 852"/>
              <a:gd name="T3" fmla="*/ 171 h 836"/>
              <a:gd name="T4" fmla="*/ 17 w 852"/>
              <a:gd name="T5" fmla="*/ 384 h 836"/>
              <a:gd name="T6" fmla="*/ 3 w 852"/>
              <a:gd name="T7" fmla="*/ 425 h 836"/>
              <a:gd name="T8" fmla="*/ 22 w 852"/>
              <a:gd name="T9" fmla="*/ 474 h 836"/>
              <a:gd name="T10" fmla="*/ 76 w 852"/>
              <a:gd name="T11" fmla="*/ 499 h 836"/>
              <a:gd name="T12" fmla="*/ 552 w 852"/>
              <a:gd name="T13" fmla="*/ 549 h 836"/>
              <a:gd name="T14" fmla="*/ 500 w 852"/>
              <a:gd name="T15" fmla="*/ 62 h 836"/>
              <a:gd name="T16" fmla="*/ 465 w 852"/>
              <a:gd name="T17" fmla="*/ 15 h 836"/>
              <a:gd name="T18" fmla="*/ 505 w 852"/>
              <a:gd name="T19" fmla="*/ 504 h 836"/>
              <a:gd name="T20" fmla="*/ 483 w 852"/>
              <a:gd name="T21" fmla="*/ 511 h 836"/>
              <a:gd name="T22" fmla="*/ 466 w 852"/>
              <a:gd name="T23" fmla="*/ 500 h 836"/>
              <a:gd name="T24" fmla="*/ 464 w 852"/>
              <a:gd name="T25" fmla="*/ 477 h 836"/>
              <a:gd name="T26" fmla="*/ 478 w 852"/>
              <a:gd name="T27" fmla="*/ 463 h 836"/>
              <a:gd name="T28" fmla="*/ 501 w 852"/>
              <a:gd name="T29" fmla="*/ 466 h 836"/>
              <a:gd name="T30" fmla="*/ 512 w 852"/>
              <a:gd name="T31" fmla="*/ 482 h 836"/>
              <a:gd name="T32" fmla="*/ 505 w 852"/>
              <a:gd name="T33" fmla="*/ 504 h 836"/>
              <a:gd name="T34" fmla="*/ 420 w 852"/>
              <a:gd name="T35" fmla="*/ 641 h 836"/>
              <a:gd name="T36" fmla="*/ 399 w 852"/>
              <a:gd name="T37" fmla="*/ 698 h 836"/>
              <a:gd name="T38" fmla="*/ 408 w 852"/>
              <a:gd name="T39" fmla="*/ 757 h 836"/>
              <a:gd name="T40" fmla="*/ 436 w 852"/>
              <a:gd name="T41" fmla="*/ 799 h 836"/>
              <a:gd name="T42" fmla="*/ 488 w 852"/>
              <a:gd name="T43" fmla="*/ 830 h 836"/>
              <a:gd name="T44" fmla="*/ 549 w 852"/>
              <a:gd name="T45" fmla="*/ 833 h 836"/>
              <a:gd name="T46" fmla="*/ 604 w 852"/>
              <a:gd name="T47" fmla="*/ 808 h 836"/>
              <a:gd name="T48" fmla="*/ 637 w 852"/>
              <a:gd name="T49" fmla="*/ 769 h 836"/>
              <a:gd name="T50" fmla="*/ 651 w 852"/>
              <a:gd name="T51" fmla="*/ 710 h 836"/>
              <a:gd name="T52" fmla="*/ 637 w 852"/>
              <a:gd name="T53" fmla="*/ 652 h 836"/>
              <a:gd name="T54" fmla="*/ 604 w 852"/>
              <a:gd name="T55" fmla="*/ 612 h 836"/>
              <a:gd name="T56" fmla="*/ 549 w 852"/>
              <a:gd name="T57" fmla="*/ 587 h 836"/>
              <a:gd name="T58" fmla="*/ 488 w 852"/>
              <a:gd name="T59" fmla="*/ 589 h 836"/>
              <a:gd name="T60" fmla="*/ 436 w 852"/>
              <a:gd name="T61" fmla="*/ 622 h 836"/>
              <a:gd name="T62" fmla="*/ 550 w 852"/>
              <a:gd name="T63" fmla="*/ 771 h 836"/>
              <a:gd name="T64" fmla="*/ 488 w 852"/>
              <a:gd name="T65" fmla="*/ 764 h 836"/>
              <a:gd name="T66" fmla="*/ 461 w 852"/>
              <a:gd name="T67" fmla="*/ 722 h 836"/>
              <a:gd name="T68" fmla="*/ 479 w 852"/>
              <a:gd name="T69" fmla="*/ 663 h 836"/>
              <a:gd name="T70" fmla="*/ 524 w 852"/>
              <a:gd name="T71" fmla="*/ 645 h 836"/>
              <a:gd name="T72" fmla="*/ 571 w 852"/>
              <a:gd name="T73" fmla="*/ 663 h 836"/>
              <a:gd name="T74" fmla="*/ 589 w 852"/>
              <a:gd name="T75" fmla="*/ 722 h 836"/>
              <a:gd name="T76" fmla="*/ 638 w 852"/>
              <a:gd name="T77" fmla="*/ 419 h 836"/>
              <a:gd name="T78" fmla="*/ 610 w 852"/>
              <a:gd name="T79" fmla="*/ 461 h 836"/>
              <a:gd name="T80" fmla="*/ 602 w 852"/>
              <a:gd name="T81" fmla="*/ 520 h 836"/>
              <a:gd name="T82" fmla="*/ 622 w 852"/>
              <a:gd name="T83" fmla="*/ 578 h 836"/>
              <a:gd name="T84" fmla="*/ 658 w 852"/>
              <a:gd name="T85" fmla="*/ 614 h 836"/>
              <a:gd name="T86" fmla="*/ 714 w 852"/>
              <a:gd name="T87" fmla="*/ 633 h 836"/>
              <a:gd name="T88" fmla="*/ 775 w 852"/>
              <a:gd name="T89" fmla="*/ 625 h 836"/>
              <a:gd name="T90" fmla="*/ 816 w 852"/>
              <a:gd name="T91" fmla="*/ 597 h 836"/>
              <a:gd name="T92" fmla="*/ 848 w 852"/>
              <a:gd name="T93" fmla="*/ 544 h 836"/>
              <a:gd name="T94" fmla="*/ 850 w 852"/>
              <a:gd name="T95" fmla="*/ 484 h 836"/>
              <a:gd name="T96" fmla="*/ 825 w 852"/>
              <a:gd name="T97" fmla="*/ 429 h 836"/>
              <a:gd name="T98" fmla="*/ 785 w 852"/>
              <a:gd name="T99" fmla="*/ 397 h 836"/>
              <a:gd name="T100" fmla="*/ 727 w 852"/>
              <a:gd name="T101" fmla="*/ 382 h 836"/>
              <a:gd name="T102" fmla="*/ 668 w 852"/>
              <a:gd name="T103" fmla="*/ 397 h 836"/>
              <a:gd name="T104" fmla="*/ 774 w 852"/>
              <a:gd name="T105" fmla="*/ 555 h 836"/>
              <a:gd name="T106" fmla="*/ 727 w 852"/>
              <a:gd name="T107" fmla="*/ 573 h 836"/>
              <a:gd name="T108" fmla="*/ 681 w 852"/>
              <a:gd name="T109" fmla="*/ 555 h 836"/>
              <a:gd name="T110" fmla="*/ 662 w 852"/>
              <a:gd name="T111" fmla="*/ 496 h 836"/>
              <a:gd name="T112" fmla="*/ 691 w 852"/>
              <a:gd name="T113" fmla="*/ 454 h 836"/>
              <a:gd name="T114" fmla="*/ 751 w 852"/>
              <a:gd name="T115" fmla="*/ 448 h 836"/>
              <a:gd name="T116" fmla="*/ 787 w 852"/>
              <a:gd name="T117" fmla="*/ 484 h 836"/>
              <a:gd name="T118" fmla="*/ 782 w 852"/>
              <a:gd name="T119" fmla="*/ 544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52" h="836">
                <a:moveTo>
                  <a:pt x="441" y="4"/>
                </a:moveTo>
                <a:lnTo>
                  <a:pt x="441" y="4"/>
                </a:lnTo>
                <a:lnTo>
                  <a:pt x="427" y="2"/>
                </a:lnTo>
                <a:lnTo>
                  <a:pt x="411" y="0"/>
                </a:lnTo>
                <a:lnTo>
                  <a:pt x="396" y="0"/>
                </a:lnTo>
                <a:lnTo>
                  <a:pt x="383" y="1"/>
                </a:lnTo>
                <a:lnTo>
                  <a:pt x="383" y="1"/>
                </a:lnTo>
                <a:lnTo>
                  <a:pt x="385" y="16"/>
                </a:lnTo>
                <a:lnTo>
                  <a:pt x="390" y="52"/>
                </a:lnTo>
                <a:lnTo>
                  <a:pt x="407" y="171"/>
                </a:lnTo>
                <a:lnTo>
                  <a:pt x="448" y="446"/>
                </a:lnTo>
                <a:lnTo>
                  <a:pt x="448" y="446"/>
                </a:lnTo>
                <a:lnTo>
                  <a:pt x="172" y="405"/>
                </a:lnTo>
                <a:lnTo>
                  <a:pt x="53" y="388"/>
                </a:lnTo>
                <a:lnTo>
                  <a:pt x="17" y="384"/>
                </a:lnTo>
                <a:lnTo>
                  <a:pt x="2" y="381"/>
                </a:lnTo>
                <a:lnTo>
                  <a:pt x="2" y="381"/>
                </a:lnTo>
                <a:lnTo>
                  <a:pt x="0" y="394"/>
                </a:lnTo>
                <a:lnTo>
                  <a:pt x="0" y="409"/>
                </a:lnTo>
                <a:lnTo>
                  <a:pt x="3" y="425"/>
                </a:lnTo>
                <a:lnTo>
                  <a:pt x="5" y="439"/>
                </a:lnTo>
                <a:lnTo>
                  <a:pt x="5" y="439"/>
                </a:lnTo>
                <a:lnTo>
                  <a:pt x="10" y="452"/>
                </a:lnTo>
                <a:lnTo>
                  <a:pt x="15" y="463"/>
                </a:lnTo>
                <a:lnTo>
                  <a:pt x="22" y="474"/>
                </a:lnTo>
                <a:lnTo>
                  <a:pt x="32" y="482"/>
                </a:lnTo>
                <a:lnTo>
                  <a:pt x="41" y="489"/>
                </a:lnTo>
                <a:lnTo>
                  <a:pt x="51" y="495"/>
                </a:lnTo>
                <a:lnTo>
                  <a:pt x="63" y="498"/>
                </a:lnTo>
                <a:lnTo>
                  <a:pt x="76" y="499"/>
                </a:lnTo>
                <a:lnTo>
                  <a:pt x="76" y="499"/>
                </a:lnTo>
                <a:lnTo>
                  <a:pt x="359" y="529"/>
                </a:lnTo>
                <a:lnTo>
                  <a:pt x="551" y="550"/>
                </a:lnTo>
                <a:lnTo>
                  <a:pt x="550" y="548"/>
                </a:lnTo>
                <a:lnTo>
                  <a:pt x="552" y="549"/>
                </a:lnTo>
                <a:lnTo>
                  <a:pt x="552" y="549"/>
                </a:lnTo>
                <a:lnTo>
                  <a:pt x="531" y="357"/>
                </a:lnTo>
                <a:lnTo>
                  <a:pt x="502" y="75"/>
                </a:lnTo>
                <a:lnTo>
                  <a:pt x="502" y="75"/>
                </a:lnTo>
                <a:lnTo>
                  <a:pt x="500" y="62"/>
                </a:lnTo>
                <a:lnTo>
                  <a:pt x="496" y="51"/>
                </a:lnTo>
                <a:lnTo>
                  <a:pt x="491" y="40"/>
                </a:lnTo>
                <a:lnTo>
                  <a:pt x="484" y="31"/>
                </a:lnTo>
                <a:lnTo>
                  <a:pt x="476" y="22"/>
                </a:lnTo>
                <a:lnTo>
                  <a:pt x="465" y="15"/>
                </a:lnTo>
                <a:lnTo>
                  <a:pt x="454" y="9"/>
                </a:lnTo>
                <a:lnTo>
                  <a:pt x="441" y="4"/>
                </a:lnTo>
                <a:lnTo>
                  <a:pt x="441" y="4"/>
                </a:lnTo>
                <a:close/>
                <a:moveTo>
                  <a:pt x="505" y="504"/>
                </a:moveTo>
                <a:lnTo>
                  <a:pt x="505" y="504"/>
                </a:lnTo>
                <a:lnTo>
                  <a:pt x="501" y="507"/>
                </a:lnTo>
                <a:lnTo>
                  <a:pt x="496" y="510"/>
                </a:lnTo>
                <a:lnTo>
                  <a:pt x="492" y="511"/>
                </a:lnTo>
                <a:lnTo>
                  <a:pt x="487" y="511"/>
                </a:lnTo>
                <a:lnTo>
                  <a:pt x="483" y="511"/>
                </a:lnTo>
                <a:lnTo>
                  <a:pt x="478" y="510"/>
                </a:lnTo>
                <a:lnTo>
                  <a:pt x="473" y="507"/>
                </a:lnTo>
                <a:lnTo>
                  <a:pt x="470" y="504"/>
                </a:lnTo>
                <a:lnTo>
                  <a:pt x="470" y="504"/>
                </a:lnTo>
                <a:lnTo>
                  <a:pt x="466" y="500"/>
                </a:lnTo>
                <a:lnTo>
                  <a:pt x="464" y="496"/>
                </a:lnTo>
                <a:lnTo>
                  <a:pt x="463" y="491"/>
                </a:lnTo>
                <a:lnTo>
                  <a:pt x="462" y="486"/>
                </a:lnTo>
                <a:lnTo>
                  <a:pt x="463" y="482"/>
                </a:lnTo>
                <a:lnTo>
                  <a:pt x="464" y="477"/>
                </a:lnTo>
                <a:lnTo>
                  <a:pt x="466" y="473"/>
                </a:lnTo>
                <a:lnTo>
                  <a:pt x="470" y="469"/>
                </a:lnTo>
                <a:lnTo>
                  <a:pt x="470" y="469"/>
                </a:lnTo>
                <a:lnTo>
                  <a:pt x="473" y="466"/>
                </a:lnTo>
                <a:lnTo>
                  <a:pt x="478" y="463"/>
                </a:lnTo>
                <a:lnTo>
                  <a:pt x="483" y="462"/>
                </a:lnTo>
                <a:lnTo>
                  <a:pt x="487" y="462"/>
                </a:lnTo>
                <a:lnTo>
                  <a:pt x="492" y="462"/>
                </a:lnTo>
                <a:lnTo>
                  <a:pt x="496" y="463"/>
                </a:lnTo>
                <a:lnTo>
                  <a:pt x="501" y="466"/>
                </a:lnTo>
                <a:lnTo>
                  <a:pt x="505" y="469"/>
                </a:lnTo>
                <a:lnTo>
                  <a:pt x="505" y="469"/>
                </a:lnTo>
                <a:lnTo>
                  <a:pt x="508" y="473"/>
                </a:lnTo>
                <a:lnTo>
                  <a:pt x="510" y="477"/>
                </a:lnTo>
                <a:lnTo>
                  <a:pt x="512" y="482"/>
                </a:lnTo>
                <a:lnTo>
                  <a:pt x="512" y="486"/>
                </a:lnTo>
                <a:lnTo>
                  <a:pt x="512" y="491"/>
                </a:lnTo>
                <a:lnTo>
                  <a:pt x="510" y="496"/>
                </a:lnTo>
                <a:lnTo>
                  <a:pt x="508" y="500"/>
                </a:lnTo>
                <a:lnTo>
                  <a:pt x="505" y="504"/>
                </a:lnTo>
                <a:lnTo>
                  <a:pt x="505" y="504"/>
                </a:lnTo>
                <a:close/>
                <a:moveTo>
                  <a:pt x="436" y="622"/>
                </a:moveTo>
                <a:lnTo>
                  <a:pt x="436" y="622"/>
                </a:lnTo>
                <a:lnTo>
                  <a:pt x="427" y="631"/>
                </a:lnTo>
                <a:lnTo>
                  <a:pt x="420" y="641"/>
                </a:lnTo>
                <a:lnTo>
                  <a:pt x="413" y="652"/>
                </a:lnTo>
                <a:lnTo>
                  <a:pt x="408" y="662"/>
                </a:lnTo>
                <a:lnTo>
                  <a:pt x="404" y="674"/>
                </a:lnTo>
                <a:lnTo>
                  <a:pt x="401" y="686"/>
                </a:lnTo>
                <a:lnTo>
                  <a:pt x="399" y="698"/>
                </a:lnTo>
                <a:lnTo>
                  <a:pt x="399" y="710"/>
                </a:lnTo>
                <a:lnTo>
                  <a:pt x="399" y="722"/>
                </a:lnTo>
                <a:lnTo>
                  <a:pt x="401" y="734"/>
                </a:lnTo>
                <a:lnTo>
                  <a:pt x="404" y="745"/>
                </a:lnTo>
                <a:lnTo>
                  <a:pt x="408" y="757"/>
                </a:lnTo>
                <a:lnTo>
                  <a:pt x="413" y="769"/>
                </a:lnTo>
                <a:lnTo>
                  <a:pt x="420" y="779"/>
                </a:lnTo>
                <a:lnTo>
                  <a:pt x="427" y="789"/>
                </a:lnTo>
                <a:lnTo>
                  <a:pt x="436" y="799"/>
                </a:lnTo>
                <a:lnTo>
                  <a:pt x="436" y="799"/>
                </a:lnTo>
                <a:lnTo>
                  <a:pt x="445" y="808"/>
                </a:lnTo>
                <a:lnTo>
                  <a:pt x="456" y="815"/>
                </a:lnTo>
                <a:lnTo>
                  <a:pt x="466" y="822"/>
                </a:lnTo>
                <a:lnTo>
                  <a:pt x="478" y="826"/>
                </a:lnTo>
                <a:lnTo>
                  <a:pt x="488" y="830"/>
                </a:lnTo>
                <a:lnTo>
                  <a:pt x="501" y="833"/>
                </a:lnTo>
                <a:lnTo>
                  <a:pt x="513" y="834"/>
                </a:lnTo>
                <a:lnTo>
                  <a:pt x="524" y="836"/>
                </a:lnTo>
                <a:lnTo>
                  <a:pt x="537" y="834"/>
                </a:lnTo>
                <a:lnTo>
                  <a:pt x="549" y="833"/>
                </a:lnTo>
                <a:lnTo>
                  <a:pt x="560" y="830"/>
                </a:lnTo>
                <a:lnTo>
                  <a:pt x="572" y="826"/>
                </a:lnTo>
                <a:lnTo>
                  <a:pt x="583" y="822"/>
                </a:lnTo>
                <a:lnTo>
                  <a:pt x="594" y="815"/>
                </a:lnTo>
                <a:lnTo>
                  <a:pt x="604" y="808"/>
                </a:lnTo>
                <a:lnTo>
                  <a:pt x="614" y="799"/>
                </a:lnTo>
                <a:lnTo>
                  <a:pt x="614" y="799"/>
                </a:lnTo>
                <a:lnTo>
                  <a:pt x="623" y="789"/>
                </a:lnTo>
                <a:lnTo>
                  <a:pt x="630" y="779"/>
                </a:lnTo>
                <a:lnTo>
                  <a:pt x="637" y="769"/>
                </a:lnTo>
                <a:lnTo>
                  <a:pt x="641" y="757"/>
                </a:lnTo>
                <a:lnTo>
                  <a:pt x="645" y="745"/>
                </a:lnTo>
                <a:lnTo>
                  <a:pt x="648" y="734"/>
                </a:lnTo>
                <a:lnTo>
                  <a:pt x="649" y="722"/>
                </a:lnTo>
                <a:lnTo>
                  <a:pt x="651" y="710"/>
                </a:lnTo>
                <a:lnTo>
                  <a:pt x="649" y="698"/>
                </a:lnTo>
                <a:lnTo>
                  <a:pt x="648" y="686"/>
                </a:lnTo>
                <a:lnTo>
                  <a:pt x="646" y="674"/>
                </a:lnTo>
                <a:lnTo>
                  <a:pt x="641" y="662"/>
                </a:lnTo>
                <a:lnTo>
                  <a:pt x="637" y="652"/>
                </a:lnTo>
                <a:lnTo>
                  <a:pt x="630" y="641"/>
                </a:lnTo>
                <a:lnTo>
                  <a:pt x="623" y="631"/>
                </a:lnTo>
                <a:lnTo>
                  <a:pt x="614" y="622"/>
                </a:lnTo>
                <a:lnTo>
                  <a:pt x="614" y="622"/>
                </a:lnTo>
                <a:lnTo>
                  <a:pt x="604" y="612"/>
                </a:lnTo>
                <a:lnTo>
                  <a:pt x="594" y="606"/>
                </a:lnTo>
                <a:lnTo>
                  <a:pt x="583" y="599"/>
                </a:lnTo>
                <a:lnTo>
                  <a:pt x="572" y="594"/>
                </a:lnTo>
                <a:lnTo>
                  <a:pt x="560" y="589"/>
                </a:lnTo>
                <a:lnTo>
                  <a:pt x="549" y="587"/>
                </a:lnTo>
                <a:lnTo>
                  <a:pt x="537" y="585"/>
                </a:lnTo>
                <a:lnTo>
                  <a:pt x="524" y="585"/>
                </a:lnTo>
                <a:lnTo>
                  <a:pt x="513" y="585"/>
                </a:lnTo>
                <a:lnTo>
                  <a:pt x="501" y="587"/>
                </a:lnTo>
                <a:lnTo>
                  <a:pt x="488" y="589"/>
                </a:lnTo>
                <a:lnTo>
                  <a:pt x="477" y="594"/>
                </a:lnTo>
                <a:lnTo>
                  <a:pt x="466" y="599"/>
                </a:lnTo>
                <a:lnTo>
                  <a:pt x="456" y="606"/>
                </a:lnTo>
                <a:lnTo>
                  <a:pt x="445" y="612"/>
                </a:lnTo>
                <a:lnTo>
                  <a:pt x="436" y="622"/>
                </a:lnTo>
                <a:lnTo>
                  <a:pt x="436" y="622"/>
                </a:lnTo>
                <a:close/>
                <a:moveTo>
                  <a:pt x="571" y="756"/>
                </a:moveTo>
                <a:lnTo>
                  <a:pt x="571" y="756"/>
                </a:lnTo>
                <a:lnTo>
                  <a:pt x="560" y="764"/>
                </a:lnTo>
                <a:lnTo>
                  <a:pt x="550" y="771"/>
                </a:lnTo>
                <a:lnTo>
                  <a:pt x="537" y="774"/>
                </a:lnTo>
                <a:lnTo>
                  <a:pt x="524" y="775"/>
                </a:lnTo>
                <a:lnTo>
                  <a:pt x="513" y="774"/>
                </a:lnTo>
                <a:lnTo>
                  <a:pt x="500" y="771"/>
                </a:lnTo>
                <a:lnTo>
                  <a:pt x="488" y="764"/>
                </a:lnTo>
                <a:lnTo>
                  <a:pt x="479" y="756"/>
                </a:lnTo>
                <a:lnTo>
                  <a:pt x="479" y="756"/>
                </a:lnTo>
                <a:lnTo>
                  <a:pt x="470" y="745"/>
                </a:lnTo>
                <a:lnTo>
                  <a:pt x="464" y="735"/>
                </a:lnTo>
                <a:lnTo>
                  <a:pt x="461" y="722"/>
                </a:lnTo>
                <a:lnTo>
                  <a:pt x="459" y="710"/>
                </a:lnTo>
                <a:lnTo>
                  <a:pt x="461" y="698"/>
                </a:lnTo>
                <a:lnTo>
                  <a:pt x="464" y="685"/>
                </a:lnTo>
                <a:lnTo>
                  <a:pt x="470" y="674"/>
                </a:lnTo>
                <a:lnTo>
                  <a:pt x="479" y="663"/>
                </a:lnTo>
                <a:lnTo>
                  <a:pt x="479" y="663"/>
                </a:lnTo>
                <a:lnTo>
                  <a:pt x="488" y="655"/>
                </a:lnTo>
                <a:lnTo>
                  <a:pt x="500" y="649"/>
                </a:lnTo>
                <a:lnTo>
                  <a:pt x="513" y="646"/>
                </a:lnTo>
                <a:lnTo>
                  <a:pt x="524" y="645"/>
                </a:lnTo>
                <a:lnTo>
                  <a:pt x="537" y="646"/>
                </a:lnTo>
                <a:lnTo>
                  <a:pt x="550" y="649"/>
                </a:lnTo>
                <a:lnTo>
                  <a:pt x="560" y="655"/>
                </a:lnTo>
                <a:lnTo>
                  <a:pt x="571" y="663"/>
                </a:lnTo>
                <a:lnTo>
                  <a:pt x="571" y="663"/>
                </a:lnTo>
                <a:lnTo>
                  <a:pt x="580" y="674"/>
                </a:lnTo>
                <a:lnTo>
                  <a:pt x="586" y="685"/>
                </a:lnTo>
                <a:lnTo>
                  <a:pt x="589" y="698"/>
                </a:lnTo>
                <a:lnTo>
                  <a:pt x="590" y="710"/>
                </a:lnTo>
                <a:lnTo>
                  <a:pt x="589" y="722"/>
                </a:lnTo>
                <a:lnTo>
                  <a:pt x="586" y="735"/>
                </a:lnTo>
                <a:lnTo>
                  <a:pt x="580" y="745"/>
                </a:lnTo>
                <a:lnTo>
                  <a:pt x="571" y="756"/>
                </a:lnTo>
                <a:lnTo>
                  <a:pt x="571" y="756"/>
                </a:lnTo>
                <a:close/>
                <a:moveTo>
                  <a:pt x="638" y="419"/>
                </a:moveTo>
                <a:lnTo>
                  <a:pt x="638" y="419"/>
                </a:lnTo>
                <a:lnTo>
                  <a:pt x="629" y="429"/>
                </a:lnTo>
                <a:lnTo>
                  <a:pt x="622" y="439"/>
                </a:lnTo>
                <a:lnTo>
                  <a:pt x="616" y="449"/>
                </a:lnTo>
                <a:lnTo>
                  <a:pt x="610" y="461"/>
                </a:lnTo>
                <a:lnTo>
                  <a:pt x="607" y="473"/>
                </a:lnTo>
                <a:lnTo>
                  <a:pt x="603" y="484"/>
                </a:lnTo>
                <a:lnTo>
                  <a:pt x="602" y="497"/>
                </a:lnTo>
                <a:lnTo>
                  <a:pt x="601" y="508"/>
                </a:lnTo>
                <a:lnTo>
                  <a:pt x="602" y="520"/>
                </a:lnTo>
                <a:lnTo>
                  <a:pt x="603" y="533"/>
                </a:lnTo>
                <a:lnTo>
                  <a:pt x="607" y="544"/>
                </a:lnTo>
                <a:lnTo>
                  <a:pt x="610" y="556"/>
                </a:lnTo>
                <a:lnTo>
                  <a:pt x="616" y="567"/>
                </a:lnTo>
                <a:lnTo>
                  <a:pt x="622" y="578"/>
                </a:lnTo>
                <a:lnTo>
                  <a:pt x="630" y="588"/>
                </a:lnTo>
                <a:lnTo>
                  <a:pt x="638" y="597"/>
                </a:lnTo>
                <a:lnTo>
                  <a:pt x="638" y="597"/>
                </a:lnTo>
                <a:lnTo>
                  <a:pt x="647" y="606"/>
                </a:lnTo>
                <a:lnTo>
                  <a:pt x="658" y="614"/>
                </a:lnTo>
                <a:lnTo>
                  <a:pt x="668" y="619"/>
                </a:lnTo>
                <a:lnTo>
                  <a:pt x="680" y="625"/>
                </a:lnTo>
                <a:lnTo>
                  <a:pt x="691" y="629"/>
                </a:lnTo>
                <a:lnTo>
                  <a:pt x="703" y="632"/>
                </a:lnTo>
                <a:lnTo>
                  <a:pt x="714" y="633"/>
                </a:lnTo>
                <a:lnTo>
                  <a:pt x="727" y="634"/>
                </a:lnTo>
                <a:lnTo>
                  <a:pt x="739" y="633"/>
                </a:lnTo>
                <a:lnTo>
                  <a:pt x="750" y="632"/>
                </a:lnTo>
                <a:lnTo>
                  <a:pt x="763" y="629"/>
                </a:lnTo>
                <a:lnTo>
                  <a:pt x="775" y="625"/>
                </a:lnTo>
                <a:lnTo>
                  <a:pt x="785" y="619"/>
                </a:lnTo>
                <a:lnTo>
                  <a:pt x="797" y="614"/>
                </a:lnTo>
                <a:lnTo>
                  <a:pt x="806" y="606"/>
                </a:lnTo>
                <a:lnTo>
                  <a:pt x="816" y="597"/>
                </a:lnTo>
                <a:lnTo>
                  <a:pt x="816" y="597"/>
                </a:lnTo>
                <a:lnTo>
                  <a:pt x="825" y="588"/>
                </a:lnTo>
                <a:lnTo>
                  <a:pt x="831" y="578"/>
                </a:lnTo>
                <a:lnTo>
                  <a:pt x="838" y="567"/>
                </a:lnTo>
                <a:lnTo>
                  <a:pt x="843" y="556"/>
                </a:lnTo>
                <a:lnTo>
                  <a:pt x="848" y="544"/>
                </a:lnTo>
                <a:lnTo>
                  <a:pt x="850" y="533"/>
                </a:lnTo>
                <a:lnTo>
                  <a:pt x="852" y="520"/>
                </a:lnTo>
                <a:lnTo>
                  <a:pt x="852" y="508"/>
                </a:lnTo>
                <a:lnTo>
                  <a:pt x="852" y="497"/>
                </a:lnTo>
                <a:lnTo>
                  <a:pt x="850" y="484"/>
                </a:lnTo>
                <a:lnTo>
                  <a:pt x="848" y="473"/>
                </a:lnTo>
                <a:lnTo>
                  <a:pt x="843" y="461"/>
                </a:lnTo>
                <a:lnTo>
                  <a:pt x="838" y="449"/>
                </a:lnTo>
                <a:lnTo>
                  <a:pt x="833" y="439"/>
                </a:lnTo>
                <a:lnTo>
                  <a:pt x="825" y="429"/>
                </a:lnTo>
                <a:lnTo>
                  <a:pt x="816" y="419"/>
                </a:lnTo>
                <a:lnTo>
                  <a:pt x="816" y="419"/>
                </a:lnTo>
                <a:lnTo>
                  <a:pt x="806" y="411"/>
                </a:lnTo>
                <a:lnTo>
                  <a:pt x="797" y="403"/>
                </a:lnTo>
                <a:lnTo>
                  <a:pt x="785" y="397"/>
                </a:lnTo>
                <a:lnTo>
                  <a:pt x="775" y="392"/>
                </a:lnTo>
                <a:lnTo>
                  <a:pt x="763" y="388"/>
                </a:lnTo>
                <a:lnTo>
                  <a:pt x="751" y="385"/>
                </a:lnTo>
                <a:lnTo>
                  <a:pt x="739" y="384"/>
                </a:lnTo>
                <a:lnTo>
                  <a:pt x="727" y="382"/>
                </a:lnTo>
                <a:lnTo>
                  <a:pt x="714" y="384"/>
                </a:lnTo>
                <a:lnTo>
                  <a:pt x="703" y="385"/>
                </a:lnTo>
                <a:lnTo>
                  <a:pt x="691" y="388"/>
                </a:lnTo>
                <a:lnTo>
                  <a:pt x="680" y="392"/>
                </a:lnTo>
                <a:lnTo>
                  <a:pt x="668" y="397"/>
                </a:lnTo>
                <a:lnTo>
                  <a:pt x="658" y="403"/>
                </a:lnTo>
                <a:lnTo>
                  <a:pt x="647" y="411"/>
                </a:lnTo>
                <a:lnTo>
                  <a:pt x="638" y="419"/>
                </a:lnTo>
                <a:lnTo>
                  <a:pt x="638" y="419"/>
                </a:lnTo>
                <a:close/>
                <a:moveTo>
                  <a:pt x="774" y="555"/>
                </a:moveTo>
                <a:lnTo>
                  <a:pt x="774" y="555"/>
                </a:lnTo>
                <a:lnTo>
                  <a:pt x="763" y="563"/>
                </a:lnTo>
                <a:lnTo>
                  <a:pt x="751" y="569"/>
                </a:lnTo>
                <a:lnTo>
                  <a:pt x="740" y="572"/>
                </a:lnTo>
                <a:lnTo>
                  <a:pt x="727" y="573"/>
                </a:lnTo>
                <a:lnTo>
                  <a:pt x="714" y="572"/>
                </a:lnTo>
                <a:lnTo>
                  <a:pt x="703" y="569"/>
                </a:lnTo>
                <a:lnTo>
                  <a:pt x="691" y="563"/>
                </a:lnTo>
                <a:lnTo>
                  <a:pt x="681" y="555"/>
                </a:lnTo>
                <a:lnTo>
                  <a:pt x="681" y="555"/>
                </a:lnTo>
                <a:lnTo>
                  <a:pt x="673" y="544"/>
                </a:lnTo>
                <a:lnTo>
                  <a:pt x="667" y="533"/>
                </a:lnTo>
                <a:lnTo>
                  <a:pt x="662" y="521"/>
                </a:lnTo>
                <a:lnTo>
                  <a:pt x="661" y="508"/>
                </a:lnTo>
                <a:lnTo>
                  <a:pt x="662" y="496"/>
                </a:lnTo>
                <a:lnTo>
                  <a:pt x="667" y="484"/>
                </a:lnTo>
                <a:lnTo>
                  <a:pt x="673" y="473"/>
                </a:lnTo>
                <a:lnTo>
                  <a:pt x="681" y="462"/>
                </a:lnTo>
                <a:lnTo>
                  <a:pt x="681" y="462"/>
                </a:lnTo>
                <a:lnTo>
                  <a:pt x="691" y="454"/>
                </a:lnTo>
                <a:lnTo>
                  <a:pt x="703" y="448"/>
                </a:lnTo>
                <a:lnTo>
                  <a:pt x="714" y="445"/>
                </a:lnTo>
                <a:lnTo>
                  <a:pt x="727" y="444"/>
                </a:lnTo>
                <a:lnTo>
                  <a:pt x="740" y="445"/>
                </a:lnTo>
                <a:lnTo>
                  <a:pt x="751" y="448"/>
                </a:lnTo>
                <a:lnTo>
                  <a:pt x="763" y="454"/>
                </a:lnTo>
                <a:lnTo>
                  <a:pt x="774" y="462"/>
                </a:lnTo>
                <a:lnTo>
                  <a:pt x="774" y="462"/>
                </a:lnTo>
                <a:lnTo>
                  <a:pt x="782" y="473"/>
                </a:lnTo>
                <a:lnTo>
                  <a:pt x="787" y="484"/>
                </a:lnTo>
                <a:lnTo>
                  <a:pt x="791" y="496"/>
                </a:lnTo>
                <a:lnTo>
                  <a:pt x="792" y="508"/>
                </a:lnTo>
                <a:lnTo>
                  <a:pt x="791" y="521"/>
                </a:lnTo>
                <a:lnTo>
                  <a:pt x="787" y="533"/>
                </a:lnTo>
                <a:lnTo>
                  <a:pt x="782" y="544"/>
                </a:lnTo>
                <a:lnTo>
                  <a:pt x="774" y="555"/>
                </a:lnTo>
                <a:lnTo>
                  <a:pt x="774" y="555"/>
                </a:lnTo>
                <a:close/>
              </a:path>
            </a:pathLst>
          </a:custGeom>
          <a:solidFill>
            <a:schemeClr val="tx1">
              <a:lumMod val="65000"/>
              <a:lumOff val="35000"/>
              <a:alpha val="9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35" name="Прямая со стрелкой 34"/>
          <p:cNvCxnSpPr/>
          <p:nvPr/>
        </p:nvCxnSpPr>
        <p:spPr>
          <a:xfrm flipH="1">
            <a:off x="8139180" y="3687557"/>
            <a:ext cx="3" cy="720079"/>
          </a:xfrm>
          <a:prstGeom prst="straightConnector1">
            <a:avLst/>
          </a:prstGeom>
          <a:ln>
            <a:prstDash val="sysDot"/>
            <a:tailEnd type="non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2570564" y="4506121"/>
            <a:ext cx="1002197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4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22 февраля</a:t>
            </a:r>
          </a:p>
        </p:txBody>
      </p:sp>
      <p:sp>
        <p:nvSpPr>
          <p:cNvPr id="37" name="Овал 36"/>
          <p:cNvSpPr/>
          <p:nvPr/>
        </p:nvSpPr>
        <p:spPr>
          <a:xfrm>
            <a:off x="3012009" y="4315036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2" name="Рисунок 41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45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1633" y="327271"/>
            <a:ext cx="7323667" cy="348813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rPr>
              <a:t>Инвентаризация субъектов отчетности </a:t>
            </a:r>
            <a:br>
              <a:rPr lang="ru-RU" sz="20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rPr>
              <a:t>(подведомственная сеть)</a:t>
            </a:r>
            <a:endParaRPr lang="ru-RU" sz="20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Segoe UI Light" panose="020B0502040204020203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0706" y="1884600"/>
            <a:ext cx="32427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Незавершенная реорганизация (ликвидация) учреждений, получателей бюджетных средств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13439" y="4690474"/>
            <a:ext cx="495989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Требуется завершение мероприятий по передаче показателей актуальным балансодержателям или корректировке показателей в установленном порядке (исправление ошибок, и т.п.) 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853821" y="1675652"/>
            <a:ext cx="37002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Не переданные вложения в нефинансовые активы, осуществляемые ГУП, АУБУ в рамках полномочий получателей бюджетных средств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46828" y="1656560"/>
            <a:ext cx="34607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Не переданные показатели организациями, финансовое обеспечение деятельности которых  ранее осуществлялось за счет разных бюджетов 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1649743" y="3296954"/>
            <a:ext cx="8108382" cy="730680"/>
            <a:chOff x="1631041" y="2711302"/>
            <a:chExt cx="8108382" cy="730680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1631041" y="3434316"/>
              <a:ext cx="810838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flipV="1">
              <a:off x="1631041" y="2711302"/>
              <a:ext cx="0" cy="7123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flipV="1">
              <a:off x="9728790" y="2729600"/>
              <a:ext cx="0" cy="7123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5874683" y="2718967"/>
              <a:ext cx="0" cy="7123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Прямая со стрелкой 13"/>
          <p:cNvCxnSpPr/>
          <p:nvPr/>
        </p:nvCxnSpPr>
        <p:spPr>
          <a:xfrm>
            <a:off x="5893385" y="4017001"/>
            <a:ext cx="0" cy="5231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4898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87800" y="313630"/>
            <a:ext cx="7323667" cy="348813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rPr>
              <a:t>Мероприятия по сокращению объема незавершенного строительства</a:t>
            </a:r>
            <a:endParaRPr lang="ru-RU" sz="20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Segoe UI Light" panose="020B0502040204020203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1691704"/>
            <a:ext cx="3242733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Постановление Правительства РФ от 07.09.2021 </a:t>
            </a:r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№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1517</a:t>
            </a:r>
          </a:p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«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О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принятии решений о списании объектов незавершенного строительства или затрат, понесенных на незавершенное строительство объектов капитального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строительства федеральной собственности, финансовое обеспечение которых осуществлялось за счет средств федерального </a:t>
            </a:r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бюджета»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15467" y="1546667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Правила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принятия решений о списании объектов незавершенного строительства или затрат, понесенных на незавершенное строительство объектов капитального строительства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федеральной собственности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финансовое обеспечение которых осуществлялось за счет средств федерального бюджета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215467" y="3517331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Рекомендовать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органам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исполнительной власти субъектов </a:t>
            </a:r>
            <a:r>
              <a:rPr lang="ru-RU" sz="16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РФ и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органам местного самоуправления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руководствоваться положениями </a:t>
            </a:r>
            <a:r>
              <a:rPr lang="ru-RU" sz="16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Правил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при утверждении правил принятия решений о списании объектов незавершенного строительства или затрат, понесенных на незавершенное строительство объектов капитального строительства государственной собственности субъекта </a:t>
            </a:r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РФ (муниципальной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собственности), финансовое обеспечение которых осуществлялось за счет средств бюджета субъекта </a:t>
            </a:r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РФ (местного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бюджета).</a:t>
            </a:r>
          </a:p>
        </p:txBody>
      </p:sp>
      <p:sp>
        <p:nvSpPr>
          <p:cNvPr id="15" name="Стрелка вправо 14"/>
          <p:cNvSpPr/>
          <p:nvPr/>
        </p:nvSpPr>
        <p:spPr>
          <a:xfrm>
            <a:off x="3987800" y="1984364"/>
            <a:ext cx="795867" cy="3471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17" name="Стрелка вправо 16"/>
          <p:cNvSpPr/>
          <p:nvPr/>
        </p:nvSpPr>
        <p:spPr>
          <a:xfrm>
            <a:off x="3950389" y="4324360"/>
            <a:ext cx="795867" cy="3471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094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12" name="Заголовок 2"/>
          <p:cNvSpPr txBox="1">
            <a:spLocks/>
          </p:cNvSpPr>
          <p:nvPr/>
        </p:nvSpPr>
        <p:spPr>
          <a:xfrm>
            <a:off x="-590107" y="227186"/>
            <a:ext cx="11906470" cy="498598"/>
          </a:xfrm>
          <a:prstGeom prst="rect">
            <a:avLst/>
          </a:prstGeom>
        </p:spPr>
        <p:txBody>
          <a:bodyPr vert="horz" lIns="0" tIns="0" rIns="0" bIns="0" rtlCol="0" anchor="ctr">
            <a:normAutofit fontScale="97500" lnSpcReduction="10000"/>
          </a:bodyPr>
          <a:lstStyle>
            <a:lvl1pPr algn="r">
              <a:lnSpc>
                <a:spcPct val="90000"/>
              </a:lnSpc>
              <a:spcBef>
                <a:spcPct val="0"/>
              </a:spcBef>
              <a:buNone/>
              <a:defRPr sz="2267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sz="20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  <a:sym typeface="Helvetica Neue"/>
              </a:rPr>
              <a:t>Инвентаризация иных показателей отчетности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  <a:sym typeface="Helvetica Neue"/>
              </a:rPr>
              <a:t>финансовых органов субъектов Российской Федерации</a:t>
            </a:r>
            <a:endParaRPr lang="ru-RU" sz="20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Segoe UI Light" panose="020B0502040204020203" pitchFamily="34" charset="0"/>
              <a:sym typeface="Helvetica Neue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5934916"/>
              </p:ext>
            </p:extLst>
          </p:nvPr>
        </p:nvGraphicFramePr>
        <p:xfrm>
          <a:off x="2317895" y="1567269"/>
          <a:ext cx="7634178" cy="2971031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3817089"/>
                <a:gridCol w="3817089"/>
              </a:tblGrid>
              <a:tr h="5040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Показатель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Показатель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Сумма гарантий по данным </a:t>
                      </a:r>
                    </a:p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Долговой книги МФ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Сумма гарантий по данным </a:t>
                      </a:r>
                    </a:p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Сведений ф.0503372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u="none" strike="noStrike" dirty="0" smtClean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Сумма внешнего долга по данным Долговой книги МФ</a:t>
                      </a:r>
                      <a:endParaRPr lang="ru-RU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u="none" strike="noStrike" dirty="0" smtClean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Сумма внешнего</a:t>
                      </a:r>
                      <a:r>
                        <a:rPr lang="ru-RU" sz="1600" u="none" strike="noStrike" baseline="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долга</a:t>
                      </a:r>
                      <a:r>
                        <a:rPr lang="ru-RU" sz="16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по данным Сведений ф.0503372 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202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Сумма потоков по </a:t>
                      </a:r>
                      <a:r>
                        <a:rPr lang="ru-RU" sz="1600" u="none" strike="noStrike" kern="120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счету 130275000 (Сведения ф</a:t>
                      </a:r>
                      <a:r>
                        <a:rPr lang="ru-RU" sz="1600" u="none" strike="noStrike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. </a:t>
                      </a:r>
                      <a:r>
                        <a:rPr lang="ru-RU" sz="1600" u="none" strike="noStrike" kern="120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0503369)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u="none" strike="noStrike" kern="1200" dirty="0" smtClean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Временное привлечение</a:t>
                      </a:r>
                      <a:r>
                        <a:rPr lang="ru-RU" sz="1600" u="none" strike="noStrike" kern="1200" baseline="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денежных средств на единый счет бюджета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kern="1200" baseline="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(Отчет ф. 0503317)</a:t>
                      </a:r>
                      <a:endParaRPr lang="ru-RU" sz="1600" u="none" strike="noStrike" kern="1200" dirty="0" smtClean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836427" y="5785240"/>
            <a:ext cx="99981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Допускалось отражение </a:t>
            </a:r>
            <a:r>
              <a:rPr lang="ru-RU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средств во временном распоряжении в </a:t>
            </a:r>
            <a:r>
              <a:rPr lang="ru-RU" b="1" i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Балансе ф</a:t>
            </a:r>
            <a:r>
              <a:rPr lang="ru-RU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ru-RU" b="1" i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0503320, что не предусмотрено Инструкцией 191н</a:t>
            </a:r>
            <a:endParaRPr lang="ru-RU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92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ctr"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rPr>
              <a:t>Остатки по счетам </a:t>
            </a:r>
            <a:r>
              <a:rPr lang="ru-RU" sz="2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rPr>
              <a:t>эскроу</a:t>
            </a:r>
            <a:endParaRPr lang="ru-RU" sz="20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Segoe UI Light" panose="020B0502040204020203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92595" y="1837523"/>
            <a:ext cx="898451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Отражение на счетах бюджетного учета фактов хозяйственной жизни по счетам </a:t>
            </a:r>
            <a:r>
              <a:rPr lang="ru-RU" dirty="0" err="1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эскроу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 осуществляется </a:t>
            </a: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: </a:t>
            </a:r>
          </a:p>
          <a:p>
            <a:pPr indent="342900" algn="just">
              <a:spcAft>
                <a:spcPts val="0"/>
              </a:spcAft>
            </a:pP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счет 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1 206 31 56Х «Расчеты по авансам по приобретению основных средств</a:t>
            </a: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» </a:t>
            </a:r>
          </a:p>
          <a:p>
            <a:pPr indent="342900" algn="just">
              <a:spcAft>
                <a:spcPts val="0"/>
              </a:spcAft>
            </a:pP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а</a:t>
            </a: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 также с отражением 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сумм, поступивших на счет </a:t>
            </a:r>
            <a:r>
              <a:rPr lang="ru-RU" dirty="0" err="1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эскроу</a:t>
            </a: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,</a:t>
            </a:r>
          </a:p>
          <a:p>
            <a:pPr indent="342900" algn="just">
              <a:spcAft>
                <a:spcPts val="0"/>
              </a:spcAft>
            </a:pP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счет 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3 201 21 510 «Денежные средства учреждения на счетах в кредитной организации» </a:t>
            </a: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в корреспонденции со счетом 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3 304 01 73Х «Расчеты по средствам, полученным во временное распоряжение» с одновременным отражением записи по </a:t>
            </a:r>
            <a:r>
              <a:rPr lang="ru-RU" dirty="0" err="1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забалансовому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 счету 17.</a:t>
            </a:r>
            <a:endParaRPr lang="ru-RU" sz="1400" dirty="0">
              <a:effectLst/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411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ctr"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rPr>
              <a:t>Учет возврата МБТ прошлых лет</a:t>
            </a:r>
            <a:endParaRPr lang="ru-RU" sz="20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Segoe UI Light" panose="020B0502040204020203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66015" y="2011283"/>
            <a:ext cx="1162598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Пункт 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56  </a:t>
            </a:r>
            <a:r>
              <a:rPr lang="ru-RU" sz="16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Приказа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Министерства финансов Российской Федерации "Об утверждении Плана счетов бюджетного учета и Инструкции по его применению" от 6 декабря 2010 г. N 162н</a:t>
            </a:r>
          </a:p>
          <a:p>
            <a:pPr algn="just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	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	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Возврат администраторами доходов бюджета остатков межбюджетных трансфертов прошлых лет отражается финансовыми органами по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 дебету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соответствующих счетов аналитического учета счета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040210000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 "Результат по кассовому исполнению бюджета по поступлениям в бюджет" и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кредиту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 счета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020211610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 "Выбытия средств на счета бюджета в рублях в органе Федерального казначейства".</a:t>
            </a:r>
          </a:p>
          <a:p>
            <a:pPr algn="just"/>
            <a:endParaRPr lang="ru-RU" sz="16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598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ctr"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rPr>
              <a:t>Учет возврата МБТ прошлых лет</a:t>
            </a:r>
            <a:endParaRPr lang="ru-RU" sz="20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Segoe UI Light" panose="020B0502040204020203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38" y="1015979"/>
            <a:ext cx="4310142" cy="5054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/>
          </p:nvPr>
        </p:nvGraphicFramePr>
        <p:xfrm>
          <a:off x="4936068" y="4206627"/>
          <a:ext cx="6917265" cy="1676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70567"/>
                <a:gridCol w="1903384"/>
                <a:gridCol w="1919793"/>
                <a:gridCol w="1223521"/>
              </a:tblGrid>
              <a:tr h="31516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Операция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Отражение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в бюджетном учете финансового органа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Отражение в казначейском учете  ТОФК 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 декабря 2021</a:t>
                      </a:r>
                      <a:endParaRPr lang="ru-RU" sz="1400" b="1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Сумма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Возврат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межбюджетных трансфертов прошлых лет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Дебет   1 40210 150</a:t>
                      </a:r>
                    </a:p>
                    <a:p>
                      <a:pPr algn="l"/>
                      <a:endParaRPr lang="ru-RU" sz="1400" dirty="0" smtClean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algn="l"/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Кредит 1 20211 610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Дебет   1 30712 150</a:t>
                      </a:r>
                    </a:p>
                    <a:p>
                      <a:pPr algn="l"/>
                      <a:endParaRPr lang="ru-RU" sz="1400" dirty="0" smtClean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algn="l"/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Кредит 1 20312 610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5 117,90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/>
          </p:nvPr>
        </p:nvGraphicFramePr>
        <p:xfrm>
          <a:off x="4927600" y="1776604"/>
          <a:ext cx="6866466" cy="1676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59034"/>
                <a:gridCol w="1907956"/>
                <a:gridCol w="1875341"/>
                <a:gridCol w="1224135"/>
              </a:tblGrid>
              <a:tr h="31516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Операция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Отражение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в бюджетном учете финансового органа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Отражение в казначейском учете  ТОФК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Сумма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Возврат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межбюджетных трансфертов прошлых лет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Дебет  1 20211 510</a:t>
                      </a:r>
                    </a:p>
                    <a:p>
                      <a:pPr algn="l"/>
                      <a:endParaRPr lang="ru-RU" sz="1400" dirty="0" smtClean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algn="l"/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Кредит 1 40210 150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Дебет   1 20312 510</a:t>
                      </a:r>
                    </a:p>
                    <a:p>
                      <a:pPr algn="l"/>
                      <a:endParaRPr lang="ru-RU" sz="1400" dirty="0" smtClean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algn="l"/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Кредит 1 30712 150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-5 117,90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008688" y="1393202"/>
            <a:ext cx="4859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до </a:t>
            </a:r>
            <a:r>
              <a:rPr lang="ru-RU" sz="1600" dirty="0" smtClean="0"/>
              <a:t>01.01.2021 года</a:t>
            </a:r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991748" y="3831692"/>
            <a:ext cx="4859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с 01.01.2021 года</a:t>
            </a:r>
            <a:r>
              <a:rPr lang="ru-RU" dirty="0" smtClean="0"/>
              <a:t>: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1097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ctr"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rPr>
              <a:t>Учет возврата МБТ прошлых лет</a:t>
            </a:r>
            <a:endParaRPr lang="ru-RU" sz="20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Segoe UI Light" panose="020B0502040204020203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14" y="1134532"/>
            <a:ext cx="7926386" cy="486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7177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58182" y="176276"/>
            <a:ext cx="11906470" cy="49859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 algn="r" hangingPunct="0">
              <a:lnSpc>
                <a:spcPct val="90000"/>
              </a:lnSpc>
              <a:spcBef>
                <a:spcPct val="0"/>
              </a:spcBef>
              <a:buNone/>
              <a:defRPr sz="2000" b="1" i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dirty="0" smtClean="0">
                <a:sym typeface="Helvetica Neue"/>
              </a:rPr>
              <a:t>Представление отчетности об исполнении федерального </a:t>
            </a:r>
          </a:p>
          <a:p>
            <a:r>
              <a:rPr lang="ru-RU" dirty="0">
                <a:sym typeface="Helvetica Neue"/>
              </a:rPr>
              <a:t>б</a:t>
            </a:r>
            <a:r>
              <a:rPr lang="ru-RU" dirty="0" smtClean="0">
                <a:sym typeface="Helvetica Neue"/>
              </a:rPr>
              <a:t>юджета в Счетную палату Российской Федерации</a:t>
            </a:r>
            <a:endParaRPr lang="ru-RU" dirty="0">
              <a:sym typeface="Helvetica Neue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2395" y="1304821"/>
            <a:ext cx="1162598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Статья 264.9 Бюджетного кодекса Российской Федерации</a:t>
            </a:r>
          </a:p>
          <a:p>
            <a:pPr algn="ctr"/>
            <a:r>
              <a:rPr lang="ru-RU" sz="16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Внешняя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проверка годового отчета об исполнении федерального </a:t>
            </a:r>
            <a:r>
              <a:rPr lang="ru-RU" sz="16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бюджета</a:t>
            </a:r>
          </a:p>
          <a:p>
            <a:pPr algn="ctr"/>
            <a:endParaRPr lang="ru-RU" sz="16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	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	Главные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администраторы средств федерального бюджета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не позднее 15 марта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текущего финансового года представляют годовую бюджетную отчетность в </a:t>
            </a:r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СП РФ для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внешней проверки.</a:t>
            </a:r>
          </a:p>
          <a:p>
            <a:pPr algn="just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	Главные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администраторы средств федерального бюджета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представляют в </a:t>
            </a:r>
            <a:r>
              <a:rPr lang="ru-RU" sz="16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СП РФ годовую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бюджетную отчетность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(за исключением отчетности, содержащей сведения, отнесенные к государственной тайне либо носящие конфиденциальный характер),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подписанную усиленной квалифицированной электронной подписью руководителя (уполномоченного должностного лица) соответствующего </a:t>
            </a:r>
            <a:r>
              <a:rPr lang="ru-RU" sz="16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ГРБС,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в </a:t>
            </a:r>
            <a:r>
              <a:rPr lang="ru-RU" sz="16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ГИИС "Электронный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бюджет".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953693" y="2287867"/>
            <a:ext cx="2254102" cy="33837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411217" y="3553706"/>
            <a:ext cx="3200400" cy="32173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10" name="Номер слайда 4">
            <a:extLst>
              <a:ext uri="{FF2B5EF4-FFF2-40B4-BE49-F238E27FC236}">
                <a16:creationId xmlns:a16="http://schemas.microsoft.com/office/drawing/2014/main" xmlns="" id="{9C56EBE6-090E-4A3A-96AA-BE410A851B8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5749" y="6344204"/>
            <a:ext cx="442056" cy="360000"/>
          </a:xfrm>
          <a:prstGeom prst="rect">
            <a:avLst/>
          </a:prstGeom>
        </p:spPr>
        <p:txBody>
          <a:bodyPr anchor="b"/>
          <a:lstStyle/>
          <a:p>
            <a:pPr algn="r"/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</a:t>
            </a:r>
            <a:endParaRPr lang="ru-RU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522877" y="2796964"/>
            <a:ext cx="5062871" cy="34311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863375954"/>
              </p:ext>
            </p:extLst>
          </p:nvPr>
        </p:nvGraphicFramePr>
        <p:xfrm>
          <a:off x="1243914" y="4193080"/>
          <a:ext cx="9605318" cy="2151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37393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58182" y="199946"/>
            <a:ext cx="11906470" cy="49859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defPPr>
              <a:defRPr lang="ru-RU"/>
            </a:defPPr>
            <a:lvl1pPr algn="r" hangingPunct="0">
              <a:lnSpc>
                <a:spcPct val="90000"/>
              </a:lnSpc>
              <a:spcBef>
                <a:spcPct val="0"/>
              </a:spcBef>
              <a:buNone/>
              <a:defRPr sz="2000" b="1" i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dirty="0" smtClean="0">
                <a:sym typeface="Helvetica Neue"/>
              </a:rPr>
              <a:t>График представления и принятия отчетности ГРБС в МОУ ФК и ЦАФК</a:t>
            </a:r>
            <a:endParaRPr lang="ru-RU" dirty="0">
              <a:sym typeface="Helvetica Neue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29609" y="2685762"/>
            <a:ext cx="10951535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975776" y="2622852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xmlns="" id="{E9A06E24-81BC-46F7-8FAC-10FAC94E8D12}"/>
              </a:ext>
            </a:extLst>
          </p:cNvPr>
          <p:cNvCxnSpPr>
            <a:cxnSpLocks/>
          </p:cNvCxnSpPr>
          <p:nvPr/>
        </p:nvCxnSpPr>
        <p:spPr>
          <a:xfrm flipH="1">
            <a:off x="1057450" y="2023783"/>
            <a:ext cx="893" cy="1034942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BF8E759C-8BB9-42A8-A28C-4BC3127FA9BD}"/>
              </a:ext>
            </a:extLst>
          </p:cNvPr>
          <p:cNvSpPr/>
          <p:nvPr/>
        </p:nvSpPr>
        <p:spPr>
          <a:xfrm rot="10800000" flipV="1">
            <a:off x="394977" y="3818578"/>
            <a:ext cx="1449629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Представление отчетности</a:t>
            </a:r>
            <a:endParaRPr lang="ru-RU" sz="14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9636772" y="2613754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BF8E759C-8BB9-42A8-A28C-4BC3127FA9BD}"/>
              </a:ext>
            </a:extLst>
          </p:cNvPr>
          <p:cNvSpPr/>
          <p:nvPr/>
        </p:nvSpPr>
        <p:spPr>
          <a:xfrm rot="10800000" flipV="1">
            <a:off x="1190904" y="2982176"/>
            <a:ext cx="2656837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Проверка, замена, принятие отчетности</a:t>
            </a:r>
            <a:endParaRPr lang="ru-RU" sz="14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18" name="Номер слайда 4">
            <a:extLst>
              <a:ext uri="{FF2B5EF4-FFF2-40B4-BE49-F238E27FC236}">
                <a16:creationId xmlns:a16="http://schemas.microsoft.com/office/drawing/2014/main" xmlns="" id="{9C56EBE6-090E-4A3A-96AA-BE410A851B8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5749" y="6344204"/>
            <a:ext cx="442056" cy="360000"/>
          </a:xfrm>
          <a:prstGeom prst="rect">
            <a:avLst/>
          </a:prstGeom>
        </p:spPr>
        <p:txBody>
          <a:bodyPr anchor="b"/>
          <a:lstStyle/>
          <a:p>
            <a:pPr algn="r"/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</a:t>
            </a:r>
          </a:p>
        </p:txBody>
      </p:sp>
      <p:sp>
        <p:nvSpPr>
          <p:cNvPr id="20" name="Овал 19"/>
          <p:cNvSpPr/>
          <p:nvPr/>
        </p:nvSpPr>
        <p:spPr>
          <a:xfrm>
            <a:off x="6763253" y="2622852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873895" y="2622852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2018737" y="2140471"/>
            <a:ext cx="9856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1 группа</a:t>
            </a:r>
            <a:endParaRPr lang="ru-RU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4907881" y="2139799"/>
            <a:ext cx="9856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2 группа</a:t>
            </a:r>
            <a:endParaRPr lang="ru-RU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805308" y="2139799"/>
            <a:ext cx="9856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3 группа</a:t>
            </a:r>
            <a:endParaRPr lang="ru-RU" sz="14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56351" y="1552947"/>
            <a:ext cx="1002197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22 февраля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6433459" y="1911708"/>
            <a:ext cx="72167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9</a:t>
            </a:r>
            <a:r>
              <a:rPr lang="ru-RU" sz="1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марта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559854" y="1902556"/>
            <a:ext cx="72167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1</a:t>
            </a:r>
            <a:r>
              <a:rPr lang="ru-RU" sz="1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марта</a:t>
            </a: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9307065" y="1595180"/>
            <a:ext cx="803426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15 </a:t>
            </a: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марта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xmlns="" id="{BF8E759C-8BB9-42A8-A28C-4BC3127FA9BD}"/>
              </a:ext>
            </a:extLst>
          </p:cNvPr>
          <p:cNvSpPr/>
          <p:nvPr/>
        </p:nvSpPr>
        <p:spPr>
          <a:xfrm rot="10800000" flipV="1">
            <a:off x="3212010" y="3774955"/>
            <a:ext cx="1449629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Представление отчетности</a:t>
            </a:r>
            <a:endParaRPr lang="ru-RU" sz="14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xmlns="" id="{BF8E759C-8BB9-42A8-A28C-4BC3127FA9BD}"/>
              </a:ext>
            </a:extLst>
          </p:cNvPr>
          <p:cNvSpPr/>
          <p:nvPr/>
        </p:nvSpPr>
        <p:spPr>
          <a:xfrm rot="10800000" flipV="1">
            <a:off x="6150555" y="3800274"/>
            <a:ext cx="1449629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Представление отчетности</a:t>
            </a:r>
            <a:endParaRPr lang="ru-RU" sz="14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xmlns="" id="{BF8E759C-8BB9-42A8-A28C-4BC3127FA9BD}"/>
              </a:ext>
            </a:extLst>
          </p:cNvPr>
          <p:cNvSpPr/>
          <p:nvPr/>
        </p:nvSpPr>
        <p:spPr>
          <a:xfrm rot="10800000" flipV="1">
            <a:off x="4098167" y="2964416"/>
            <a:ext cx="2656837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Проверка, замена, принятие отчетности</a:t>
            </a:r>
            <a:endParaRPr lang="ru-RU" sz="14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BF8E759C-8BB9-42A8-A28C-4BC3127FA9BD}"/>
              </a:ext>
            </a:extLst>
          </p:cNvPr>
          <p:cNvSpPr/>
          <p:nvPr/>
        </p:nvSpPr>
        <p:spPr>
          <a:xfrm rot="10800000" flipV="1">
            <a:off x="6932133" y="2964417"/>
            <a:ext cx="2656837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Проверка, замена, принятие отчетности</a:t>
            </a:r>
            <a:endParaRPr lang="ru-RU" sz="14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xmlns="" id="{BF8E759C-8BB9-42A8-A28C-4BC3127FA9BD}"/>
              </a:ext>
            </a:extLst>
          </p:cNvPr>
          <p:cNvSpPr/>
          <p:nvPr/>
        </p:nvSpPr>
        <p:spPr>
          <a:xfrm rot="10800000" flipV="1">
            <a:off x="8603738" y="3774955"/>
            <a:ext cx="2677406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Представление отчетности в Счетную Палату РФ</a:t>
            </a:r>
            <a:endParaRPr lang="ru-RU" sz="14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39" name="Прямая со стрелкой 38">
            <a:extLst>
              <a:ext uri="{FF2B5EF4-FFF2-40B4-BE49-F238E27FC236}">
                <a16:creationId xmlns:a16="http://schemas.microsoft.com/office/drawing/2014/main" xmlns="" id="{E9A06E24-81BC-46F7-8FAC-10FAC94E8D12}"/>
              </a:ext>
            </a:extLst>
          </p:cNvPr>
          <p:cNvCxnSpPr>
            <a:cxnSpLocks/>
          </p:cNvCxnSpPr>
          <p:nvPr/>
        </p:nvCxnSpPr>
        <p:spPr>
          <a:xfrm>
            <a:off x="9708853" y="2002517"/>
            <a:ext cx="1" cy="1106950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56351" y="4968316"/>
            <a:ext cx="1009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35 ГРБС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441157" y="4985772"/>
            <a:ext cx="1009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34 ГРБС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330515" y="5007038"/>
            <a:ext cx="1009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25 ГРБС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9586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9" name="Прямая со стрелкой 78">
            <a:extLst>
              <a:ext uri="{FF2B5EF4-FFF2-40B4-BE49-F238E27FC236}">
                <a16:creationId xmlns:a16="http://schemas.microsoft.com/office/drawing/2014/main" xmlns="" id="{E9A06E24-81BC-46F7-8FAC-10FAC94E8D12}"/>
              </a:ext>
            </a:extLst>
          </p:cNvPr>
          <p:cNvCxnSpPr>
            <a:cxnSpLocks/>
          </p:cNvCxnSpPr>
          <p:nvPr/>
        </p:nvCxnSpPr>
        <p:spPr>
          <a:xfrm>
            <a:off x="2534564" y="2340751"/>
            <a:ext cx="1" cy="1106950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>
            <a:extLst>
              <a:ext uri="{FF2B5EF4-FFF2-40B4-BE49-F238E27FC236}">
                <a16:creationId xmlns:a16="http://schemas.microsoft.com/office/drawing/2014/main" xmlns="" id="{2892D189-4B36-4322-94F5-3A02B460D7E5}"/>
              </a:ext>
            </a:extLst>
          </p:cNvPr>
          <p:cNvCxnSpPr>
            <a:cxnSpLocks/>
          </p:cNvCxnSpPr>
          <p:nvPr/>
        </p:nvCxnSpPr>
        <p:spPr>
          <a:xfrm>
            <a:off x="4460232" y="1879630"/>
            <a:ext cx="0" cy="1558023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>
            <a:extLst>
              <a:ext uri="{FF2B5EF4-FFF2-40B4-BE49-F238E27FC236}">
                <a16:creationId xmlns:a16="http://schemas.microsoft.com/office/drawing/2014/main" xmlns="" id="{2E1D4395-2C88-41CB-8852-31B80156FE03}"/>
              </a:ext>
            </a:extLst>
          </p:cNvPr>
          <p:cNvCxnSpPr>
            <a:cxnSpLocks/>
          </p:cNvCxnSpPr>
          <p:nvPr/>
        </p:nvCxnSpPr>
        <p:spPr>
          <a:xfrm>
            <a:off x="7217334" y="1936427"/>
            <a:ext cx="0" cy="1558023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>
            <a:extLst>
              <a:ext uri="{FF2B5EF4-FFF2-40B4-BE49-F238E27FC236}">
                <a16:creationId xmlns:a16="http://schemas.microsoft.com/office/drawing/2014/main" xmlns="" id="{E726DC18-D3FF-409C-9602-EF2077E01110}"/>
              </a:ext>
            </a:extLst>
          </p:cNvPr>
          <p:cNvCxnSpPr>
            <a:cxnSpLocks/>
          </p:cNvCxnSpPr>
          <p:nvPr/>
        </p:nvCxnSpPr>
        <p:spPr>
          <a:xfrm>
            <a:off x="10438468" y="2340751"/>
            <a:ext cx="0" cy="1106950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2203" y="127730"/>
            <a:ext cx="6703546" cy="747897"/>
          </a:xfrm>
        </p:spPr>
        <p:txBody>
          <a:bodyPr wrap="square">
            <a:sp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Общие сроки </a:t>
            </a:r>
            <a:r>
              <a:rPr lang="ru-RU" sz="1800" dirty="0">
                <a:solidFill>
                  <a:schemeClr val="tx1"/>
                </a:solidFill>
              </a:rPr>
              <a:t>представления годовой отчетности об исполнении бюджетов бюджетной системы Российской </a:t>
            </a:r>
            <a:r>
              <a:rPr lang="ru-RU" sz="1800" dirty="0" smtClean="0">
                <a:solidFill>
                  <a:schemeClr val="tx1"/>
                </a:solidFill>
              </a:rPr>
              <a:t>Федерации за 2021 год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18" name="Номер слайда 4">
            <a:extLst>
              <a:ext uri="{FF2B5EF4-FFF2-40B4-BE49-F238E27FC236}">
                <a16:creationId xmlns:a16="http://schemas.microsoft.com/office/drawing/2014/main" xmlns="" id="{9C56EBE6-090E-4A3A-96AA-BE410A851B8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5749" y="6344204"/>
            <a:ext cx="442056" cy="360000"/>
          </a:xfrm>
          <a:prstGeom prst="rect">
            <a:avLst/>
          </a:prstGeom>
        </p:spPr>
        <p:txBody>
          <a:bodyPr anchor="b"/>
          <a:lstStyle/>
          <a:p>
            <a:pPr algn="r"/>
            <a:fld id="{2B83DC6B-EB60-4B2C-96CD-1D71C753CDAA}" type="slidenum">
              <a:rPr lang="ru-RU" sz="140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/>
              <a:t>5</a:t>
            </a:fld>
            <a:endParaRPr lang="ru-RU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45" name="Прямая со стрелкой 44">
            <a:extLst>
              <a:ext uri="{FF2B5EF4-FFF2-40B4-BE49-F238E27FC236}">
                <a16:creationId xmlns:a16="http://schemas.microsoft.com/office/drawing/2014/main" xmlns="" id="{66E95274-F569-409D-81C9-674AA2D86478}"/>
              </a:ext>
            </a:extLst>
          </p:cNvPr>
          <p:cNvCxnSpPr>
            <a:stCxn id="61" idx="3"/>
          </p:cNvCxnSpPr>
          <p:nvPr/>
        </p:nvCxnSpPr>
        <p:spPr>
          <a:xfrm>
            <a:off x="1314785" y="3437649"/>
            <a:ext cx="10462354" cy="6847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Овал 45">
            <a:extLst>
              <a:ext uri="{FF2B5EF4-FFF2-40B4-BE49-F238E27FC236}">
                <a16:creationId xmlns:a16="http://schemas.microsoft.com/office/drawing/2014/main" xmlns="" id="{D2A4EBFD-126B-40F2-B172-1AE3E87E2991}"/>
              </a:ext>
            </a:extLst>
          </p:cNvPr>
          <p:cNvSpPr/>
          <p:nvPr/>
        </p:nvSpPr>
        <p:spPr>
          <a:xfrm>
            <a:off x="4393235" y="3358183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xmlns="" id="{7717722C-84CB-4B9B-A514-E0ABFB026610}"/>
              </a:ext>
            </a:extLst>
          </p:cNvPr>
          <p:cNvSpPr/>
          <p:nvPr/>
        </p:nvSpPr>
        <p:spPr>
          <a:xfrm>
            <a:off x="4001402" y="3672723"/>
            <a:ext cx="990079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22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февраля</a:t>
            </a:r>
          </a:p>
        </p:txBody>
      </p:sp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xmlns="" id="{0A51A288-3840-46BE-89EC-96AE9CDFC58E}"/>
              </a:ext>
            </a:extLst>
          </p:cNvPr>
          <p:cNvSpPr/>
          <p:nvPr/>
        </p:nvSpPr>
        <p:spPr>
          <a:xfrm>
            <a:off x="706926" y="3268372"/>
            <a:ext cx="60785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2022</a:t>
            </a:r>
            <a:endParaRPr lang="ru-RU" sz="16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xmlns="" id="{BF8E759C-8BB9-42A8-A28C-4BC3127FA9BD}"/>
              </a:ext>
            </a:extLst>
          </p:cNvPr>
          <p:cNvSpPr/>
          <p:nvPr/>
        </p:nvSpPr>
        <p:spPr>
          <a:xfrm rot="10800000" flipV="1">
            <a:off x="4460231" y="1789597"/>
            <a:ext cx="2767147" cy="523220"/>
          </a:xfrm>
          <a:prstGeom prst="rect">
            <a:avLst/>
          </a:prstGeom>
          <a:solidFill>
            <a:srgbClr val="14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400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ПЕРИОД ПРЕДСТАВЛЕНИЯ ОТЧЕТНОСТИ ГРБС</a:t>
            </a:r>
          </a:p>
        </p:txBody>
      </p:sp>
      <p:sp>
        <p:nvSpPr>
          <p:cNvPr id="67" name="Овал 66">
            <a:extLst>
              <a:ext uri="{FF2B5EF4-FFF2-40B4-BE49-F238E27FC236}">
                <a16:creationId xmlns:a16="http://schemas.microsoft.com/office/drawing/2014/main" xmlns="" id="{5449D5EF-0640-4C83-B2ED-5803AE667F88}"/>
              </a:ext>
            </a:extLst>
          </p:cNvPr>
          <p:cNvSpPr/>
          <p:nvPr/>
        </p:nvSpPr>
        <p:spPr>
          <a:xfrm>
            <a:off x="7146411" y="3372488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8" name="Овал 67">
            <a:extLst>
              <a:ext uri="{FF2B5EF4-FFF2-40B4-BE49-F238E27FC236}">
                <a16:creationId xmlns:a16="http://schemas.microsoft.com/office/drawing/2014/main" xmlns="" id="{55A03B54-E3E7-4FDC-AC28-9F1CF059093B}"/>
              </a:ext>
            </a:extLst>
          </p:cNvPr>
          <p:cNvSpPr/>
          <p:nvPr/>
        </p:nvSpPr>
        <p:spPr>
          <a:xfrm>
            <a:off x="10366460" y="3350434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xmlns="" id="{6B621CD6-A746-4F3C-B395-A31034AEE8D9}"/>
              </a:ext>
            </a:extLst>
          </p:cNvPr>
          <p:cNvSpPr/>
          <p:nvPr/>
        </p:nvSpPr>
        <p:spPr>
          <a:xfrm>
            <a:off x="6795545" y="3685781"/>
            <a:ext cx="701732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9 </a:t>
            </a:r>
            <a:r>
              <a:rPr lang="ru-RU" sz="16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марта</a:t>
            </a:r>
            <a:endParaRPr lang="ru-RU" sz="16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0" name="Прямоугольник 69">
            <a:extLst>
              <a:ext uri="{FF2B5EF4-FFF2-40B4-BE49-F238E27FC236}">
                <a16:creationId xmlns:a16="http://schemas.microsoft.com/office/drawing/2014/main" xmlns="" id="{9A898600-CCBD-4585-929A-ABF25BDFBC2D}"/>
              </a:ext>
            </a:extLst>
          </p:cNvPr>
          <p:cNvSpPr/>
          <p:nvPr/>
        </p:nvSpPr>
        <p:spPr>
          <a:xfrm>
            <a:off x="10087602" y="3694506"/>
            <a:ext cx="701732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29 </a:t>
            </a:r>
            <a:endParaRPr lang="ru-RU" sz="1600" dirty="0" smtClean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марта</a:t>
            </a:r>
            <a:endParaRPr lang="ru-RU" sz="16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1" name="Прямоугольник 70">
            <a:extLst>
              <a:ext uri="{FF2B5EF4-FFF2-40B4-BE49-F238E27FC236}">
                <a16:creationId xmlns:a16="http://schemas.microsoft.com/office/drawing/2014/main" xmlns="" id="{DC92B399-A977-4942-990F-66502CE67E69}"/>
              </a:ext>
            </a:extLst>
          </p:cNvPr>
          <p:cNvSpPr/>
          <p:nvPr/>
        </p:nvSpPr>
        <p:spPr>
          <a:xfrm rot="10800000" flipV="1">
            <a:off x="7588213" y="1786752"/>
            <a:ext cx="2860301" cy="5232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400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ПЕРИОД ПРЕДСТАВЛЕНИЯ ОТЧЕТНОСТИ ФО и ГВБФ</a:t>
            </a:r>
          </a:p>
        </p:txBody>
      </p:sp>
      <p:sp>
        <p:nvSpPr>
          <p:cNvPr id="77" name="Овал 76">
            <a:extLst>
              <a:ext uri="{FF2B5EF4-FFF2-40B4-BE49-F238E27FC236}">
                <a16:creationId xmlns:a16="http://schemas.microsoft.com/office/drawing/2014/main" xmlns="" id="{4C6A4A26-E24C-4822-94EB-671951C7EAAC}"/>
              </a:ext>
            </a:extLst>
          </p:cNvPr>
          <p:cNvSpPr/>
          <p:nvPr/>
        </p:nvSpPr>
        <p:spPr>
          <a:xfrm>
            <a:off x="2462557" y="3365641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xmlns="" id="{38D44924-DCA3-4914-8781-058918D86ACE}"/>
              </a:ext>
            </a:extLst>
          </p:cNvPr>
          <p:cNvSpPr/>
          <p:nvPr/>
        </p:nvSpPr>
        <p:spPr>
          <a:xfrm>
            <a:off x="2039525" y="3675310"/>
            <a:ext cx="990079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3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февраля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6B621CD6-A746-4F3C-B395-A31034AEE8D9}"/>
              </a:ext>
            </a:extLst>
          </p:cNvPr>
          <p:cNvSpPr/>
          <p:nvPr/>
        </p:nvSpPr>
        <p:spPr>
          <a:xfrm>
            <a:off x="7348514" y="3687181"/>
            <a:ext cx="701732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10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марта</a:t>
            </a:r>
            <a:endParaRPr lang="ru-RU" sz="16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7" name="Овал 26">
            <a:extLst>
              <a:ext uri="{FF2B5EF4-FFF2-40B4-BE49-F238E27FC236}">
                <a16:creationId xmlns:a16="http://schemas.microsoft.com/office/drawing/2014/main" xmlns="" id="{5449D5EF-0640-4C83-B2ED-5803AE667F88}"/>
              </a:ext>
            </a:extLst>
          </p:cNvPr>
          <p:cNvSpPr/>
          <p:nvPr/>
        </p:nvSpPr>
        <p:spPr>
          <a:xfrm>
            <a:off x="7519873" y="3374168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xmlns="" id="{E726DC18-D3FF-409C-9602-EF2077E01110}"/>
              </a:ext>
            </a:extLst>
          </p:cNvPr>
          <p:cNvCxnSpPr>
            <a:cxnSpLocks/>
          </p:cNvCxnSpPr>
          <p:nvPr/>
        </p:nvCxnSpPr>
        <p:spPr>
          <a:xfrm>
            <a:off x="7588213" y="2340751"/>
            <a:ext cx="10048" cy="1081691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BF8E759C-8BB9-42A8-A28C-4BC3127FA9BD}"/>
              </a:ext>
            </a:extLst>
          </p:cNvPr>
          <p:cNvSpPr/>
          <p:nvPr/>
        </p:nvSpPr>
        <p:spPr>
          <a:xfrm rot="10800000" flipV="1">
            <a:off x="1222999" y="1786752"/>
            <a:ext cx="2615354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4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ПРЕДСТАВЛЕНИЕ СПРАВОК</a:t>
            </a:r>
          </a:p>
          <a:p>
            <a:pPr algn="ctr"/>
            <a:r>
              <a:rPr lang="ru-RU" sz="14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 ф. 0503125 ГРБС, ФО и ГВБФ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912781" y="1222743"/>
            <a:ext cx="0" cy="4031396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56394" y="4476307"/>
            <a:ext cx="30563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Представление, обеспечение соответствия и принятие показателей Справок (0503125)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65300" y="4702717"/>
            <a:ext cx="7045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Замена Справок (0503125) не допускается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9" name="Рисунок 28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9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58182" y="199946"/>
            <a:ext cx="11906470" cy="498598"/>
          </a:xfrm>
          <a:prstGeom prst="rect">
            <a:avLst/>
          </a:prstGeom>
        </p:spPr>
        <p:txBody>
          <a:bodyPr vert="horz" lIns="0" tIns="0" rIns="0" bIns="0" rtlCol="0" anchor="ctr">
            <a:normAutofit fontScale="90000" lnSpcReduction="10000"/>
          </a:bodyPr>
          <a:lstStyle>
            <a:lvl1pPr algn="r">
              <a:lnSpc>
                <a:spcPct val="90000"/>
              </a:lnSpc>
              <a:spcBef>
                <a:spcPct val="0"/>
              </a:spcBef>
              <a:buNone/>
              <a:defRPr sz="2267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 smtClean="0">
                <a:sym typeface="Helvetica Neue"/>
              </a:rPr>
              <a:t>Замена отчетности ГРБС по результатам проверки </a:t>
            </a:r>
          </a:p>
          <a:p>
            <a:r>
              <a:rPr lang="ru-RU" dirty="0" smtClean="0">
                <a:sym typeface="Helvetica Neue"/>
              </a:rPr>
              <a:t>Счетной палаты Российской Федерации</a:t>
            </a:r>
            <a:endParaRPr lang="ru-RU" dirty="0">
              <a:sym typeface="Helvetica Neue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72553" y="1399650"/>
            <a:ext cx="87299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	</a:t>
            </a:r>
            <a:r>
              <a:rPr lang="ru-RU" sz="16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Пункт 293 Инструкции № 191н:</a:t>
            </a:r>
          </a:p>
          <a:p>
            <a:pPr algn="just"/>
            <a:endParaRPr lang="ru-RU" sz="1600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	</a:t>
            </a:r>
            <a:r>
              <a:rPr lang="ru-RU" sz="16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Внесение</a:t>
            </a:r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 ГРБС консолидированной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бюджетной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отчетности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а также сводных материалов, одновременно представляемых в составе бюджетной отчетности,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содержащих уточнения (исправления), в том числе в следствие исправления ошибок, допускается</a:t>
            </a:r>
            <a:r>
              <a:rPr lang="ru-RU" sz="16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:</a:t>
            </a:r>
          </a:p>
          <a:p>
            <a:pPr algn="just"/>
            <a:endParaRPr lang="ru-RU" sz="16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	после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наступления даты представления отчетности в Федеральное казначейство или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после включения Федеральным казначейством принятой консолидированной бюджетной отчетности,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а также сводных материалов, одновременно представляемых в составе бюджетной отчетности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, в консолидированную отчетность об исполнении федерального бюджета </a:t>
            </a:r>
            <a:r>
              <a:rPr lang="ru-RU" sz="16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-          по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согласованию с Министерством финансов Российской Федерации и Федеральным казначейством.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72553" y="3876928"/>
            <a:ext cx="8848165" cy="569710"/>
          </a:xfrm>
          <a:prstGeom prst="rect">
            <a:avLst/>
          </a:prstGeom>
          <a:noFill/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1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7232" y="327271"/>
            <a:ext cx="5789968" cy="34881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Схема согласования внесения изменений в отчетность ГРБС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6849" y="2339999"/>
            <a:ext cx="1368795" cy="8720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16 </a:t>
            </a:r>
          </a:p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апреля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42988" y="2580423"/>
            <a:ext cx="1138739" cy="8720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до 10 </a:t>
            </a:r>
          </a:p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мая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226" y="2310473"/>
            <a:ext cx="20072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Изменения </a:t>
            </a:r>
          </a:p>
          <a:p>
            <a:pPr algn="ctr"/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по согласованию с ФК</a:t>
            </a:r>
            <a:endParaRPr lang="ru-RU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3352" y="2297309"/>
            <a:ext cx="18612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Изменения по согласованию с Минфином России </a:t>
            </a:r>
            <a:endParaRPr lang="ru-RU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72350" y="2592929"/>
            <a:ext cx="784053" cy="8720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д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о 18 мая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07115" y="4604233"/>
            <a:ext cx="14231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ФК: направление в Минфин России </a:t>
            </a:r>
            <a:r>
              <a:rPr lang="ru-RU" sz="1400" b="1" u="sng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годового отчета </a:t>
            </a:r>
            <a:endParaRPr lang="ru-RU" sz="1400" b="1" u="sng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54305" y="2779795"/>
            <a:ext cx="15658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ФК: подготовка </a:t>
            </a:r>
            <a:r>
              <a:rPr lang="ru-RU" sz="1400" b="1" u="sng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уточенного </a:t>
            </a:r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годового отчета </a:t>
            </a:r>
            <a:endParaRPr lang="ru-RU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cxnSp>
        <p:nvCxnSpPr>
          <p:cNvPr id="6" name="Прямая со стрелкой 5"/>
          <p:cNvCxnSpPr/>
          <p:nvPr/>
        </p:nvCxnSpPr>
        <p:spPr>
          <a:xfrm flipV="1">
            <a:off x="394972" y="3486133"/>
            <a:ext cx="11492228" cy="59538"/>
          </a:xfrm>
          <a:prstGeom prst="straightConnector1">
            <a:avLst/>
          </a:prstGeom>
          <a:ln w="25400"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10718062" y="2571411"/>
            <a:ext cx="784053" cy="8720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до 25 мая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0378415" y="3625644"/>
            <a:ext cx="15471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Минфин России  представляет </a:t>
            </a:r>
            <a:r>
              <a:rPr lang="ru-RU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в Правительство РФ годовой отчет об исполнении федерального бюджета и иные документы и материалы</a:t>
            </a:r>
          </a:p>
        </p:txBody>
      </p:sp>
      <p:sp>
        <p:nvSpPr>
          <p:cNvPr id="26" name="Левая фигурная скобка 25"/>
          <p:cNvSpPr/>
          <p:nvPr/>
        </p:nvSpPr>
        <p:spPr>
          <a:xfrm rot="5400000">
            <a:off x="2855583" y="-377516"/>
            <a:ext cx="334406" cy="525562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 стрелкой 27"/>
          <p:cNvCxnSpPr/>
          <p:nvPr/>
        </p:nvCxnSpPr>
        <p:spPr>
          <a:xfrm flipH="1" flipV="1">
            <a:off x="3215350" y="3844172"/>
            <a:ext cx="10632" cy="788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506587" y="4588921"/>
            <a:ext cx="16117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ФК: направление в Минфин России </a:t>
            </a:r>
            <a:r>
              <a:rPr lang="ru-RU" sz="1400" b="1" u="sng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уточненного </a:t>
            </a:r>
            <a:r>
              <a:rPr lang="ru-RU" sz="1400" b="1" u="sng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годового отчета </a:t>
            </a:r>
            <a:endParaRPr lang="ru-RU" sz="1400" b="1" u="sng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flipH="1" flipV="1">
            <a:off x="8254454" y="3731218"/>
            <a:ext cx="10632" cy="788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Овал 31"/>
          <p:cNvSpPr/>
          <p:nvPr/>
        </p:nvSpPr>
        <p:spPr>
          <a:xfrm>
            <a:off x="3132883" y="3456111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5566078" y="3443894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8192368" y="3427251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11079965" y="3414125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8818825" y="2573220"/>
            <a:ext cx="15658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Минфин России: проверка </a:t>
            </a:r>
            <a:r>
              <a:rPr lang="ru-RU" sz="1400" b="1" u="sng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уточенного </a:t>
            </a:r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годового отчета </a:t>
            </a:r>
            <a:endParaRPr lang="ru-RU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48635" y="1096979"/>
            <a:ext cx="44550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Внесение ГРБС изменений в годовую отчетность в целях устранения замечаний Счетной палаты Российской Федерации о фактах недостоверности бюджетной отчетности</a:t>
            </a:r>
            <a:endParaRPr lang="ru-RU" sz="1400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 flipH="1" flipV="1">
            <a:off x="1349413" y="3800024"/>
            <a:ext cx="10632" cy="788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>
            <a:off x="1291373" y="3464136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613547" y="4600116"/>
            <a:ext cx="14231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ФК: окончание принятия изменений </a:t>
            </a:r>
          </a:p>
          <a:p>
            <a:pPr algn="ctr"/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от ГРБС</a:t>
            </a:r>
            <a:endParaRPr lang="ru-RU" sz="1400" b="1" u="sng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78730" y="2667784"/>
            <a:ext cx="1368795" cy="8720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8 </a:t>
            </a:r>
          </a:p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апреля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512848" y="3003677"/>
            <a:ext cx="15658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ФК: подготовка годового отчета </a:t>
            </a:r>
            <a:endParaRPr lang="ru-RU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304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58182" y="199946"/>
            <a:ext cx="11906470" cy="49859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67" b="1" i="0" kern="120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/>
            <a:r>
              <a:rPr lang="ru-RU" sz="20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  <a:sym typeface="Helvetica Neue"/>
              </a:rPr>
              <a:t>Сверка расчетов, отражаемых  в Справках (ф.0503125)</a:t>
            </a:r>
            <a:endParaRPr lang="ru-RU" sz="20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Segoe UI Light" panose="020B0502040204020203" pitchFamily="34" charset="0"/>
              <a:sym typeface="Helvetica Neue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43968" y="1193153"/>
            <a:ext cx="6334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Выверка расчетов по приему-передаче имущества по состоянию на 01.10.2021 года: 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3797" y="2354010"/>
            <a:ext cx="102460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между получателями средств федерального бюджета:               1 401 20 241 – 1 401 10 191, 1 401 10 189</a:t>
            </a:r>
          </a:p>
          <a:p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                                                                                                     1 401 20 281 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– 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1 401 10 195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3797" y="3494950"/>
            <a:ext cx="1102757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между получателями средств федерального 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бюджета, 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получателями средств бюджетов субъектов РФ,</a:t>
            </a:r>
          </a:p>
          <a:p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муниципальных образований, ГВБФ:                                   1 401 20 251 – 1 401 10 191, 1 401 10 195, 1 401 10 189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7613" y="5830908"/>
            <a:ext cx="109964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i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Совместное письмо </a:t>
            </a:r>
            <a:r>
              <a:rPr lang="ru-RU" sz="16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Минфина России </a:t>
            </a:r>
            <a:r>
              <a:rPr lang="ru-RU" sz="1600" i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и Федерального казначейства от </a:t>
            </a:r>
            <a:r>
              <a:rPr lang="ru-RU" sz="16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04.10.2021 </a:t>
            </a:r>
            <a:r>
              <a:rPr lang="ru-RU" sz="1600" i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№ 02-06-07/80403 / </a:t>
            </a:r>
            <a:r>
              <a:rPr lang="ru-RU" sz="16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07-04-05/02-24033 </a:t>
            </a:r>
            <a:r>
              <a:rPr lang="ru-RU" sz="1600" i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О </a:t>
            </a:r>
            <a:r>
              <a:rPr lang="ru-RU" sz="16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представлении Справок по консолидируемым расчетам (ф. 0503125</a:t>
            </a:r>
            <a:r>
              <a:rPr lang="ru-RU" sz="1600" i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)</a:t>
            </a:r>
            <a:endParaRPr lang="ru-RU" sz="1600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693797" y="5199321"/>
            <a:ext cx="10768101" cy="531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Номер слайда 4">
            <a:extLst>
              <a:ext uri="{FF2B5EF4-FFF2-40B4-BE49-F238E27FC236}">
                <a16:creationId xmlns:a16="http://schemas.microsoft.com/office/drawing/2014/main" xmlns="" id="{9C56EBE6-090E-4A3A-96AA-BE410A851B8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5749" y="6344204"/>
            <a:ext cx="442056" cy="360000"/>
          </a:xfrm>
          <a:prstGeom prst="rect">
            <a:avLst/>
          </a:prstGeom>
        </p:spPr>
        <p:txBody>
          <a:bodyPr anchor="b"/>
          <a:lstStyle/>
          <a:p>
            <a:pPr algn="r"/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</a:t>
            </a:r>
            <a:endParaRPr lang="ru-RU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842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6377" y="1639330"/>
            <a:ext cx="87072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Расчеты по приему – передаче имущества между получателям средств бюджета (вид деятельности </a:t>
            </a:r>
            <a:r>
              <a:rPr lang="ru-RU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1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) и бюджетными и автономными учреждений (виды деятельности </a:t>
            </a:r>
            <a:r>
              <a:rPr lang="ru-RU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4, 2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) не включаются в Справки ф. 0503125 (Инструкция 191н)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6377" y="2957344"/>
            <a:ext cx="860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Имущество передается и принимается по балансовой стоимости, по которой объект отражен у передающей стороны (п. 29 Инструкции 157н)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6377" y="3941839"/>
            <a:ext cx="8889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Передача земельных участков отражается по  счетам 1 401 20 281, 1 401 20 251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91933" y="1058333"/>
            <a:ext cx="4969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Системные вопросы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40242" y="4706955"/>
            <a:ext cx="86733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Передача земельных участков одного бюджета, закрепленных за ПБС иного бюджета, отражается в Справках если  участки отражались на балансе у принимающего и списывали с баланса передающего 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10" name="Номер слайда 4">
            <a:extLst>
              <a:ext uri="{FF2B5EF4-FFF2-40B4-BE49-F238E27FC236}">
                <a16:creationId xmlns:a16="http://schemas.microsoft.com/office/drawing/2014/main" xmlns="" id="{9C56EBE6-090E-4A3A-96AA-BE410A851B8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5749" y="6344204"/>
            <a:ext cx="442056" cy="360000"/>
          </a:xfrm>
          <a:prstGeom prst="rect">
            <a:avLst/>
          </a:prstGeom>
        </p:spPr>
        <p:txBody>
          <a:bodyPr anchor="b"/>
          <a:lstStyle/>
          <a:p>
            <a:pPr algn="r"/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</a:t>
            </a: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58182" y="199946"/>
            <a:ext cx="11906470" cy="49859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67" b="1" i="0" kern="120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/>
            <a:r>
              <a:rPr lang="ru-RU" sz="20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  <a:sym typeface="Helvetica Neue"/>
              </a:rPr>
              <a:t>Сверка расчетов, отражаемых  в Справках (ф.0503125)</a:t>
            </a:r>
            <a:endParaRPr lang="ru-RU" sz="20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Segoe UI Light" panose="020B0502040204020203" pitchFamily="34" charset="0"/>
              <a:sym typeface="Helvetica Neue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6377" y="5687176"/>
            <a:ext cx="86733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Закрепление земельных участков земель лесного фонда, находящихся в собственности Российской Федерации, за ПБС иных бюджетов (субъектов РФ) – требуются системные разъяснения    </a:t>
            </a:r>
          </a:p>
        </p:txBody>
      </p:sp>
    </p:spTree>
    <p:extLst>
      <p:ext uri="{BB962C8B-B14F-4D97-AF65-F5344CB8AC3E}">
        <p14:creationId xmlns:p14="http://schemas.microsoft.com/office/powerpoint/2010/main" val="62722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9883</TotalTime>
  <Words>2325</Words>
  <Application>Microsoft Office PowerPoint</Application>
  <PresentationFormat>Широкоэкранный</PresentationFormat>
  <Paragraphs>426</Paragraphs>
  <Slides>26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9" baseType="lpstr">
      <vt:lpstr>Arial</vt:lpstr>
      <vt:lpstr>Arial Narrow</vt:lpstr>
      <vt:lpstr>Calibri</vt:lpstr>
      <vt:lpstr>Calibri Light</vt:lpstr>
      <vt:lpstr>Cambria</vt:lpstr>
      <vt:lpstr>Helvetica Neue</vt:lpstr>
      <vt:lpstr>Helvetica Neue Medium</vt:lpstr>
      <vt:lpstr>Segoe UI Black</vt:lpstr>
      <vt:lpstr>Segoe UI Historic</vt:lpstr>
      <vt:lpstr>Segoe UI Light</vt:lpstr>
      <vt:lpstr>Times New Roman</vt:lpstr>
      <vt:lpstr>Wingdings</vt:lpstr>
      <vt:lpstr>Тема Office</vt:lpstr>
      <vt:lpstr>Презентация PowerPoint</vt:lpstr>
      <vt:lpstr>Сроки представления отчетности  об исполнении федерального бюджета</vt:lpstr>
      <vt:lpstr>Презентация PowerPoint</vt:lpstr>
      <vt:lpstr>Презентация PowerPoint</vt:lpstr>
      <vt:lpstr>Общие сроки представления годовой отчетности об исполнении бюджетов бюджетной системы Российской Федерации за 2021 год</vt:lpstr>
      <vt:lpstr>Презентация PowerPoint</vt:lpstr>
      <vt:lpstr>Схема согласования внесения изменений в отчетность ГРБС</vt:lpstr>
      <vt:lpstr>Презентация PowerPoint</vt:lpstr>
      <vt:lpstr>Презентация PowerPoint</vt:lpstr>
      <vt:lpstr>Консолидация показателей Баланса (ф. 0503320) на начало текущего финансового года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Сверка показателей отчетности АУБУ и ГРБС- Учредителя</vt:lpstr>
      <vt:lpstr>Презентация PowerPoint</vt:lpstr>
      <vt:lpstr>Презентация PowerPoint</vt:lpstr>
      <vt:lpstr>Инвентаризация субъектов отчетности  (подведомственная сеть)</vt:lpstr>
      <vt:lpstr>Мероприятия по сокращению объема незавершенного строительства</vt:lpstr>
      <vt:lpstr>Презентация PowerPoint</vt:lpstr>
      <vt:lpstr>Остатки по счетам эскроу</vt:lpstr>
      <vt:lpstr>Учет возврата МБТ прошлых лет</vt:lpstr>
      <vt:lpstr>Учет возврата МБТ прошлых лет</vt:lpstr>
      <vt:lpstr>Учет возврата МБТ прошлых лет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Соколова Анастасия Владимировна</dc:creator>
  <cp:lastModifiedBy>Кривенец Анна Николаевна</cp:lastModifiedBy>
  <cp:revision>421</cp:revision>
  <cp:lastPrinted>2021-11-18T05:07:59Z</cp:lastPrinted>
  <dcterms:created xsi:type="dcterms:W3CDTF">2021-09-09T06:57:17Z</dcterms:created>
  <dcterms:modified xsi:type="dcterms:W3CDTF">2021-11-18T05:08:01Z</dcterms:modified>
</cp:coreProperties>
</file>