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2" r:id="rId3"/>
    <p:sldId id="287" r:id="rId4"/>
    <p:sldId id="278" r:id="rId5"/>
    <p:sldId id="273" r:id="rId6"/>
    <p:sldId id="280" r:id="rId7"/>
    <p:sldId id="279" r:id="rId8"/>
  </p:sldIdLst>
  <p:sldSz cx="9144000" cy="5143500" type="screen16x9"/>
  <p:notesSz cx="9918700" cy="6819900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0117B15-F227-4322-86EB-06AAA1EE13A7}">
          <p14:sldIdLst>
            <p14:sldId id="256"/>
            <p14:sldId id="272"/>
            <p14:sldId id="287"/>
            <p14:sldId id="278"/>
            <p14:sldId id="273"/>
            <p14:sldId id="280"/>
            <p14:sldId id="279"/>
          </p14:sldIdLst>
        </p14:section>
        <p14:section name="Раздел без заголовка" id="{6E3146D3-E429-481E-8922-BADA136E5AE5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4978B1"/>
    <a:srgbClr val="11437F"/>
    <a:srgbClr val="E6E6E6"/>
    <a:srgbClr val="DDDDDD"/>
    <a:srgbClr val="99CCFF"/>
    <a:srgbClr val="FCFCFC"/>
    <a:srgbClr val="003B59"/>
    <a:srgbClr val="ECD6A5"/>
    <a:srgbClr val="C19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3887" autoAdjust="0"/>
  </p:normalViewPr>
  <p:slideViewPr>
    <p:cSldViewPr>
      <p:cViewPr varScale="1">
        <p:scale>
          <a:sx n="140" d="100"/>
          <a:sy n="140" d="100"/>
        </p:scale>
        <p:origin x="-708" y="-96"/>
      </p:cViewPr>
      <p:guideLst>
        <p:guide orient="horz" pos="4565"/>
        <p:guide pos="34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4075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859" tIns="84929" rIns="169859" bIns="8492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1326" y="3283161"/>
            <a:ext cx="7936052" cy="2685921"/>
          </a:xfrm>
          <a:prstGeom prst="rect">
            <a:avLst/>
          </a:prstGeom>
        </p:spPr>
        <p:txBody>
          <a:bodyPr vert="horz" lIns="169859" tIns="84929" rIns="169859" bIns="849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:a16="http://schemas.microsoft.com/office/drawing/2014/main" xmlns="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xmlns="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10" name="Дата 9">
            <a:extLst>
              <a:ext uri="{FF2B5EF4-FFF2-40B4-BE49-F238E27FC236}">
                <a16:creationId xmlns:a16="http://schemas.microsoft.com/office/drawing/2014/main" xmlns="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11/15/2021</a:t>
            </a:fld>
            <a:endParaRPr lang="en-US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xmlns="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xmlns="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11/15/2021</a:t>
            </a:fld>
            <a:endParaRPr 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11/15/2021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11/15/2021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10" name="TextBox 9"/>
          <p:cNvSpPr txBox="1"/>
          <p:nvPr/>
        </p:nvSpPr>
        <p:spPr>
          <a:xfrm>
            <a:off x="463243" y="895350"/>
            <a:ext cx="55589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sz="24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сведений о принятых обязательствах по объектам капитального строительства, включенным в федеральную адресную инвестиционную программу</a:t>
            </a:r>
            <a:endParaRPr lang="ru-RU" sz="24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 smtClean="0">
                <a:solidFill>
                  <a:schemeClr val="bg1">
                    <a:lumMod val="65000"/>
                  </a:schemeClr>
                </a:solidFill>
              </a:rPr>
              <a:t>www.roskazna.</a:t>
            </a:r>
            <a:r>
              <a:rPr lang="en-US" sz="1268" dirty="0" smtClean="0">
                <a:solidFill>
                  <a:schemeClr val="bg1">
                    <a:lumMod val="65000"/>
                  </a:schemeClr>
                </a:solidFill>
              </a:rPr>
              <a:t>gov.</a:t>
            </a:r>
            <a:r>
              <a:rPr lang="en-US" sz="1268" dirty="0" smtClean="0">
                <a:solidFill>
                  <a:schemeClr val="bg1">
                    <a:lumMod val="65000"/>
                  </a:schemeClr>
                </a:solidFill>
              </a:rPr>
              <a:t>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19 ноября 2021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года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709" y="3625387"/>
            <a:ext cx="5217823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30" b="1" dirty="0" smtClean="0">
                <a:solidFill>
                  <a:srgbClr val="11437F"/>
                </a:solidFill>
              </a:rPr>
              <a:t>Зайцев Павел Борисович</a:t>
            </a:r>
            <a:endParaRPr lang="ru-RU" sz="1430" dirty="0">
              <a:solidFill>
                <a:srgbClr val="11437F"/>
              </a:solidFill>
            </a:endParaRPr>
          </a:p>
          <a:p>
            <a:r>
              <a:rPr lang="ru-RU" sz="1110" dirty="0" smtClean="0">
                <a:solidFill>
                  <a:srgbClr val="11437F"/>
                </a:solidFill>
              </a:rPr>
              <a:t>Начальник Отдела отчетности об исполнении бюджетов</a:t>
            </a:r>
          </a:p>
          <a:p>
            <a:r>
              <a:rPr lang="ru-RU" sz="1110" dirty="0" smtClean="0">
                <a:solidFill>
                  <a:srgbClr val="11437F"/>
                </a:solidFill>
              </a:rPr>
              <a:t>Управления бюджетного учета и отчетности</a:t>
            </a:r>
            <a:endParaRPr lang="ru-RU" sz="1110" dirty="0">
              <a:solidFill>
                <a:srgbClr val="11437F"/>
              </a:solidFill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xmlns="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76999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Нормативное регулирование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79" y="795188"/>
            <a:ext cx="447995" cy="4479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906684" y="819150"/>
            <a:ext cx="79286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Бюджетный кодекс Российской Федерации (статья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264.7, 264.10)</a:t>
            </a:r>
            <a:endParaRPr lang="ru-RU" sz="1800" b="1" dirty="0" smtClean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Постановление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Правительства Российской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Федерации от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11.05.2006 № 281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 утверждении Положения о представлении в Правительство Российской Федерации ежеквартальной и годовой отчетности об исполнении федерального бюджета» 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Минфина России от 29.10.2012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21-01-08/1608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80" y="938212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82" y="1325893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56" y="29527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9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представления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512" y="361950"/>
            <a:ext cx="767687" cy="66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48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04800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14400" y="2114550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Федеральное казначейство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69098" y="2114548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Минфин России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54505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48000" y="412987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stCxn id="4" idx="0"/>
            <a:endCxn id="8" idx="2"/>
          </p:cNvCxnSpPr>
          <p:nvPr/>
        </p:nvCxnSpPr>
        <p:spPr>
          <a:xfrm flipV="1">
            <a:off x="819150" y="2554335"/>
            <a:ext cx="895350" cy="15795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0"/>
            <a:endCxn id="8" idx="2"/>
          </p:cNvCxnSpPr>
          <p:nvPr/>
        </p:nvCxnSpPr>
        <p:spPr>
          <a:xfrm flipH="1" flipV="1">
            <a:off x="1714500" y="2554335"/>
            <a:ext cx="454355" cy="15795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2" idx="0"/>
            <a:endCxn id="8" idx="2"/>
          </p:cNvCxnSpPr>
          <p:nvPr/>
        </p:nvCxnSpPr>
        <p:spPr>
          <a:xfrm flipH="1" flipV="1">
            <a:off x="1714500" y="2554335"/>
            <a:ext cx="1847850" cy="15755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28600" y="2952750"/>
            <a:ext cx="3886199" cy="914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Ежегодно, ежеквартально 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ф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0503128-ФАИП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2" name="Прямая со стрелкой 31"/>
          <p:cNvCxnSpPr>
            <a:stCxn id="8" idx="3"/>
            <a:endCxn id="19" idx="1"/>
          </p:cNvCxnSpPr>
          <p:nvPr/>
        </p:nvCxnSpPr>
        <p:spPr>
          <a:xfrm flipV="1">
            <a:off x="2514600" y="2334442"/>
            <a:ext cx="762000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0" idx="0"/>
            <a:endCxn id="42" idx="3"/>
          </p:cNvCxnSpPr>
          <p:nvPr/>
        </p:nvCxnSpPr>
        <p:spPr>
          <a:xfrm flipH="1" flipV="1">
            <a:off x="5181600" y="1251824"/>
            <a:ext cx="1987598" cy="86272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3352800" y="1031931"/>
            <a:ext cx="18288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Правительство РФ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76600" y="2114549"/>
            <a:ext cx="1981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Минэкономразвития России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50" y="1559966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Прямая со стрелкой 22"/>
          <p:cNvCxnSpPr>
            <a:stCxn id="19" idx="3"/>
            <a:endCxn id="10" idx="1"/>
          </p:cNvCxnSpPr>
          <p:nvPr/>
        </p:nvCxnSpPr>
        <p:spPr>
          <a:xfrm flipV="1">
            <a:off x="5257800" y="2334441"/>
            <a:ext cx="1111298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5029200" y="2952750"/>
            <a:ext cx="37338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Сроки представления за 2021 год в совместном письме Минфина России и Федерального казначейства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4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79" y="795188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854660" y="696021"/>
            <a:ext cx="7567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Изменения, касающиеся порядка формирования сведений за 2021 год и в 2022 году</a:t>
            </a:r>
            <a:endParaRPr lang="ru-RU" sz="1800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46221"/>
          </a:xfrm>
        </p:spPr>
        <p:txBody>
          <a:bodyPr/>
          <a:lstStyle/>
          <a:p>
            <a:r>
              <a:rPr lang="ru-RU" sz="16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</a:t>
            </a:r>
            <a:r>
              <a:rPr lang="ru-RU" sz="16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формирования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381000" y="1361188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u="sng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Исключена информация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предоставлении субсидий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из федерального бюджета бюджетам субъектов Российской Федерации, предусмотренных статьей 79.1 Бюджетного кодекса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Федерации,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 соответствии с федеральной адресной инвестиционной программой и об использовании указанных средств с распределением по объектам капитального строительства или объектам недвижимого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имущества (с учетом положений статьи 264.7 БК).</a:t>
            </a:r>
            <a:endParaRPr lang="ru-RU" sz="1800" b="1" dirty="0" smtClean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Минфина России 15 июля 2021 г. № 09-05-08/56706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79" y="1453273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79" y="4314825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42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76999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endParaRPr lang="ru-RU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97" y="666750"/>
            <a:ext cx="5048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66750"/>
            <a:ext cx="3511202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16718"/>
            <a:ext cx="3352800" cy="470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400500" y="1360796"/>
            <a:ext cx="600501" cy="15240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648200" y="1504950"/>
            <a:ext cx="3352801" cy="205740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48201" y="3562350"/>
            <a:ext cx="3352801" cy="609600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2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327398"/>
              </p:ext>
            </p:extLst>
          </p:nvPr>
        </p:nvGraphicFramePr>
        <p:xfrm>
          <a:off x="304800" y="666750"/>
          <a:ext cx="7696200" cy="4421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Лист" r:id="rId3" imgW="13277844" imgH="7629660" progId="Excel.Sheet.8">
                  <p:embed/>
                </p:oleObj>
              </mc:Choice>
              <mc:Fallback>
                <p:oleObj name="Лист" r:id="rId3" imgW="13277844" imgH="762966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666750"/>
                        <a:ext cx="7696200" cy="4421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7" name="Выноска 2 6"/>
          <p:cNvSpPr/>
          <p:nvPr/>
        </p:nvSpPr>
        <p:spPr>
          <a:xfrm>
            <a:off x="3276600" y="1047750"/>
            <a:ext cx="1600200" cy="762000"/>
          </a:xfrm>
          <a:prstGeom prst="borderCallout2">
            <a:avLst>
              <a:gd name="adj1" fmla="val 100342"/>
              <a:gd name="adj2" fmla="val 49237"/>
              <a:gd name="adj3" fmla="val 179944"/>
              <a:gd name="adj4" fmla="val 54975"/>
              <a:gd name="adj5" fmla="val 192101"/>
              <a:gd name="adj6" fmla="val 11410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Ассигнования, </a:t>
            </a:r>
            <a:r>
              <a:rPr lang="ru-RU" sz="1600" u="sng" dirty="0" smtClean="0">
                <a:solidFill>
                  <a:srgbClr val="FFFF00"/>
                </a:solidFill>
              </a:rPr>
              <a:t>доведенные МФ РФ</a:t>
            </a:r>
            <a:endParaRPr lang="ru-RU" sz="1600" u="sng" dirty="0">
              <a:solidFill>
                <a:srgbClr val="FFFF00"/>
              </a:solidFill>
            </a:endParaRPr>
          </a:p>
        </p:txBody>
      </p:sp>
      <p:sp>
        <p:nvSpPr>
          <p:cNvPr id="16" name="Выноска 2 15"/>
          <p:cNvSpPr/>
          <p:nvPr/>
        </p:nvSpPr>
        <p:spPr>
          <a:xfrm>
            <a:off x="4953000" y="1047750"/>
            <a:ext cx="2209800" cy="762000"/>
          </a:xfrm>
          <a:prstGeom prst="borderCallout2">
            <a:avLst>
              <a:gd name="adj1" fmla="val 100342"/>
              <a:gd name="adj2" fmla="val 49237"/>
              <a:gd name="adj3" fmla="val 142133"/>
              <a:gd name="adj4" fmla="val 49901"/>
              <a:gd name="adj5" fmla="val 199067"/>
              <a:gd name="adj6" fmla="val 3467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Кассовое исполнение в разрезе объектов КС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5" name="Выноска 2 14"/>
          <p:cNvSpPr/>
          <p:nvPr/>
        </p:nvSpPr>
        <p:spPr>
          <a:xfrm>
            <a:off x="2286000" y="4324350"/>
            <a:ext cx="2286000" cy="762000"/>
          </a:xfrm>
          <a:prstGeom prst="borderCallout2">
            <a:avLst>
              <a:gd name="adj1" fmla="val 48601"/>
              <a:gd name="adj2" fmla="val 99557"/>
              <a:gd name="adj3" fmla="val 46611"/>
              <a:gd name="adj4" fmla="val 166600"/>
              <a:gd name="adj5" fmla="val -32774"/>
              <a:gd name="adj6" fmla="val 168002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Кассовое исполнение по данным 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ф. 0503124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4" name="Умножение 13"/>
          <p:cNvSpPr/>
          <p:nvPr/>
        </p:nvSpPr>
        <p:spPr>
          <a:xfrm>
            <a:off x="7315200" y="2419350"/>
            <a:ext cx="457200" cy="685800"/>
          </a:xfrm>
          <a:prstGeom prst="mathMultiply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Выноска 2 18"/>
          <p:cNvSpPr/>
          <p:nvPr/>
        </p:nvSpPr>
        <p:spPr>
          <a:xfrm>
            <a:off x="7391400" y="4324350"/>
            <a:ext cx="1447800" cy="762000"/>
          </a:xfrm>
          <a:prstGeom prst="borderCallout2">
            <a:avLst>
              <a:gd name="adj1" fmla="val -1904"/>
              <a:gd name="adj2" fmla="val 48839"/>
              <a:gd name="adj3" fmla="val -68541"/>
              <a:gd name="adj4" fmla="val 47339"/>
              <a:gd name="adj5" fmla="val -103782"/>
              <a:gd name="adj6" fmla="val 31321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Причины отклонений в гр. 8.2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57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62000" y="696021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Представление отчетности в информационные системы Федерального казначейства</a:t>
            </a:r>
            <a:endParaRPr lang="ru-RU" sz="1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" y="776298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36987"/>
              </p:ext>
            </p:extLst>
          </p:nvPr>
        </p:nvGraphicFramePr>
        <p:xfrm>
          <a:off x="838200" y="1374480"/>
          <a:ext cx="6705600" cy="249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5600"/>
              </a:tblGrid>
              <a:tr h="420043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ПУиО</a:t>
                      </a:r>
                      <a:r>
                        <a:rPr lang="ru-RU" dirty="0" smtClean="0"/>
                        <a:t> ЭБ</a:t>
                      </a:r>
                      <a:endParaRPr lang="ru-RU" dirty="0"/>
                    </a:p>
                  </a:txBody>
                  <a:tcPr/>
                </a:tc>
              </a:tr>
              <a:tr h="1036905">
                <a:tc>
                  <a:txBody>
                    <a:bodyPr/>
                    <a:lstStyle/>
                    <a:p>
                      <a:r>
                        <a:rPr lang="ru-RU" dirty="0" smtClean="0"/>
                        <a:t>В </a:t>
                      </a:r>
                      <a:r>
                        <a:rPr lang="ru-RU" dirty="0" smtClean="0"/>
                        <a:t>части сведений,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u="sng" baseline="0" dirty="0" smtClean="0"/>
                        <a:t>не</a:t>
                      </a:r>
                      <a:r>
                        <a:rPr lang="ru-RU" baseline="0" dirty="0" smtClean="0"/>
                        <a:t> составляющих государственную тайну и служебную информацию ограниченного распространения</a:t>
                      </a:r>
                    </a:p>
                  </a:txBody>
                  <a:tcPr/>
                </a:tc>
              </a:tr>
              <a:tr h="1035722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Предзаполненная</a:t>
                      </a:r>
                      <a:r>
                        <a:rPr lang="ru-RU" dirty="0" smtClean="0"/>
                        <a:t> форма,</a:t>
                      </a:r>
                      <a:r>
                        <a:rPr lang="ru-RU" baseline="0" dirty="0" smtClean="0"/>
                        <a:t> требующая проверки, согласования и представления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13" y="2884369"/>
            <a:ext cx="533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5" y="2038350"/>
            <a:ext cx="563504" cy="53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12026</TotalTime>
  <Words>256</Words>
  <Application>Microsoft Office PowerPoint</Application>
  <PresentationFormat>Экран (16:9)</PresentationFormat>
  <Paragraphs>42</Paragraphs>
  <Slides>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Office Theme</vt:lpstr>
      <vt:lpstr>Лист Microsoft Excel 97-2003</vt:lpstr>
      <vt:lpstr>Презентация PowerPoint</vt:lpstr>
      <vt:lpstr>Нормативное регулирование</vt:lpstr>
      <vt:lpstr>Схема представления</vt:lpstr>
      <vt:lpstr>Порядок формирования</vt:lpstr>
      <vt:lpstr>Порядок представления</vt:lpstr>
      <vt:lpstr>Порядок представления </vt:lpstr>
      <vt:lpstr>Порядок представления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Зайцев Павел Борисович</cp:lastModifiedBy>
  <cp:revision>136</cp:revision>
  <cp:lastPrinted>2021-11-18T16:07:58Z</cp:lastPrinted>
  <dcterms:created xsi:type="dcterms:W3CDTF">2019-07-31T16:47:50Z</dcterms:created>
  <dcterms:modified xsi:type="dcterms:W3CDTF">2021-11-19T04:40:05Z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