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307" r:id="rId3"/>
    <p:sldId id="360" r:id="rId4"/>
    <p:sldId id="352" r:id="rId5"/>
    <p:sldId id="368" r:id="rId6"/>
    <p:sldId id="353" r:id="rId7"/>
    <p:sldId id="363" r:id="rId8"/>
    <p:sldId id="370" r:id="rId9"/>
    <p:sldId id="330" r:id="rId10"/>
    <p:sldId id="361" r:id="rId11"/>
    <p:sldId id="303" r:id="rId12"/>
    <p:sldId id="365" r:id="rId13"/>
    <p:sldId id="354" r:id="rId14"/>
    <p:sldId id="355" r:id="rId15"/>
    <p:sldId id="367" r:id="rId16"/>
    <p:sldId id="364" r:id="rId17"/>
    <p:sldId id="356" r:id="rId18"/>
    <p:sldId id="349" r:id="rId19"/>
    <p:sldId id="302" r:id="rId20"/>
  </p:sldIdLst>
  <p:sldSz cx="9144000" cy="5143500" type="screen16x9"/>
  <p:notesSz cx="6819900" cy="9918700"/>
  <p:defaultTextStyle>
    <a:defPPr>
      <a:defRPr lang="ru-RU"/>
    </a:defPPr>
    <a:lvl1pPr marL="0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1pPr>
    <a:lvl2pPr marL="724662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2pPr>
    <a:lvl3pPr marL="1449324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3pPr>
    <a:lvl4pPr marL="2173986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4pPr>
    <a:lvl5pPr marL="2898648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5pPr>
    <a:lvl6pPr marL="3623310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6pPr>
    <a:lvl7pPr marL="4347972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7pPr>
    <a:lvl8pPr marL="5072634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8pPr>
    <a:lvl9pPr marL="5797296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CBD7939-30B0-42CE-A0AB-A864BB0022EC}">
          <p14:sldIdLst>
            <p14:sldId id="256"/>
            <p14:sldId id="307"/>
            <p14:sldId id="360"/>
            <p14:sldId id="352"/>
            <p14:sldId id="368"/>
            <p14:sldId id="353"/>
            <p14:sldId id="363"/>
            <p14:sldId id="370"/>
            <p14:sldId id="330"/>
            <p14:sldId id="361"/>
            <p14:sldId id="303"/>
            <p14:sldId id="365"/>
            <p14:sldId id="354"/>
            <p14:sldId id="355"/>
            <p14:sldId id="367"/>
            <p14:sldId id="364"/>
            <p14:sldId id="356"/>
            <p14:sldId id="349"/>
            <p14:sldId id="30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565" userDrawn="1">
          <p15:clr>
            <a:srgbClr val="A4A3A4"/>
          </p15:clr>
        </p15:guide>
        <p15:guide id="2" pos="341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Виардо Полина Владимировна" initials="ВПВ" lastIdx="1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  <a:srgbClr val="008000"/>
    <a:srgbClr val="006600"/>
    <a:srgbClr val="FFC000"/>
    <a:srgbClr val="C19229"/>
    <a:srgbClr val="11437F"/>
    <a:srgbClr val="F4C552"/>
    <a:srgbClr val="F1F1F1"/>
    <a:srgbClr val="E6E6E6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43" autoAdjust="0"/>
    <p:restoredTop sz="89413" autoAdjust="0"/>
  </p:normalViewPr>
  <p:slideViewPr>
    <p:cSldViewPr>
      <p:cViewPr varScale="1">
        <p:scale>
          <a:sx n="132" d="100"/>
          <a:sy n="132" d="100"/>
        </p:scale>
        <p:origin x="1170" y="108"/>
      </p:cViewPr>
      <p:guideLst>
        <p:guide orient="horz" pos="4565"/>
        <p:guide pos="34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C0689A-4034-46C8-A0C9-FBE84F22751D}" type="doc">
      <dgm:prSet loTypeId="urn:microsoft.com/office/officeart/2005/8/layout/process1" loCatId="process" qsTypeId="urn:microsoft.com/office/officeart/2005/8/quickstyle/simple4" qsCatId="simple" csTypeId="urn:microsoft.com/office/officeart/2005/8/colors/colorful1" csCatId="colorful" phldr="1"/>
      <dgm:spPr/>
    </dgm:pt>
    <dgm:pt modelId="{288114FD-0D55-413D-B032-650F2D44010A}">
      <dgm:prSet phldrT="[Текст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>
          <a:solidFill>
            <a:srgbClr val="1F4E79"/>
          </a:solidFill>
        </a:ln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Исполнение договора</a:t>
          </a:r>
          <a:br>
            <a:rPr lang="ru-RU" b="1" dirty="0" smtClean="0">
              <a:solidFill>
                <a:schemeClr val="tx1"/>
              </a:solidFill>
            </a:rPr>
          </a:br>
          <a:r>
            <a:rPr lang="ru-RU" b="1" dirty="0" smtClean="0">
              <a:solidFill>
                <a:schemeClr val="tx1"/>
              </a:solidFill>
            </a:rPr>
            <a:t>не планируется</a:t>
          </a:r>
          <a:endParaRPr lang="ru-RU" b="1" dirty="0">
            <a:solidFill>
              <a:schemeClr val="tx1"/>
            </a:solidFill>
          </a:endParaRPr>
        </a:p>
      </dgm:t>
    </dgm:pt>
    <dgm:pt modelId="{9FB01902-C0A6-4D07-A722-DD72FBC5F180}" type="parTrans" cxnId="{B169F6AF-B984-4398-85CF-234C48E6C870}">
      <dgm:prSet/>
      <dgm:spPr/>
      <dgm:t>
        <a:bodyPr/>
        <a:lstStyle/>
        <a:p>
          <a:endParaRPr lang="ru-RU"/>
        </a:p>
      </dgm:t>
    </dgm:pt>
    <dgm:pt modelId="{E49EA0AD-FE01-47DF-97BC-E20FE8681297}" type="sibTrans" cxnId="{B169F6AF-B984-4398-85CF-234C48E6C870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rgbClr val="1F4E79"/>
        </a:solidFill>
      </dgm:spPr>
      <dgm:t>
        <a:bodyPr/>
        <a:lstStyle/>
        <a:p>
          <a:endParaRPr lang="ru-RU" dirty="0"/>
        </a:p>
      </dgm:t>
    </dgm:pt>
    <dgm:pt modelId="{27C46B01-16C9-4014-9885-F1637468852A}">
      <dgm:prSet phldrT="[Текст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>
          <a:solidFill>
            <a:srgbClr val="1F4E79"/>
          </a:solidFill>
        </a:ln>
      </dgm:spPr>
      <dgm:t>
        <a:bodyPr/>
        <a:lstStyle/>
        <a:p>
          <a:r>
            <a:rPr lang="ru-RU" b="1" dirty="0" smtClean="0"/>
            <a:t>Дебиторская задолженность переносится</a:t>
          </a:r>
          <a:br>
            <a:rPr lang="ru-RU" b="1" dirty="0" smtClean="0"/>
          </a:br>
          <a:r>
            <a:rPr lang="ru-RU" b="1" dirty="0" smtClean="0"/>
            <a:t>со счета 20600 на счет 20930 (20934, 20936)</a:t>
          </a:r>
          <a:endParaRPr lang="ru-RU" b="1" dirty="0"/>
        </a:p>
      </dgm:t>
    </dgm:pt>
    <dgm:pt modelId="{0C929600-5333-4E40-B372-1B52187019BE}" type="parTrans" cxnId="{12566014-B917-4DC8-B8D4-D02A48F5CFE5}">
      <dgm:prSet/>
      <dgm:spPr/>
      <dgm:t>
        <a:bodyPr/>
        <a:lstStyle/>
        <a:p>
          <a:endParaRPr lang="ru-RU"/>
        </a:p>
      </dgm:t>
    </dgm:pt>
    <dgm:pt modelId="{02D9C1F2-21DF-4028-B984-3FCECB6F0088}" type="sibTrans" cxnId="{12566014-B917-4DC8-B8D4-D02A48F5CFE5}">
      <dgm:prSet/>
      <dgm:spPr/>
      <dgm:t>
        <a:bodyPr/>
        <a:lstStyle/>
        <a:p>
          <a:endParaRPr lang="ru-RU"/>
        </a:p>
      </dgm:t>
    </dgm:pt>
    <dgm:pt modelId="{D8D452E5-125B-4A5F-A590-575BEF06D8A8}" type="pres">
      <dgm:prSet presAssocID="{2AC0689A-4034-46C8-A0C9-FBE84F22751D}" presName="Name0" presStyleCnt="0">
        <dgm:presLayoutVars>
          <dgm:dir/>
          <dgm:resizeHandles val="exact"/>
        </dgm:presLayoutVars>
      </dgm:prSet>
      <dgm:spPr/>
    </dgm:pt>
    <dgm:pt modelId="{18900C01-3F56-4013-A55D-FC87792D1773}" type="pres">
      <dgm:prSet presAssocID="{288114FD-0D55-413D-B032-650F2D44010A}" presName="node" presStyleLbl="node1" presStyleIdx="0" presStyleCnt="2" custScaleX="495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B8E75E-49E6-4289-8B37-6DB3B08D671A}" type="pres">
      <dgm:prSet presAssocID="{E49EA0AD-FE01-47DF-97BC-E20FE8681297}" presName="sibTrans" presStyleLbl="sibTrans2D1" presStyleIdx="0" presStyleCnt="1"/>
      <dgm:spPr/>
      <dgm:t>
        <a:bodyPr/>
        <a:lstStyle/>
        <a:p>
          <a:endParaRPr lang="ru-RU"/>
        </a:p>
      </dgm:t>
    </dgm:pt>
    <dgm:pt modelId="{E15723DB-DC93-49DD-9D6E-E432F49ACB27}" type="pres">
      <dgm:prSet presAssocID="{E49EA0AD-FE01-47DF-97BC-E20FE8681297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024399A2-51B1-4AB9-BFF0-76465D554AA0}" type="pres">
      <dgm:prSet presAssocID="{27C46B01-16C9-4014-9885-F1637468852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59CA8F-67FC-4CDF-861D-B141981551D1}" type="presOf" srcId="{2AC0689A-4034-46C8-A0C9-FBE84F22751D}" destId="{D8D452E5-125B-4A5F-A590-575BEF06D8A8}" srcOrd="0" destOrd="0" presId="urn:microsoft.com/office/officeart/2005/8/layout/process1"/>
    <dgm:cxn modelId="{ABBDEE15-0B6D-4A3D-A10D-9A4DB56A74D6}" type="presOf" srcId="{E49EA0AD-FE01-47DF-97BC-E20FE8681297}" destId="{E15723DB-DC93-49DD-9D6E-E432F49ACB27}" srcOrd="1" destOrd="0" presId="urn:microsoft.com/office/officeart/2005/8/layout/process1"/>
    <dgm:cxn modelId="{BC55BDBA-5DEB-4361-9DB5-5FCD45BBB428}" type="presOf" srcId="{288114FD-0D55-413D-B032-650F2D44010A}" destId="{18900C01-3F56-4013-A55D-FC87792D1773}" srcOrd="0" destOrd="0" presId="urn:microsoft.com/office/officeart/2005/8/layout/process1"/>
    <dgm:cxn modelId="{74BE0412-1B95-469F-BCDF-81CDF6897209}" type="presOf" srcId="{27C46B01-16C9-4014-9885-F1637468852A}" destId="{024399A2-51B1-4AB9-BFF0-76465D554AA0}" srcOrd="0" destOrd="0" presId="urn:microsoft.com/office/officeart/2005/8/layout/process1"/>
    <dgm:cxn modelId="{AACCBB56-29D0-4312-BD8C-AEDD7FCFF303}" type="presOf" srcId="{E49EA0AD-FE01-47DF-97BC-E20FE8681297}" destId="{F1B8E75E-49E6-4289-8B37-6DB3B08D671A}" srcOrd="0" destOrd="0" presId="urn:microsoft.com/office/officeart/2005/8/layout/process1"/>
    <dgm:cxn modelId="{B169F6AF-B984-4398-85CF-234C48E6C870}" srcId="{2AC0689A-4034-46C8-A0C9-FBE84F22751D}" destId="{288114FD-0D55-413D-B032-650F2D44010A}" srcOrd="0" destOrd="0" parTransId="{9FB01902-C0A6-4D07-A722-DD72FBC5F180}" sibTransId="{E49EA0AD-FE01-47DF-97BC-E20FE8681297}"/>
    <dgm:cxn modelId="{12566014-B917-4DC8-B8D4-D02A48F5CFE5}" srcId="{2AC0689A-4034-46C8-A0C9-FBE84F22751D}" destId="{27C46B01-16C9-4014-9885-F1637468852A}" srcOrd="1" destOrd="0" parTransId="{0C929600-5333-4E40-B372-1B52187019BE}" sibTransId="{02D9C1F2-21DF-4028-B984-3FCECB6F0088}"/>
    <dgm:cxn modelId="{7D344193-EF5C-4C9D-A573-3CBE2C571A67}" type="presParOf" srcId="{D8D452E5-125B-4A5F-A590-575BEF06D8A8}" destId="{18900C01-3F56-4013-A55D-FC87792D1773}" srcOrd="0" destOrd="0" presId="urn:microsoft.com/office/officeart/2005/8/layout/process1"/>
    <dgm:cxn modelId="{6D320D23-F072-4B1D-9BC8-583146011D99}" type="presParOf" srcId="{D8D452E5-125B-4A5F-A590-575BEF06D8A8}" destId="{F1B8E75E-49E6-4289-8B37-6DB3B08D671A}" srcOrd="1" destOrd="0" presId="urn:microsoft.com/office/officeart/2005/8/layout/process1"/>
    <dgm:cxn modelId="{5AEB4815-28A3-4FCE-A8A1-B7F852E0495A}" type="presParOf" srcId="{F1B8E75E-49E6-4289-8B37-6DB3B08D671A}" destId="{E15723DB-DC93-49DD-9D6E-E432F49ACB27}" srcOrd="0" destOrd="0" presId="urn:microsoft.com/office/officeart/2005/8/layout/process1"/>
    <dgm:cxn modelId="{87441648-0C5F-465E-A45F-177ECE361AAD}" type="presParOf" srcId="{D8D452E5-125B-4A5F-A590-575BEF06D8A8}" destId="{024399A2-51B1-4AB9-BFF0-76465D554AA0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900C01-3F56-4013-A55D-FC87792D1773}">
      <dsp:nvSpPr>
        <dsp:cNvPr id="0" name=""/>
        <dsp:cNvSpPr/>
      </dsp:nvSpPr>
      <dsp:spPr>
        <a:xfrm>
          <a:off x="1349" y="0"/>
          <a:ext cx="2171084" cy="812800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rgbClr val="1F4E79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</a:rPr>
            <a:t>Исполнение договора</a:t>
          </a:r>
          <a:br>
            <a:rPr lang="ru-RU" sz="1500" b="1" kern="1200" dirty="0" smtClean="0">
              <a:solidFill>
                <a:schemeClr val="tx1"/>
              </a:solidFill>
            </a:rPr>
          </a:br>
          <a:r>
            <a:rPr lang="ru-RU" sz="1500" b="1" kern="1200" dirty="0" smtClean="0">
              <a:solidFill>
                <a:schemeClr val="tx1"/>
              </a:solidFill>
            </a:rPr>
            <a:t>не планируется</a:t>
          </a:r>
          <a:endParaRPr lang="ru-RU" sz="1500" b="1" kern="1200" dirty="0">
            <a:solidFill>
              <a:schemeClr val="tx1"/>
            </a:solidFill>
          </a:endParaRPr>
        </a:p>
      </dsp:txBody>
      <dsp:txXfrm>
        <a:off x="25155" y="23806"/>
        <a:ext cx="2123472" cy="765188"/>
      </dsp:txXfrm>
    </dsp:sp>
    <dsp:sp modelId="{F1B8E75E-49E6-4289-8B37-6DB3B08D671A}">
      <dsp:nvSpPr>
        <dsp:cNvPr id="0" name=""/>
        <dsp:cNvSpPr/>
      </dsp:nvSpPr>
      <dsp:spPr>
        <a:xfrm>
          <a:off x="2610435" y="0"/>
          <a:ext cx="928562" cy="812800"/>
        </a:xfrm>
        <a:prstGeom prst="rightArrow">
          <a:avLst>
            <a:gd name="adj1" fmla="val 60000"/>
            <a:gd name="adj2" fmla="val 50000"/>
          </a:avLst>
        </a:prstGeom>
        <a:solidFill>
          <a:srgbClr val="1F4E79"/>
        </a:soli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>
        <a:off x="2610435" y="162560"/>
        <a:ext cx="684722" cy="487680"/>
      </dsp:txXfrm>
    </dsp:sp>
    <dsp:sp modelId="{024399A2-51B1-4AB9-BFF0-76465D554AA0}">
      <dsp:nvSpPr>
        <dsp:cNvPr id="0" name=""/>
        <dsp:cNvSpPr/>
      </dsp:nvSpPr>
      <dsp:spPr>
        <a:xfrm>
          <a:off x="3924438" y="0"/>
          <a:ext cx="4380011" cy="812800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rgbClr val="1F4E79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Дебиторская задолженность переносится</a:t>
          </a:r>
          <a:br>
            <a:rPr lang="ru-RU" sz="1500" b="1" kern="1200" dirty="0" smtClean="0"/>
          </a:br>
          <a:r>
            <a:rPr lang="ru-RU" sz="1500" b="1" kern="1200" dirty="0" smtClean="0"/>
            <a:t>со счета 20600 на счет 20930 (20934, 20936)</a:t>
          </a:r>
          <a:endParaRPr lang="ru-RU" sz="1500" b="1" kern="1200" dirty="0"/>
        </a:p>
      </dsp:txBody>
      <dsp:txXfrm>
        <a:off x="3948244" y="23806"/>
        <a:ext cx="4332399" cy="7651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="" xmlns:a16="http://schemas.microsoft.com/office/drawing/2014/main" id="{E30B252F-8492-4B2F-BA77-150FFEA847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1"/>
            <a:ext cx="2955540" cy="494965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l">
              <a:defRPr sz="2200"/>
            </a:lvl1pPr>
          </a:lstStyle>
          <a:p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C33C85C5-53C6-4F20-A46C-AE2DEDE048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62484" y="1"/>
            <a:ext cx="2955540" cy="494965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r">
              <a:defRPr sz="2200"/>
            </a:lvl1pPr>
          </a:lstStyle>
          <a:p>
            <a:fld id="{B319EF66-CBD7-4FA5-874F-C15789B8559E}" type="datetimeFigureOut">
              <a:rPr lang="ru-RU" smtClean="0"/>
              <a:t>16.11.2021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DCB46D85-D407-4DF4-945D-6827D592EB9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23736"/>
            <a:ext cx="2955540" cy="494965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l">
              <a:defRPr sz="2200"/>
            </a:lvl1pPr>
          </a:lstStyle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A525DC81-42C0-4D20-A881-B2050CF560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62484" y="9423736"/>
            <a:ext cx="2955540" cy="494965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r">
              <a:defRPr sz="2200"/>
            </a:lvl1pPr>
          </a:lstStyle>
          <a:p>
            <a:fld id="{7FB3B98C-91AF-4E43-94DE-89EACF5A2CF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3449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55540" cy="494965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l">
              <a:defRPr sz="2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62484" y="1"/>
            <a:ext cx="2955540" cy="494965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r">
              <a:defRPr sz="2200"/>
            </a:lvl1pPr>
          </a:lstStyle>
          <a:p>
            <a:fld id="{8F7CBA3A-4016-4326-8AC3-4CA1C77DF708}" type="datetimeFigureOut">
              <a:rPr lang="ru-RU" smtClean="0"/>
              <a:t>16.11.2021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41425"/>
            <a:ext cx="5943600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69859" tIns="84929" rIns="169859" bIns="84929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616" y="4774952"/>
            <a:ext cx="5456671" cy="3906339"/>
          </a:xfrm>
          <a:prstGeom prst="rect">
            <a:avLst/>
          </a:prstGeom>
        </p:spPr>
        <p:txBody>
          <a:bodyPr vert="horz" lIns="169859" tIns="84929" rIns="169859" bIns="84929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3736"/>
            <a:ext cx="2955540" cy="494965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l">
              <a:defRPr sz="2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62484" y="9423736"/>
            <a:ext cx="2955540" cy="494965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r">
              <a:defRPr sz="2200"/>
            </a:lvl1pPr>
          </a:lstStyle>
          <a:p>
            <a:fld id="{1D3B102A-EDC8-431F-B475-B3229B34ED8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65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1pPr>
    <a:lvl2pPr marL="724662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2pPr>
    <a:lvl3pPr marL="1449324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3pPr>
    <a:lvl4pPr marL="2173986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4pPr>
    <a:lvl5pPr marL="2898648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5pPr>
    <a:lvl6pPr marL="3623310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6pPr>
    <a:lvl7pPr marL="4347972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7pPr>
    <a:lvl8pPr marL="5072634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8pPr>
    <a:lvl9pPr marL="5797296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A8BC6F57334ED1D3FD24E84E0FDFF20471E08FF10C4203AF24E0784F1F636013E4A220B0B02382F8E63709A126D566BBC8CC726D059E00C5M9xFO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1241425"/>
            <a:ext cx="5943600" cy="33432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96099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разделе 2 ф. 0503169 указываются</a:t>
            </a:r>
            <a:r>
              <a:rPr lang="ru-RU" baseline="0" dirty="0" smtClean="0"/>
              <a:t> организации ликвидированные на момент представления отчетности. В качестве примеры представлена информация из раздела 2 сведений на 01.10.2021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91091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разделе 2 ф. 0503169 указываются</a:t>
            </a:r>
            <a:r>
              <a:rPr lang="ru-RU" baseline="0" dirty="0" smtClean="0"/>
              <a:t> организации ликвидированные на момент представления отчетности. В качестве примеры представлена информация из раздела 2 сведений на 01.10.2021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59799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6552-920F-4B31-9AF9-C3E3BD6AAE55}" type="slidenum">
              <a:rPr lang="ru-RU" smtClean="0"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19786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4493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902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 формировании Сведений об исполнении судебных решений по денежным обязательствам бюджета (ф. 0503296) в случае, если расходы по одному исполнительному листу отражаются по нескольким кодам КОСГУ, графа 2 «Количество неисполненных документов» Раздела 2 Сведений (ф. 0503296) заполняется по наибольшему показателю из сумм исполнительного листа, отраженных в графе 3. По наименьшим суммам кодов КОСГУ (графа 1) в одном неисполненном документе графа 2 не заполняется.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3586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4493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2313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4493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5283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4493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Показатели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в графах 12 - 14 Сведений (ф. 0503169) должны соответствовать показателям граф 9 - 11 Сведений (ф. 0503169) по состоянию на 01.01.2021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</a:p>
          <a:p>
            <a:pPr marL="0" marR="0" indent="0" algn="l" defTabSz="14493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 smtClean="0"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162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4493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902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Вместе с этим, согласно пункту 11 </a:t>
            </a:r>
            <a:r>
              <a:rPr lang="ru-RU" sz="1902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статьи 2 Федерального закона от 2 декабря 2019 г. N 380-ФЗ "О федеральном бюджете на 2020 год и на плановый период 2021 и 2022 годов", доходы от денежных взысканий (штрафов), в том числе административных штрафов, поступающие в бюджеты бюджетной системы Российской Федерации в счет погашения задолженности, образовавшейся до 1 января 2020 года (далее - задолженность по штрафам на 1 января 2020 г.), в 2020 году подлежат зачислению в соответствующие бюджеты бюджетной системы Российской Федерации по нормативам, действовавшим в 2020 году. А в 2020 для такой задолженности </a:t>
            </a:r>
          </a:p>
          <a:p>
            <a:endParaRPr lang="ru-RU" sz="1902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sz="1902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sz="1902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902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01 - федеральный бюджет;</a:t>
            </a:r>
          </a:p>
          <a:p>
            <a:r>
              <a:rPr lang="ru-RU" sz="1902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02 - бюджет субъекта Российской Федерации;</a:t>
            </a:r>
          </a:p>
          <a:p>
            <a:r>
              <a:rPr lang="ru-RU" sz="1902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03 - бюджеты внутригородских муниципальных образований городов федерального значения Москвы, Санкт-Петербурга и Севастополя;</a:t>
            </a:r>
          </a:p>
          <a:p>
            <a:r>
              <a:rPr lang="ru-RU" sz="1902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04 - бюджет городского округа;</a:t>
            </a:r>
          </a:p>
          <a:p>
            <a:r>
              <a:rPr lang="ru-RU" sz="1902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05 - бюджет муниципального района;</a:t>
            </a:r>
          </a:p>
          <a:p>
            <a:r>
              <a:rPr lang="ru-RU" sz="1902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06 - бюджет Пенсионного фонда Российской Федерации;</a:t>
            </a:r>
          </a:p>
          <a:p>
            <a:r>
              <a:rPr lang="ru-RU" sz="1902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07 - бюджет Фонда социального страхования Российской Федерации;</a:t>
            </a:r>
          </a:p>
          <a:p>
            <a:r>
              <a:rPr lang="ru-RU" sz="1902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08 - бюджет Федерального фонда обязательного медицинского страхования;</a:t>
            </a:r>
          </a:p>
          <a:p>
            <a:r>
              <a:rPr lang="ru-RU" sz="1902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09 - бюджет территориального фонда обязательного медицинского страхования;</a:t>
            </a:r>
          </a:p>
          <a:p>
            <a:r>
              <a:rPr lang="ru-RU" sz="1902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10 - бюджет сельского поселения;</a:t>
            </a:r>
          </a:p>
          <a:p>
            <a:r>
              <a:rPr lang="ru-RU" sz="1902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11 - бюджет городского округа с внутригородским делением;</a:t>
            </a:r>
          </a:p>
          <a:p>
            <a:r>
              <a:rPr lang="ru-RU" sz="1902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12 - бюджет внутригородского района;</a:t>
            </a:r>
          </a:p>
          <a:p>
            <a:r>
              <a:rPr lang="ru-RU" sz="1902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13 - бюджет городского поселения;</a:t>
            </a:r>
          </a:p>
          <a:p>
            <a:r>
              <a:rPr lang="ru-RU" sz="1902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14 - бюджет муниципального округа.</a:t>
            </a:r>
          </a:p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21958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20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001</a:t>
            </a:r>
            <a:r>
              <a:rPr lang="ru-RU" sz="2000" dirty="0" smtClean="0">
                <a:cs typeface="Times New Roman" panose="02020603050405020304" pitchFamily="18" charset="0"/>
              </a:rPr>
              <a:t> Расчеты с участниками бюджетного процесса;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20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002</a:t>
            </a:r>
            <a:r>
              <a:rPr lang="ru-RU" sz="2000" dirty="0" smtClean="0">
                <a:cs typeface="Times New Roman" panose="02020603050405020304" pitchFamily="18" charset="0"/>
              </a:rPr>
              <a:t> Расчеты с государственными (муниципальными) АУ БУ;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20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003</a:t>
            </a:r>
            <a:r>
              <a:rPr lang="ru-RU" sz="2000" dirty="0" smtClean="0">
                <a:cs typeface="Times New Roman" panose="02020603050405020304" pitchFamily="18" charset="0"/>
              </a:rPr>
              <a:t> Расчеты с финансовыми и нефинансовыми организациями госсектора;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20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004</a:t>
            </a:r>
            <a:r>
              <a:rPr lang="ru-RU" sz="2000" dirty="0" smtClean="0">
                <a:cs typeface="Times New Roman" panose="02020603050405020304" pitchFamily="18" charset="0"/>
              </a:rPr>
              <a:t> Расчеты с иными нефинансовыми организациями;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20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005</a:t>
            </a:r>
            <a:r>
              <a:rPr lang="ru-RU" sz="2000" dirty="0" smtClean="0">
                <a:cs typeface="Times New Roman" panose="02020603050405020304" pitchFamily="18" charset="0"/>
              </a:rPr>
              <a:t> Расчеты с иными финансовыми организациями;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20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006</a:t>
            </a:r>
            <a:r>
              <a:rPr lang="ru-RU" sz="2000" dirty="0" smtClean="0">
                <a:cs typeface="Times New Roman" panose="02020603050405020304" pitchFamily="18" charset="0"/>
              </a:rPr>
              <a:t> Расчеты с некоммерческими организациями и физическими лицами - производителями товаров, работ, услуг;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20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007</a:t>
            </a:r>
            <a:r>
              <a:rPr lang="ru-RU" sz="2000" dirty="0" smtClean="0">
                <a:cs typeface="Times New Roman" panose="02020603050405020304" pitchFamily="18" charset="0"/>
              </a:rPr>
              <a:t> Расчеты с физическими лицами;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20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008 </a:t>
            </a:r>
            <a:r>
              <a:rPr lang="ru-RU" sz="2000" dirty="0" smtClean="0">
                <a:cs typeface="Times New Roman" panose="02020603050405020304" pitchFamily="18" charset="0"/>
              </a:rPr>
              <a:t>Расчеты с наднациональными организациями и правительствами иностранных государств;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20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009</a:t>
            </a:r>
            <a:r>
              <a:rPr lang="ru-RU" sz="2000" dirty="0" smtClean="0">
                <a:cs typeface="Times New Roman" panose="02020603050405020304" pitchFamily="18" charset="0"/>
              </a:rPr>
              <a:t> Расчеты с нерезидентами.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19686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22281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4493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В течение финансового года задолженность, подлежащая урегулированию (дебетовый остаток по возврату ранее предоставленного авансового платежа), отраженная по соответствующим счетам аналитического учета счета 0 206 00 000 «Расчеты по выданным авансам», </a:t>
            </a:r>
            <a:b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в случае, если поставка товаров, выполнение работ и услуг </a:t>
            </a:r>
            <a:b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не предполагаются, инициировано расторжение контракта (договора), переносится на соответствующие счета аналитического учета счета 0 209 30 000 «Расчеты по компенсации затрат» (0 209 34 000, 0 209 36 000). При этом задолженность по возврату авансов 2021 года, отраженная в 2021 году на счете КРБ 1 209 34 000 и неисполненная на конец отчетного периода, переносится последним рабочим днем отчетного периода на счет КДБ 1 209 36 000 и отражается в Сведениях (ф. 0503169) в составе просроченной задолженности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ru-RU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6413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ru-RU" dirty="0" smtClean="0"/>
              <a:t>Опечатки пр</a:t>
            </a:r>
            <a:r>
              <a:rPr lang="ru-RU" baseline="0" dirty="0" smtClean="0"/>
              <a:t>и заполнении информации о дате возникновении и дате исполнения по правовому основанию</a:t>
            </a:r>
          </a:p>
          <a:p>
            <a:pPr marL="457200" indent="-457200">
              <a:buAutoNum type="arabicPeriod"/>
            </a:pPr>
            <a:r>
              <a:rPr lang="ru-RU" baseline="0" dirty="0" smtClean="0"/>
              <a:t>Дата исполнения по правовому основанию не может быть больше даты по состоянию на которое вы сдаете отчетность</a:t>
            </a:r>
          </a:p>
          <a:p>
            <a:pPr marL="457200" indent="-457200">
              <a:buAutoNum type="arabicPeriod"/>
            </a:pPr>
            <a:r>
              <a:rPr lang="ru-RU" baseline="0" dirty="0" smtClean="0"/>
              <a:t>Дата возникновения просроченной задолженности должна не может быть меньше даты исполнения по правовому основанию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03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932365" y="1363884"/>
            <a:ext cx="6400801" cy="2683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43"/>
            </a:lvl1pPr>
          </a:lstStyle>
          <a:p>
            <a:endParaRPr dirty="0"/>
          </a:p>
        </p:txBody>
      </p:sp>
      <p:sp>
        <p:nvSpPr>
          <p:cNvPr id="7" name="Holder 2">
            <a:extLst>
              <a:ext uri="{FF2B5EF4-FFF2-40B4-BE49-F238E27FC236}">
                <a16:creationId xmlns="" xmlns:a16="http://schemas.microsoft.com/office/drawing/2014/main" id="{7B23EBB8-90AE-42AD-89F1-AAACFA842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8" name="object 2">
            <a:extLst>
              <a:ext uri="{FF2B5EF4-FFF2-40B4-BE49-F238E27FC236}">
                <a16:creationId xmlns="" xmlns:a16="http://schemas.microsoft.com/office/drawing/2014/main" id="{AC4B3DDE-8657-4CD7-8D3E-CD345DD21E94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10" name="Дата 9">
            <a:extLst>
              <a:ext uri="{FF2B5EF4-FFF2-40B4-BE49-F238E27FC236}">
                <a16:creationId xmlns="" xmlns:a16="http://schemas.microsoft.com/office/drawing/2014/main" id="{20278EF6-AF14-48C2-AE7F-BB201C546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340C1-9663-4834-9678-E2A955AB6CD1}" type="datetime1">
              <a:rPr lang="en-US" smtClean="0"/>
              <a:t>11/16/2021</a:t>
            </a:fld>
            <a:endParaRPr lang="en-US" dirty="0"/>
          </a:p>
        </p:txBody>
      </p:sp>
      <p:sp>
        <p:nvSpPr>
          <p:cNvPr id="11" name="Нижний колонтитул 10">
            <a:extLst>
              <a:ext uri="{FF2B5EF4-FFF2-40B4-BE49-F238E27FC236}">
                <a16:creationId xmlns="" xmlns:a16="http://schemas.microsoft.com/office/drawing/2014/main" id="{673C5D05-5317-4410-986D-0EB45742A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Номер слайда 11">
            <a:extLst>
              <a:ext uri="{FF2B5EF4-FFF2-40B4-BE49-F238E27FC236}">
                <a16:creationId xmlns="" xmlns:a16="http://schemas.microsoft.com/office/drawing/2014/main" id="{9B8336B5-74EC-4EED-88A6-FF7D2C8A8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7DF15-E714-4CF6-BEF1-7D53FFC8CFCA}" type="datetime1">
              <a:rPr lang="en-US" smtClean="0"/>
              <a:t>11/16/2021</a:t>
            </a:fld>
            <a:endParaRPr lang="en-US" dirty="0"/>
          </a:p>
        </p:txBody>
      </p:sp>
      <p:sp>
        <p:nvSpPr>
          <p:cNvPr id="5" name="Holder 5">
            <a:extLst>
              <a:ext uri="{FF2B5EF4-FFF2-40B4-BE49-F238E27FC236}">
                <a16:creationId xmlns="" xmlns:a16="http://schemas.microsoft.com/office/drawing/2014/main" id="{4E065825-85CD-4AFB-994B-2E973E9F02EE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Holder 2">
            <a:extLst>
              <a:ext uri="{FF2B5EF4-FFF2-40B4-BE49-F238E27FC236}">
                <a16:creationId xmlns="" xmlns:a16="http://schemas.microsoft.com/office/drawing/2014/main" id="{E801F513-37A4-4436-BBD3-3D2847934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="" xmlns:a16="http://schemas.microsoft.com/office/drawing/2014/main" id="{59F58909-8CF7-4B59-B73D-6D9E4358D6C5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1" y="4783458"/>
            <a:ext cx="2103121" cy="439079"/>
          </a:xfrm>
        </p:spPr>
        <p:txBody>
          <a:bodyPr/>
          <a:lstStyle/>
          <a:p>
            <a:fld id="{DCF62467-51A0-4331-81DA-2BBFEC3C67EF}" type="datetime1">
              <a:rPr lang="en-US" smtClean="0"/>
              <a:t>11/16/2021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08961" y="4783460"/>
            <a:ext cx="2926080" cy="43907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Holder 5">
            <a:extLst>
              <a:ext uri="{FF2B5EF4-FFF2-40B4-BE49-F238E27FC236}">
                <a16:creationId xmlns="" xmlns:a16="http://schemas.microsoft.com/office/drawing/2014/main" id="{2C64C0D2-3B01-4D89-AC3D-D015BF578CA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Holder 2">
            <a:extLst>
              <a:ext uri="{FF2B5EF4-FFF2-40B4-BE49-F238E27FC236}">
                <a16:creationId xmlns="" xmlns:a16="http://schemas.microsoft.com/office/drawing/2014/main" id="{ACA70A9C-BB1B-495B-A91D-4FFE807FD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="" xmlns:a16="http://schemas.microsoft.com/office/drawing/2014/main" id="{D1FFA894-E666-4AAB-90B4-A00984BD322C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</p:spTree>
    <p:extLst>
      <p:ext uri="{BB962C8B-B14F-4D97-AF65-F5344CB8AC3E}">
        <p14:creationId xmlns:p14="http://schemas.microsoft.com/office/powerpoint/2010/main" val="1135436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2" y="4783459"/>
            <a:ext cx="2103121" cy="439079"/>
          </a:xfrm>
        </p:spPr>
        <p:txBody>
          <a:bodyPr/>
          <a:lstStyle/>
          <a:p>
            <a:fld id="{DCF62467-51A0-4331-81DA-2BBFEC3C67EF}" type="datetime1">
              <a:rPr lang="en-US" smtClean="0"/>
              <a:t>11/17/2021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08961" y="4783461"/>
            <a:ext cx="2926080" cy="43907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Holder 5">
            <a:extLst>
              <a:ext uri="{FF2B5EF4-FFF2-40B4-BE49-F238E27FC236}">
                <a16:creationId xmlns="" xmlns:a16="http://schemas.microsoft.com/office/drawing/2014/main" id="{2C64C0D2-3B01-4D89-AC3D-D015BF578CA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7" y="4795860"/>
            <a:ext cx="2103121" cy="268834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Holder 2">
            <a:extLst>
              <a:ext uri="{FF2B5EF4-FFF2-40B4-BE49-F238E27FC236}">
                <a16:creationId xmlns="" xmlns:a16="http://schemas.microsoft.com/office/drawing/2014/main" id="{ACA70A9C-BB1B-495B-A91D-4FFE807FD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="" xmlns:a16="http://schemas.microsoft.com/office/drawing/2014/main" id="{D1FFA894-E666-4AAB-90B4-A00984BD322C}"/>
              </a:ext>
            </a:extLst>
          </p:cNvPr>
          <p:cNvSpPr/>
          <p:nvPr userDrawn="1"/>
        </p:nvSpPr>
        <p:spPr>
          <a:xfrm flipV="1">
            <a:off x="1" y="397590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</p:spTree>
    <p:extLst>
      <p:ext uri="{BB962C8B-B14F-4D97-AF65-F5344CB8AC3E}">
        <p14:creationId xmlns:p14="http://schemas.microsoft.com/office/powerpoint/2010/main" val="3012506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25238" y="2425391"/>
            <a:ext cx="601224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rgbClr val="003B5A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199" y="3684403"/>
            <a:ext cx="423558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1" y="4783458"/>
            <a:ext cx="2926080" cy="4390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1" y="4783456"/>
            <a:ext cx="2103121" cy="4390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340C1-9663-4834-9678-E2A955AB6CD1}" type="datetime1">
              <a:rPr lang="en-US" smtClean="0"/>
              <a:t>11/16/2021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747" b="1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7171B215-76B1-4062-B300-9C7BB6A65CB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3410"/>
            <a:ext cx="1402441" cy="54898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6" r:id="rId3"/>
    <p:sldLayoutId id="2147483667" r:id="rId4"/>
  </p:sldLayoutIdLst>
  <p:hf hdr="0" ftr="0" dt="0"/>
  <p:txStyles>
    <p:titleStyle>
      <a:lvl1pPr>
        <a:defRPr sz="317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725145">
        <a:defRPr>
          <a:latin typeface="+mn-lt"/>
          <a:ea typeface="+mn-ea"/>
          <a:cs typeface="+mn-cs"/>
        </a:defRPr>
      </a:lvl2pPr>
      <a:lvl3pPr marL="1450291">
        <a:defRPr>
          <a:latin typeface="+mn-lt"/>
          <a:ea typeface="+mn-ea"/>
          <a:cs typeface="+mn-cs"/>
        </a:defRPr>
      </a:lvl3pPr>
      <a:lvl4pPr marL="2175435">
        <a:defRPr>
          <a:latin typeface="+mn-lt"/>
          <a:ea typeface="+mn-ea"/>
          <a:cs typeface="+mn-cs"/>
        </a:defRPr>
      </a:lvl4pPr>
      <a:lvl5pPr marL="2900580">
        <a:defRPr>
          <a:latin typeface="+mn-lt"/>
          <a:ea typeface="+mn-ea"/>
          <a:cs typeface="+mn-cs"/>
        </a:defRPr>
      </a:lvl5pPr>
      <a:lvl6pPr marL="3625726">
        <a:defRPr>
          <a:latin typeface="+mn-lt"/>
          <a:ea typeface="+mn-ea"/>
          <a:cs typeface="+mn-cs"/>
        </a:defRPr>
      </a:lvl6pPr>
      <a:lvl7pPr marL="4350871">
        <a:defRPr>
          <a:latin typeface="+mn-lt"/>
          <a:ea typeface="+mn-ea"/>
          <a:cs typeface="+mn-cs"/>
        </a:defRPr>
      </a:lvl7pPr>
      <a:lvl8pPr marL="5076016">
        <a:defRPr>
          <a:latin typeface="+mn-lt"/>
          <a:ea typeface="+mn-ea"/>
          <a:cs typeface="+mn-cs"/>
        </a:defRPr>
      </a:lvl8pPr>
      <a:lvl9pPr marL="580116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725145">
        <a:defRPr>
          <a:latin typeface="+mn-lt"/>
          <a:ea typeface="+mn-ea"/>
          <a:cs typeface="+mn-cs"/>
        </a:defRPr>
      </a:lvl2pPr>
      <a:lvl3pPr marL="1450291">
        <a:defRPr>
          <a:latin typeface="+mn-lt"/>
          <a:ea typeface="+mn-ea"/>
          <a:cs typeface="+mn-cs"/>
        </a:defRPr>
      </a:lvl3pPr>
      <a:lvl4pPr marL="2175435">
        <a:defRPr>
          <a:latin typeface="+mn-lt"/>
          <a:ea typeface="+mn-ea"/>
          <a:cs typeface="+mn-cs"/>
        </a:defRPr>
      </a:lvl4pPr>
      <a:lvl5pPr marL="2900580">
        <a:defRPr>
          <a:latin typeface="+mn-lt"/>
          <a:ea typeface="+mn-ea"/>
          <a:cs typeface="+mn-cs"/>
        </a:defRPr>
      </a:lvl5pPr>
      <a:lvl6pPr marL="3625726">
        <a:defRPr>
          <a:latin typeface="+mn-lt"/>
          <a:ea typeface="+mn-ea"/>
          <a:cs typeface="+mn-cs"/>
        </a:defRPr>
      </a:lvl6pPr>
      <a:lvl7pPr marL="4350871">
        <a:defRPr>
          <a:latin typeface="+mn-lt"/>
          <a:ea typeface="+mn-ea"/>
          <a:cs typeface="+mn-cs"/>
        </a:defRPr>
      </a:lvl7pPr>
      <a:lvl8pPr marL="5076016">
        <a:defRPr>
          <a:latin typeface="+mn-lt"/>
          <a:ea typeface="+mn-ea"/>
          <a:cs typeface="+mn-cs"/>
        </a:defRPr>
      </a:lvl8pPr>
      <a:lvl9pPr marL="5801162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12777" y="4828294"/>
            <a:ext cx="9122853" cy="0"/>
          </a:xfrm>
          <a:custGeom>
            <a:avLst/>
            <a:gdLst/>
            <a:ahLst/>
            <a:cxnLst/>
            <a:rect l="l" t="t" r="r" b="b"/>
            <a:pathLst>
              <a:path w="5752465">
                <a:moveTo>
                  <a:pt x="0" y="0"/>
                </a:moveTo>
                <a:lnTo>
                  <a:pt x="5751940" y="0"/>
                </a:lnTo>
              </a:path>
            </a:pathLst>
          </a:custGeom>
          <a:ln w="9525">
            <a:solidFill>
              <a:srgbClr val="003B59"/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9" name="object 9"/>
          <p:cNvSpPr/>
          <p:nvPr/>
        </p:nvSpPr>
        <p:spPr>
          <a:xfrm>
            <a:off x="7167446" y="327990"/>
            <a:ext cx="1967349" cy="43653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10" name="TextBox 9"/>
          <p:cNvSpPr txBox="1"/>
          <p:nvPr/>
        </p:nvSpPr>
        <p:spPr>
          <a:xfrm>
            <a:off x="435925" y="1276350"/>
            <a:ext cx="67315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Особенности составления и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представления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Пояснительной записки в составе годовой бюджетной (бухгалтерской) отчетности за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2021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год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" y="4803086"/>
            <a:ext cx="3638149" cy="28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68" dirty="0">
                <a:solidFill>
                  <a:schemeClr val="bg1">
                    <a:lumMod val="65000"/>
                  </a:schemeClr>
                </a:solidFill>
              </a:rPr>
              <a:t>www.roskazna.ru</a:t>
            </a:r>
            <a:endParaRPr lang="ru-RU" sz="1268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38767" y="4803086"/>
            <a:ext cx="3625376" cy="28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68" dirty="0">
                <a:solidFill>
                  <a:schemeClr val="bg1">
                    <a:lumMod val="65000"/>
                  </a:schemeClr>
                </a:solidFill>
              </a:rPr>
              <a:t> г. Москва, </a:t>
            </a:r>
            <a:r>
              <a:rPr lang="ru-RU" sz="1268" dirty="0" smtClean="0">
                <a:solidFill>
                  <a:schemeClr val="bg1">
                    <a:lumMod val="65000"/>
                  </a:schemeClr>
                </a:solidFill>
              </a:rPr>
              <a:t>2021 </a:t>
            </a:r>
            <a:r>
              <a:rPr lang="ru-RU" sz="1268" dirty="0">
                <a:solidFill>
                  <a:schemeClr val="bg1">
                    <a:lumMod val="65000"/>
                  </a:schemeClr>
                </a:solidFill>
              </a:rPr>
              <a:t>год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3360" y="3568502"/>
            <a:ext cx="62368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Виардо Полина Владимировна</a:t>
            </a:r>
            <a:endParaRPr lang="ru-RU" sz="1600" dirty="0">
              <a:solidFill>
                <a:schemeClr val="accent3">
                  <a:lumMod val="50000"/>
                </a:schemeClr>
              </a:solidFill>
              <a:latin typeface="+mj-lt"/>
              <a:cs typeface="Segoe UI Light" panose="020B0502040204020203" pitchFamily="34" charset="0"/>
            </a:endParaRPr>
          </a:p>
          <a:p>
            <a:r>
              <a:rPr lang="ru-RU" sz="1200" dirty="0">
                <a:solidFill>
                  <a:schemeClr val="accent3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Заместитель 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начальника Отдела </a:t>
            </a:r>
            <a:r>
              <a:rPr lang="ru-RU" sz="1200" dirty="0">
                <a:solidFill>
                  <a:schemeClr val="accent3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анализа исполнения 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бюджетов</a:t>
            </a:r>
          </a:p>
          <a:p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Управления </a:t>
            </a:r>
            <a:r>
              <a:rPr lang="ru-RU" sz="1200" dirty="0">
                <a:solidFill>
                  <a:schemeClr val="accent3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бюджетного учета и отчетности Федерального 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казначейства</a:t>
            </a:r>
            <a:endParaRPr lang="ru-RU" sz="1200" dirty="0">
              <a:solidFill>
                <a:schemeClr val="accent3">
                  <a:lumMod val="50000"/>
                </a:schemeClr>
              </a:solidFill>
              <a:latin typeface="+mj-lt"/>
              <a:cs typeface="Segoe UI Light" panose="020B0502040204020203" pitchFamily="34" charset="0"/>
            </a:endParaRPr>
          </a:p>
        </p:txBody>
      </p:sp>
      <p:sp>
        <p:nvSpPr>
          <p:cNvPr id="16" name="object 2"/>
          <p:cNvSpPr/>
          <p:nvPr/>
        </p:nvSpPr>
        <p:spPr>
          <a:xfrm>
            <a:off x="5" y="4250972"/>
            <a:ext cx="4209462" cy="248238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9525">
            <a:solidFill>
              <a:srgbClr val="003B59"/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20" name="object 2">
            <a:extLst>
              <a:ext uri="{FF2B5EF4-FFF2-40B4-BE49-F238E27FC236}">
                <a16:creationId xmlns="" xmlns:a16="http://schemas.microsoft.com/office/drawing/2014/main" id="{5B18A36C-A304-4C91-856D-493F17EA7DB3}"/>
              </a:ext>
            </a:extLst>
          </p:cNvPr>
          <p:cNvSpPr/>
          <p:nvPr/>
        </p:nvSpPr>
        <p:spPr>
          <a:xfrm flipV="1">
            <a:off x="-1" y="396526"/>
            <a:ext cx="7591483" cy="280972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3410"/>
            <a:ext cx="1402441" cy="5489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9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0" y="112752"/>
            <a:ext cx="5919098" cy="553998"/>
          </a:xfrm>
        </p:spPr>
        <p:txBody>
          <a:bodyPr/>
          <a:lstStyle/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Раздел 2 Сведений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дебиторской и кредиторской  задолженности (ф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0503169)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5C03846A-773B-4354-A3C2-5946AAF3B30A}"/>
              </a:ext>
            </a:extLst>
          </p:cNvPr>
          <p:cNvSpPr/>
          <p:nvPr/>
        </p:nvSpPr>
        <p:spPr>
          <a:xfrm>
            <a:off x="1559699" y="910593"/>
            <a:ext cx="7279501" cy="982959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400" dirty="0" smtClean="0">
                <a:cs typeface="Times New Roman" panose="02020603050405020304" pitchFamily="18" charset="0"/>
              </a:rPr>
              <a:t>Отражаются сведения </a:t>
            </a:r>
            <a:r>
              <a:rPr lang="ru-RU" sz="1400" b="1" dirty="0" smtClean="0">
                <a:cs typeface="Times New Roman" panose="02020603050405020304" pitchFamily="18" charset="0"/>
              </a:rPr>
              <a:t>в разрезе контрагентов</a:t>
            </a:r>
            <a:r>
              <a:rPr lang="ru-RU" sz="1400" dirty="0" smtClean="0">
                <a:cs typeface="Times New Roman" panose="02020603050405020304" pitchFamily="18" charset="0"/>
              </a:rPr>
              <a:t>, по которым просроченная дебиторская </a:t>
            </a:r>
            <a:r>
              <a:rPr lang="ru-RU" sz="1400" dirty="0">
                <a:cs typeface="Times New Roman" panose="02020603050405020304" pitchFamily="18" charset="0"/>
              </a:rPr>
              <a:t>и </a:t>
            </a:r>
            <a:r>
              <a:rPr lang="ru-RU" sz="1400" dirty="0" smtClean="0">
                <a:cs typeface="Times New Roman" panose="02020603050405020304" pitchFamily="18" charset="0"/>
              </a:rPr>
              <a:t>кредиторская задолженность составляет </a:t>
            </a:r>
            <a:r>
              <a:rPr lang="ru-RU" sz="14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10 </a:t>
            </a:r>
            <a:r>
              <a:rPr lang="ru-RU" sz="1400" b="1" dirty="0">
                <a:solidFill>
                  <a:srgbClr val="FF0000"/>
                </a:solidFill>
                <a:cs typeface="Times New Roman" panose="02020603050405020304" pitchFamily="18" charset="0"/>
              </a:rPr>
              <a:t>млн. </a:t>
            </a:r>
            <a:r>
              <a:rPr lang="ru-RU" sz="14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рублей </a:t>
            </a:r>
            <a:r>
              <a:rPr lang="ru-RU" sz="1400" dirty="0">
                <a:cs typeface="Times New Roman" panose="02020603050405020304" pitchFamily="18" charset="0"/>
              </a:rPr>
              <a:t>и </a:t>
            </a:r>
            <a:r>
              <a:rPr lang="ru-RU" sz="1400" dirty="0" smtClean="0">
                <a:cs typeface="Times New Roman" panose="02020603050405020304" pitchFamily="18" charset="0"/>
              </a:rPr>
              <a:t>более</a:t>
            </a:r>
          </a:p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400" dirty="0" smtClean="0">
                <a:cs typeface="Times New Roman" panose="02020603050405020304" pitchFamily="18" charset="0"/>
              </a:rPr>
              <a:t>В </a:t>
            </a:r>
            <a:r>
              <a:rPr lang="ru-RU" sz="1400" dirty="0">
                <a:cs typeface="Times New Roman" panose="02020603050405020304" pitchFamily="18" charset="0"/>
              </a:rPr>
              <a:t>части доходов бюджета </a:t>
            </a:r>
            <a:r>
              <a:rPr lang="ru-RU" sz="1400" dirty="0" smtClean="0">
                <a:cs typeface="Times New Roman" panose="02020603050405020304" pitchFamily="18" charset="0"/>
              </a:rPr>
              <a:t>для </a:t>
            </a:r>
            <a:r>
              <a:rPr lang="ru-RU" sz="1400" dirty="0">
                <a:cs typeface="Times New Roman" panose="02020603050405020304" pitchFamily="18" charset="0"/>
              </a:rPr>
              <a:t>ФНС России и ФТС России – </a:t>
            </a:r>
            <a:r>
              <a:rPr lang="ru-RU" sz="1400" b="1" dirty="0" smtClean="0">
                <a:cs typeface="Times New Roman" panose="02020603050405020304" pitchFamily="18" charset="0"/>
              </a:rPr>
              <a:t>500 </a:t>
            </a:r>
            <a:r>
              <a:rPr lang="ru-RU" sz="1400" b="1" dirty="0">
                <a:cs typeface="Times New Roman" panose="02020603050405020304" pitchFamily="18" charset="0"/>
              </a:rPr>
              <a:t>млн. </a:t>
            </a:r>
            <a:r>
              <a:rPr lang="ru-RU" sz="1400" b="1" dirty="0" smtClean="0">
                <a:cs typeface="Times New Roman" panose="02020603050405020304" pitchFamily="18" charset="0"/>
              </a:rPr>
              <a:t>рублей </a:t>
            </a:r>
            <a:r>
              <a:rPr lang="ru-RU" sz="1400" dirty="0" smtClean="0">
                <a:cs typeface="Times New Roman" panose="02020603050405020304" pitchFamily="18" charset="0"/>
              </a:rPr>
              <a:t>и более</a:t>
            </a:r>
            <a:endParaRPr lang="ru-RU" sz="1400" dirty="0">
              <a:solidFill>
                <a:srgbClr val="11437F"/>
              </a:solidFill>
              <a:cs typeface="Times New Roman" panose="02020603050405020304" pitchFamily="18" charset="0"/>
            </a:endParaRPr>
          </a:p>
        </p:txBody>
      </p:sp>
      <p:pic>
        <p:nvPicPr>
          <p:cNvPr id="1027" name="Picture 3" descr="C:\Полина\Презентации\Совещание ГРБС 18.12.2020\Иконки\¦-¦-¦-¦¦¦-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07" y="971550"/>
            <a:ext cx="798393" cy="79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l="1251" t="23333" r="28815" b="39793"/>
          <a:stretch/>
        </p:blipFill>
        <p:spPr>
          <a:xfrm>
            <a:off x="573207" y="2038350"/>
            <a:ext cx="8208843" cy="2434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04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2084" t="21852" r="31667" b="47778"/>
          <a:stretch/>
        </p:blipFill>
        <p:spPr>
          <a:xfrm>
            <a:off x="268940" y="2153910"/>
            <a:ext cx="8466204" cy="2183109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10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0" y="112752"/>
            <a:ext cx="5919098" cy="553998"/>
          </a:xfrm>
        </p:spPr>
        <p:txBody>
          <a:bodyPr/>
          <a:lstStyle/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Раздел 2 Сведений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дебиторской и кредиторской  задолженности (ф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0503769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="" xmlns:a16="http://schemas.microsoft.com/office/drawing/2014/main" id="{5C03846A-773B-4354-A3C2-5946AAF3B30A}"/>
              </a:ext>
            </a:extLst>
          </p:cNvPr>
          <p:cNvSpPr/>
          <p:nvPr/>
        </p:nvSpPr>
        <p:spPr>
          <a:xfrm>
            <a:off x="1524000" y="979191"/>
            <a:ext cx="7211144" cy="982959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400" dirty="0" smtClean="0">
                <a:cs typeface="Times New Roman" panose="02020603050405020304" pitchFamily="18" charset="0"/>
              </a:rPr>
              <a:t>Отражаются сведения в </a:t>
            </a:r>
            <a:r>
              <a:rPr lang="ru-RU" sz="1400" dirty="0">
                <a:cs typeface="Times New Roman" panose="02020603050405020304" pitchFamily="18" charset="0"/>
              </a:rPr>
              <a:t>разрезе кодов счетов бюджетного учета и годов образования задолженности по показателям в размере </a:t>
            </a:r>
            <a:r>
              <a:rPr lang="ru-RU" sz="14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10 </a:t>
            </a:r>
            <a:r>
              <a:rPr lang="ru-RU" sz="1400" b="1" dirty="0">
                <a:solidFill>
                  <a:srgbClr val="FF0000"/>
                </a:solidFill>
                <a:cs typeface="Times New Roman" panose="02020603050405020304" pitchFamily="18" charset="0"/>
              </a:rPr>
              <a:t>млн. </a:t>
            </a:r>
            <a:r>
              <a:rPr lang="ru-RU" sz="14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рублей </a:t>
            </a:r>
            <a:r>
              <a:rPr lang="ru-RU" sz="1400" dirty="0">
                <a:cs typeface="Times New Roman" panose="02020603050405020304" pitchFamily="18" charset="0"/>
              </a:rPr>
              <a:t>и </a:t>
            </a:r>
            <a:r>
              <a:rPr lang="ru-RU" sz="1400" dirty="0" smtClean="0">
                <a:cs typeface="Times New Roman" panose="02020603050405020304" pitchFamily="18" charset="0"/>
              </a:rPr>
              <a:t>более</a:t>
            </a:r>
          </a:p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400" dirty="0" smtClean="0">
                <a:cs typeface="Times New Roman" panose="02020603050405020304" pitchFamily="18" charset="0"/>
              </a:rPr>
              <a:t>Графы 5 - 8 </a:t>
            </a:r>
            <a:r>
              <a:rPr lang="ru-RU" sz="1400" dirty="0">
                <a:cs typeface="Times New Roman" panose="02020603050405020304" pitchFamily="18" charset="0"/>
              </a:rPr>
              <a:t>в отчетности </a:t>
            </a:r>
            <a:r>
              <a:rPr lang="ru-RU" sz="1400" dirty="0" smtClean="0">
                <a:cs typeface="Times New Roman" panose="02020603050405020304" pitchFamily="18" charset="0"/>
              </a:rPr>
              <a:t>за 2021 год </a:t>
            </a:r>
            <a:r>
              <a:rPr lang="ru-RU" sz="1400" dirty="0">
                <a:cs typeface="Times New Roman" panose="02020603050405020304" pitchFamily="18" charset="0"/>
              </a:rPr>
              <a:t>не заполняются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01" y="931851"/>
            <a:ext cx="1030299" cy="103029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343400" y="2357114"/>
            <a:ext cx="4391744" cy="8242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00" b="1" dirty="0"/>
          </a:p>
        </p:txBody>
      </p:sp>
    </p:spTree>
    <p:extLst>
      <p:ext uri="{BB962C8B-B14F-4D97-AF65-F5344CB8AC3E}">
        <p14:creationId xmlns:p14="http://schemas.microsoft.com/office/powerpoint/2010/main" val="373858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11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1" y="112752"/>
            <a:ext cx="5919098" cy="553998"/>
          </a:xfrm>
        </p:spPr>
        <p:txBody>
          <a:bodyPr/>
          <a:lstStyle/>
          <a:p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Раздел 2 Сведений по дебиторской и кредиторской  задолженности (ф. 0503169)</a:t>
            </a:r>
          </a:p>
        </p:txBody>
      </p:sp>
      <p:graphicFrame>
        <p:nvGraphicFramePr>
          <p:cNvPr id="5" name="Схема 4"/>
          <p:cNvGraphicFramePr/>
          <p:nvPr>
            <p:extLst/>
          </p:nvPr>
        </p:nvGraphicFramePr>
        <p:xfrm>
          <a:off x="457200" y="4019550"/>
          <a:ext cx="8305800" cy="81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15" y="819149"/>
            <a:ext cx="8677601" cy="309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45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12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0" y="112752"/>
            <a:ext cx="5919098" cy="553998"/>
          </a:xfrm>
        </p:spPr>
        <p:txBody>
          <a:bodyPr/>
          <a:lstStyle/>
          <a:p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Раздел 2 Сведений по дебиторской и кредиторской  задолженности (ф. 0503169)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959220" y="917732"/>
            <a:ext cx="7933018" cy="3954223"/>
            <a:chOff x="982382" y="766353"/>
            <a:chExt cx="7933018" cy="3954223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3"/>
            <a:srcRect l="2500" t="21387" r="48333" b="33704"/>
            <a:stretch/>
          </p:blipFill>
          <p:spPr>
            <a:xfrm>
              <a:off x="1219200" y="766353"/>
              <a:ext cx="7696200" cy="3954223"/>
            </a:xfrm>
            <a:prstGeom prst="rect">
              <a:avLst/>
            </a:prstGeom>
          </p:spPr>
        </p:pic>
        <p:sp>
          <p:nvSpPr>
            <p:cNvPr id="19" name="Левая фигурная скобка 18"/>
            <p:cNvSpPr/>
            <p:nvPr/>
          </p:nvSpPr>
          <p:spPr>
            <a:xfrm>
              <a:off x="982382" y="2466150"/>
              <a:ext cx="221578" cy="791400"/>
            </a:xfrm>
            <a:prstGeom prst="leftBrace">
              <a:avLst/>
            </a:prstGeom>
            <a:ln>
              <a:solidFill>
                <a:srgbClr val="1F4E79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2" name="Левая фигурная скобка 21"/>
            <p:cNvSpPr/>
            <p:nvPr/>
          </p:nvSpPr>
          <p:spPr>
            <a:xfrm>
              <a:off x="982382" y="3333750"/>
              <a:ext cx="221578" cy="1295400"/>
            </a:xfrm>
            <a:prstGeom prst="leftBrace">
              <a:avLst/>
            </a:prstGeom>
            <a:ln>
              <a:solidFill>
                <a:srgbClr val="1F4E79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4" name="Прямоугольник 23"/>
          <p:cNvSpPr/>
          <p:nvPr/>
        </p:nvSpPr>
        <p:spPr>
          <a:xfrm>
            <a:off x="1211580" y="666750"/>
            <a:ext cx="8001000" cy="327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tabLst>
                <a:tab pos="0" algn="l"/>
              </a:tabLst>
            </a:pPr>
            <a:r>
              <a:rPr lang="ru-RU" sz="1400" dirty="0" smtClean="0">
                <a:ea typeface="Times New Roman"/>
                <a:cs typeface="Times New Roman"/>
              </a:rPr>
              <a:t>Некорректное заполнение сведений о просроченной задолженности</a:t>
            </a:r>
            <a:endParaRPr lang="ru-RU" sz="1400" dirty="0">
              <a:ea typeface="Times New Roman"/>
              <a:cs typeface="Times New Roman"/>
            </a:endParaRP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78" y="2281979"/>
            <a:ext cx="304800" cy="30480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78" y="2860829"/>
            <a:ext cx="304800" cy="304800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78" y="3980429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07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250" t="21111" r="42916" b="29259"/>
          <a:stretch/>
        </p:blipFill>
        <p:spPr>
          <a:xfrm>
            <a:off x="576953" y="993326"/>
            <a:ext cx="8033647" cy="4016824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13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0" y="112752"/>
            <a:ext cx="5919098" cy="553998"/>
          </a:xfrm>
        </p:spPr>
        <p:txBody>
          <a:bodyPr/>
          <a:lstStyle/>
          <a:p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Раздел 2 Сведений по дебиторской и кредиторской  задолженности (ф. 0503169)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812000" y="1203823"/>
            <a:ext cx="756000" cy="37324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3400" y="666750"/>
            <a:ext cx="8001000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tabLst>
                <a:tab pos="0" algn="l"/>
              </a:tabLst>
            </a:pPr>
            <a:r>
              <a:rPr lang="ru-RU" sz="1400" dirty="0" smtClean="0">
                <a:ea typeface="Times New Roman"/>
                <a:cs typeface="Times New Roman"/>
              </a:rPr>
              <a:t>Представление информации по </a:t>
            </a:r>
            <a:r>
              <a:rPr lang="ru-RU" sz="1400" dirty="0" smtClean="0">
                <a:solidFill>
                  <a:srgbClr val="FF0000"/>
                </a:solidFill>
                <a:ea typeface="Times New Roman"/>
                <a:cs typeface="Times New Roman"/>
              </a:rPr>
              <a:t>ликвидированным</a:t>
            </a:r>
            <a:r>
              <a:rPr lang="ru-RU" sz="1400" dirty="0" smtClean="0">
                <a:ea typeface="Times New Roman"/>
                <a:cs typeface="Times New Roman"/>
              </a:rPr>
              <a:t> организациям</a:t>
            </a:r>
            <a:endParaRPr lang="ru-RU" sz="14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8178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14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0" y="112752"/>
            <a:ext cx="5919098" cy="553998"/>
          </a:xfrm>
        </p:spPr>
        <p:txBody>
          <a:bodyPr/>
          <a:lstStyle/>
          <a:p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Раздел 2 Сведений по дебиторской и кредиторской  задолженности (ф. 0503169)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2400" y="902452"/>
            <a:ext cx="8001000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tabLst>
                <a:tab pos="0" algn="l"/>
              </a:tabLst>
            </a:pPr>
            <a:r>
              <a:rPr lang="ru-RU" sz="1400" dirty="0" smtClean="0">
                <a:ea typeface="Times New Roman"/>
                <a:cs typeface="Times New Roman"/>
              </a:rPr>
              <a:t>Представление информации по </a:t>
            </a:r>
            <a:r>
              <a:rPr lang="ru-RU" sz="1400" dirty="0" smtClean="0">
                <a:solidFill>
                  <a:srgbClr val="FF0000"/>
                </a:solidFill>
                <a:ea typeface="Times New Roman"/>
                <a:cs typeface="Times New Roman"/>
              </a:rPr>
              <a:t>действующим</a:t>
            </a:r>
            <a:r>
              <a:rPr lang="ru-RU" sz="1400" dirty="0" smtClean="0">
                <a:ea typeface="Times New Roman"/>
                <a:cs typeface="Times New Roman"/>
              </a:rPr>
              <a:t> организациям</a:t>
            </a:r>
            <a:endParaRPr lang="ru-RU" sz="1400" dirty="0">
              <a:ea typeface="Times New Roman"/>
              <a:cs typeface="Times New Roman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1250" t="21111" r="29583" b="35926"/>
          <a:stretch/>
        </p:blipFill>
        <p:spPr>
          <a:xfrm>
            <a:off x="152400" y="1428750"/>
            <a:ext cx="8632700" cy="30162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324600" y="1604182"/>
            <a:ext cx="2460500" cy="284081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00" b="1" dirty="0"/>
          </a:p>
        </p:txBody>
      </p:sp>
    </p:spTree>
    <p:extLst>
      <p:ext uri="{BB962C8B-B14F-4D97-AF65-F5344CB8AC3E}">
        <p14:creationId xmlns:p14="http://schemas.microsoft.com/office/powerpoint/2010/main" val="148855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15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0" y="112752"/>
            <a:ext cx="5919098" cy="553998"/>
          </a:xfrm>
        </p:spPr>
        <p:txBody>
          <a:bodyPr/>
          <a:lstStyle/>
          <a:p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Раздел 2 Сведений по дебиторской и кредиторской  задолженности (ф. 0503169)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249" t="21111" r="30001" b="40371"/>
          <a:stretch/>
        </p:blipFill>
        <p:spPr>
          <a:xfrm>
            <a:off x="228600" y="1581150"/>
            <a:ext cx="8704384" cy="27432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28600" y="1181857"/>
            <a:ext cx="8001000" cy="327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tabLst>
                <a:tab pos="0" algn="l"/>
              </a:tabLst>
            </a:pPr>
            <a:r>
              <a:rPr lang="ru-RU" sz="1400" dirty="0" smtClean="0">
                <a:ea typeface="Times New Roman"/>
                <a:cs typeface="Times New Roman"/>
              </a:rPr>
              <a:t>Причина образования задолженности не соответствует счету аналитического учета</a:t>
            </a:r>
            <a:endParaRPr lang="ru-RU" sz="14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4494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16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752"/>
            <a:ext cx="7519298" cy="830997"/>
          </a:xfrm>
        </p:spPr>
        <p:txBody>
          <a:bodyPr/>
          <a:lstStyle/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Отражение сведений о дебиторской и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редиторской задолженности в Пояснительной записке (ф.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0503160, 0503769)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36E071FB-4248-4597-944D-62E699719B79}"/>
              </a:ext>
            </a:extLst>
          </p:cNvPr>
          <p:cNvSpPr txBox="1"/>
          <p:nvPr/>
        </p:nvSpPr>
        <p:spPr>
          <a:xfrm>
            <a:off x="1066800" y="935363"/>
            <a:ext cx="7772400" cy="4045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tabLst>
                <a:tab pos="0" algn="l"/>
              </a:tabLst>
            </a:pPr>
            <a:r>
              <a:rPr lang="ru-RU" sz="1400" dirty="0">
                <a:ea typeface="Times New Roman"/>
                <a:cs typeface="Times New Roman"/>
              </a:rPr>
              <a:t>Сведения, </a:t>
            </a:r>
            <a:r>
              <a:rPr lang="ru-RU" sz="1400" b="1" dirty="0">
                <a:solidFill>
                  <a:srgbClr val="11437F"/>
                </a:solidFill>
                <a:ea typeface="Times New Roman"/>
                <a:cs typeface="Times New Roman"/>
              </a:rPr>
              <a:t>оказавшие существенное влияние и характеризующие показатели </a:t>
            </a:r>
            <a:r>
              <a:rPr lang="ru-RU" sz="1400" dirty="0">
                <a:ea typeface="Times New Roman"/>
                <a:cs typeface="Times New Roman"/>
              </a:rPr>
              <a:t>дебиторской и кредиторской задолженности, </a:t>
            </a:r>
            <a:r>
              <a:rPr lang="ru-RU" sz="1400" dirty="0" smtClean="0">
                <a:ea typeface="Times New Roman"/>
                <a:cs typeface="Times New Roman"/>
              </a:rPr>
              <a:t>а </a:t>
            </a:r>
            <a:r>
              <a:rPr lang="ru-RU" sz="1400" dirty="0" smtClean="0">
                <a:ea typeface="Times New Roman"/>
                <a:cs typeface="Times New Roman"/>
              </a:rPr>
              <a:t>также факторный </a:t>
            </a:r>
            <a:r>
              <a:rPr lang="ru-RU" sz="1400" dirty="0">
                <a:ea typeface="Times New Roman"/>
                <a:cs typeface="Times New Roman"/>
              </a:rPr>
              <a:t>анализ изменений задолженности. </a:t>
            </a:r>
            <a:r>
              <a:rPr lang="ru-RU" sz="1400" dirty="0" smtClean="0">
                <a:ea typeface="Times New Roman"/>
                <a:cs typeface="Times New Roman"/>
              </a:rPr>
              <a:t>Раскрываются</a:t>
            </a:r>
            <a:r>
              <a:rPr lang="ru-RU" sz="1400" b="1" dirty="0" smtClean="0">
                <a:ea typeface="Times New Roman"/>
                <a:cs typeface="Times New Roman"/>
              </a:rPr>
              <a:t> </a:t>
            </a:r>
            <a:r>
              <a:rPr lang="ru-RU" sz="1400" b="1" dirty="0">
                <a:solidFill>
                  <a:srgbClr val="11437F"/>
                </a:solidFill>
                <a:ea typeface="Times New Roman"/>
                <a:cs typeface="Times New Roman"/>
              </a:rPr>
              <a:t>причины увеличения просроченной дебиторской, кредиторской задолженности </a:t>
            </a:r>
            <a:r>
              <a:rPr lang="ru-RU" sz="1400" dirty="0">
                <a:ea typeface="Times New Roman"/>
                <a:cs typeface="Times New Roman"/>
              </a:rPr>
              <a:t>по сравнению с </a:t>
            </a:r>
            <a:r>
              <a:rPr lang="ru-RU" sz="1400" dirty="0" smtClean="0">
                <a:ea typeface="Times New Roman"/>
                <a:cs typeface="Times New Roman"/>
              </a:rPr>
              <a:t>аналогичным периодом прошлого года и </a:t>
            </a:r>
            <a:r>
              <a:rPr lang="ru-RU" sz="1400" dirty="0">
                <a:ea typeface="Times New Roman"/>
                <a:cs typeface="Times New Roman"/>
              </a:rPr>
              <a:t>причины образования существенных </a:t>
            </a:r>
            <a:r>
              <a:rPr lang="ru-RU" sz="1400" dirty="0" smtClean="0">
                <a:ea typeface="Times New Roman"/>
                <a:cs typeface="Times New Roman"/>
              </a:rPr>
              <a:t>остатков.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tabLst>
                <a:tab pos="0" algn="l"/>
              </a:tabLst>
            </a:pPr>
            <a:r>
              <a:rPr lang="ru-RU" sz="1400" dirty="0" smtClean="0">
                <a:ea typeface="Times New Roman"/>
                <a:cs typeface="Times New Roman"/>
              </a:rPr>
              <a:t>Информация </a:t>
            </a:r>
            <a:r>
              <a:rPr lang="ru-RU" sz="1400" dirty="0">
                <a:ea typeface="Times New Roman"/>
                <a:cs typeface="Times New Roman"/>
              </a:rPr>
              <a:t>о принимаемых </a:t>
            </a:r>
            <a:r>
              <a:rPr lang="ru-RU" sz="1400" b="1" dirty="0">
                <a:solidFill>
                  <a:srgbClr val="11437F"/>
                </a:solidFill>
                <a:ea typeface="Times New Roman"/>
                <a:cs typeface="Times New Roman"/>
              </a:rPr>
              <a:t>мерах по сокращению дебиторской задолженности по расходам</a:t>
            </a:r>
            <a:r>
              <a:rPr lang="ru-RU" sz="1400" dirty="0">
                <a:ea typeface="Times New Roman"/>
                <a:cs typeface="Times New Roman"/>
              </a:rPr>
              <a:t> и результаты принятых </a:t>
            </a:r>
            <a:r>
              <a:rPr lang="ru-RU" sz="1400" dirty="0" smtClean="0">
                <a:ea typeface="Times New Roman"/>
                <a:cs typeface="Times New Roman"/>
              </a:rPr>
              <a:t>мер.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tabLst>
                <a:tab pos="0" algn="l"/>
              </a:tabLst>
            </a:pPr>
            <a:r>
              <a:rPr lang="ru-RU" sz="1400" b="1" dirty="0" smtClean="0">
                <a:solidFill>
                  <a:srgbClr val="11437F"/>
                </a:solidFill>
                <a:ea typeface="Times New Roman"/>
                <a:cs typeface="Times New Roman"/>
              </a:rPr>
              <a:t>Причины изменений входящих остатков</a:t>
            </a:r>
            <a:r>
              <a:rPr lang="ru-RU" sz="1400" dirty="0" smtClean="0">
                <a:ea typeface="Times New Roman"/>
                <a:cs typeface="Times New Roman"/>
              </a:rPr>
              <a:t>. 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tabLst>
                <a:tab pos="0" algn="l"/>
              </a:tabLst>
            </a:pPr>
            <a:r>
              <a:rPr lang="ru-RU" sz="1400" b="1" dirty="0" smtClean="0">
                <a:solidFill>
                  <a:srgbClr val="11437F"/>
                </a:solidFill>
                <a:ea typeface="Times New Roman"/>
                <a:cs typeface="Times New Roman"/>
              </a:rPr>
              <a:t>Цифровые значения </a:t>
            </a:r>
            <a:r>
              <a:rPr lang="ru-RU" sz="1400" dirty="0">
                <a:ea typeface="Times New Roman"/>
                <a:cs typeface="Times New Roman"/>
              </a:rPr>
              <a:t>в тексте </a:t>
            </a:r>
            <a:r>
              <a:rPr lang="ru-RU" sz="1400" dirty="0" smtClean="0">
                <a:ea typeface="Times New Roman"/>
                <a:cs typeface="Times New Roman"/>
              </a:rPr>
              <a:t>Пояснительной записки должны соответствовать данным ф. </a:t>
            </a:r>
            <a:r>
              <a:rPr lang="ru-RU" sz="1400" dirty="0" smtClean="0">
                <a:ea typeface="Times New Roman"/>
                <a:cs typeface="Times New Roman"/>
              </a:rPr>
              <a:t>0503169, 0503769. </a:t>
            </a:r>
            <a:endParaRPr lang="ru-RU" sz="1400" dirty="0" smtClean="0">
              <a:ea typeface="Times New Roman"/>
              <a:cs typeface="Times New Roman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tabLst>
                <a:tab pos="0" algn="l"/>
              </a:tabLst>
            </a:pPr>
            <a:r>
              <a:rPr lang="ru-RU" sz="1400" b="1" dirty="0" smtClean="0">
                <a:solidFill>
                  <a:srgbClr val="11437F"/>
                </a:solidFill>
                <a:ea typeface="Times New Roman"/>
                <a:cs typeface="Times New Roman"/>
              </a:rPr>
              <a:t>Пояснения по контрольным соотношениям. </a:t>
            </a:r>
            <a:r>
              <a:rPr lang="ru-RU" sz="1400" dirty="0" smtClean="0">
                <a:ea typeface="Times New Roman"/>
                <a:cs typeface="Times New Roman"/>
              </a:rPr>
              <a:t>Каждый контроль должен быть пояснен отдельно, кроме случаев, когда суммы взаимосвязаны. Если это разные </a:t>
            </a:r>
            <a:r>
              <a:rPr lang="ru-RU" sz="1400" dirty="0">
                <a:ea typeface="Times New Roman"/>
                <a:cs typeface="Times New Roman"/>
              </a:rPr>
              <a:t>ф</a:t>
            </a:r>
            <a:r>
              <a:rPr lang="ru-RU" sz="1400" dirty="0" smtClean="0">
                <a:ea typeface="Times New Roman"/>
                <a:cs typeface="Times New Roman"/>
              </a:rPr>
              <a:t>акты хозяйственной жизни, объединение не допускается.</a:t>
            </a:r>
            <a:endParaRPr lang="ru-RU" sz="14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047750"/>
            <a:ext cx="381000" cy="381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419350"/>
            <a:ext cx="381000" cy="381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028950"/>
            <a:ext cx="381000" cy="3810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486150"/>
            <a:ext cx="381000" cy="38100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171950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4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ru-RU">
                <a:solidFill>
                  <a:schemeClr val="accent3">
                    <a:lumMod val="50000"/>
                  </a:schemeClr>
                </a:solidFill>
              </a:rPr>
              <a:pPr/>
              <a:t>17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Заголовок 2">
            <a:extLst>
              <a:ext uri="{FF2B5EF4-FFF2-40B4-BE49-F238E27FC236}">
                <a16:creationId xmlns="" xmlns:a16="http://schemas.microsoft.com/office/drawing/2014/main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8602" y="57150"/>
            <a:ext cx="6757298" cy="615553"/>
          </a:xfrm>
        </p:spPr>
        <p:txBody>
          <a:bodyPr/>
          <a:lstStyle/>
          <a:p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Дополнительные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сведения о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дебиторской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задолженности (ф. 0503191, 0503192, 0503193)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9727426"/>
              </p:ext>
            </p:extLst>
          </p:nvPr>
        </p:nvGraphicFramePr>
        <p:xfrm>
          <a:off x="381000" y="1352550"/>
          <a:ext cx="8394141" cy="3657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899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95573"/>
                <a:gridCol w="3769570"/>
              </a:tblGrid>
              <a:tr h="470752">
                <a:tc>
                  <a:txBody>
                    <a:bodyPr/>
                    <a:lstStyle/>
                    <a:p>
                      <a:pPr marL="0" indent="-347472" algn="l" fontAlgn="ctr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020 </a:t>
                      </a: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– </a:t>
                      </a:r>
                      <a:r>
                        <a:rPr lang="ru-RU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Минпромторг</a:t>
                      </a: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России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Arial (Основной текст)"/>
                        <a:ea typeface="+mn-ea"/>
                        <a:cs typeface="+mn-cs"/>
                      </a:endParaRPr>
                    </a:p>
                  </a:txBody>
                  <a:tcPr marL="342900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-347472" algn="l" fontAlgn="ctr"/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Arial (Основной текст)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65113" marR="0" indent="0" algn="l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139 - Минэкономразвития России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34893">
                <a:tc>
                  <a:txBody>
                    <a:bodyPr/>
                    <a:lstStyle/>
                    <a:p>
                      <a:pPr marL="0" indent="0" algn="l" fontAlgn="ctr">
                        <a:buClr>
                          <a:srgbClr val="000000"/>
                        </a:buClr>
                        <a:buSzPts val="1100"/>
                        <a:buFont typeface="Calibri" panose="020F0502020204030204" pitchFamily="34" charset="0"/>
                        <a:buNone/>
                      </a:pP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054 – Минкультуры России</a:t>
                      </a: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-347472" algn="l" fontAlgn="ctr"/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Arial (Основной текст)"/>
                        <a:ea typeface="+mn-ea"/>
                        <a:cs typeface="+mn-cs"/>
                      </a:endParaRP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-347472" algn="l" fontAlgn="ctr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171 - </a:t>
                      </a:r>
                      <a:r>
                        <a:rPr lang="ru-RU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Росрезерв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Arial (Основной текст)"/>
                        <a:ea typeface="+mn-ea"/>
                        <a:cs typeface="+mn-cs"/>
                      </a:endParaRP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4893">
                <a:tc>
                  <a:txBody>
                    <a:bodyPr/>
                    <a:lstStyle/>
                    <a:p>
                      <a:pPr marL="0" indent="-347472" algn="l" fontAlgn="ctr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056 - Минздрав России</a:t>
                      </a: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-347472" algn="l" fontAlgn="ctr"/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Arial (Основной текст)"/>
                        <a:ea typeface="+mn-ea"/>
                        <a:cs typeface="+mn-cs"/>
                      </a:endParaRP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Clr>
                          <a:srgbClr val="000000"/>
                        </a:buClr>
                        <a:buSzPts val="1100"/>
                        <a:buFont typeface="Calibri" panose="020F0502020204030204" pitchFamily="34" charset="0"/>
                        <a:buNone/>
                      </a:pP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177 – МЧС России</a:t>
                      </a: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4893">
                <a:tc>
                  <a:txBody>
                    <a:bodyPr/>
                    <a:lstStyle/>
                    <a:p>
                      <a:pPr marL="0" indent="0" algn="l" fontAlgn="ctr">
                        <a:buClr>
                          <a:srgbClr val="000000"/>
                        </a:buClr>
                        <a:buSzPts val="1100"/>
                        <a:buFont typeface="Calibri" panose="020F0502020204030204" pitchFamily="34" charset="0"/>
                        <a:buNone/>
                      </a:pP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069 – Минстрой России</a:t>
                      </a: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-347472" algn="l" fontAlgn="ctr"/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Arial (Основной текст)"/>
                        <a:ea typeface="+mn-ea"/>
                        <a:cs typeface="+mn-cs"/>
                      </a:endParaRP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-347472" algn="l" fontAlgn="ctr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184 - СВР России</a:t>
                      </a: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4893">
                <a:tc>
                  <a:txBody>
                    <a:bodyPr/>
                    <a:lstStyle/>
                    <a:p>
                      <a:pPr marL="0" indent="-347472" algn="l" fontAlgn="ctr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071 - </a:t>
                      </a:r>
                      <a:r>
                        <a:rPr lang="ru-RU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Минцифры</a:t>
                      </a: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 России</a:t>
                      </a: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-347472" algn="l" fontAlgn="ctr"/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Arial (Основной текст)"/>
                        <a:ea typeface="+mn-ea"/>
                        <a:cs typeface="+mn-cs"/>
                      </a:endParaRP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Clr>
                          <a:srgbClr val="000000"/>
                        </a:buClr>
                        <a:buSzPts val="1100"/>
                        <a:buFont typeface="Calibri" panose="020F0502020204030204" pitchFamily="34" charset="0"/>
                        <a:buNone/>
                      </a:pP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187 – Минобороны России</a:t>
                      </a: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1773">
                <a:tc>
                  <a:txBody>
                    <a:bodyPr/>
                    <a:lstStyle/>
                    <a:p>
                      <a:pPr marL="0" indent="-347472" algn="l" fontAlgn="ctr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073 - </a:t>
                      </a:r>
                      <a:r>
                        <a:rPr lang="ru-RU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Минпросвещения</a:t>
                      </a: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 России</a:t>
                      </a: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-347472" algn="l" fontAlgn="ctr"/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Arial (Основной текст)"/>
                        <a:ea typeface="+mn-ea"/>
                        <a:cs typeface="+mn-cs"/>
                      </a:endParaRP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Clr>
                          <a:srgbClr val="000000"/>
                        </a:buClr>
                        <a:buSzPts val="1100"/>
                        <a:buFont typeface="Calibri" panose="020F0502020204030204" pitchFamily="34" charset="0"/>
                        <a:buNone/>
                      </a:pP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189 – ФСБ России</a:t>
                      </a: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4893">
                <a:tc>
                  <a:txBody>
                    <a:bodyPr/>
                    <a:lstStyle/>
                    <a:p>
                      <a:pPr marL="0" indent="0" algn="l" fontAlgn="ctr">
                        <a:buClr>
                          <a:srgbClr val="000000"/>
                        </a:buClr>
                        <a:buSzPts val="1100"/>
                        <a:buFont typeface="Calibri" panose="020F0502020204030204" pitchFamily="34" charset="0"/>
                        <a:buNone/>
                      </a:pP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075 – </a:t>
                      </a:r>
                      <a:r>
                        <a:rPr lang="ru-RU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Минобрнауки</a:t>
                      </a: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 России</a:t>
                      </a: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-347472" algn="l" fontAlgn="ctr"/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Arial (Основной текст)"/>
                        <a:ea typeface="+mn-ea"/>
                        <a:cs typeface="+mn-cs"/>
                      </a:endParaRP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Clr>
                          <a:srgbClr val="000000"/>
                        </a:buClr>
                        <a:buSzPts val="1100"/>
                        <a:buFont typeface="Calibri" panose="020F0502020204030204" pitchFamily="34" charset="0"/>
                        <a:buNone/>
                      </a:pP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202 – ФСО России</a:t>
                      </a: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0823">
                <a:tc>
                  <a:txBody>
                    <a:bodyPr/>
                    <a:lstStyle/>
                    <a:p>
                      <a:pPr marL="0" indent="-347472" algn="l" fontAlgn="ctr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092 - Минфин России</a:t>
                      </a: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-347472" algn="l" fontAlgn="ctr"/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Arial (Основной текст)"/>
                        <a:ea typeface="+mn-ea"/>
                        <a:cs typeface="+mn-cs"/>
                      </a:endParaRP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Clr>
                          <a:srgbClr val="000000"/>
                        </a:buClr>
                        <a:buSzPts val="1100"/>
                        <a:buFont typeface="Calibri" panose="020F0502020204030204" pitchFamily="34" charset="0"/>
                        <a:buNone/>
                      </a:pP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303 – </a:t>
                      </a:r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Управделами </a:t>
                      </a: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Президента РФ</a:t>
                      </a: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4893">
                <a:tc>
                  <a:txBody>
                    <a:bodyPr/>
                    <a:lstStyle/>
                    <a:p>
                      <a:pPr marL="0" indent="0" algn="l" fontAlgn="ctr">
                        <a:buClr>
                          <a:srgbClr val="000000"/>
                        </a:buClr>
                        <a:buSzPts val="1100"/>
                        <a:buFont typeface="Calibri" panose="020F0502020204030204" pitchFamily="34" charset="0"/>
                        <a:buNone/>
                      </a:pP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108 – </a:t>
                      </a:r>
                      <a:r>
                        <a:rPr lang="ru-RU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Росавтодор</a:t>
                      </a: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-347472" algn="l" fontAlgn="ctr"/>
                      <a:endParaRPr lang="ru-RU" sz="1600" b="0" i="0" u="none" strike="noStrike">
                        <a:solidFill>
                          <a:schemeClr val="tx1"/>
                        </a:solidFill>
                        <a:effectLst/>
                        <a:latin typeface="Arial (Основной текст)"/>
                        <a:ea typeface="+mn-ea"/>
                        <a:cs typeface="+mn-cs"/>
                      </a:endParaRP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Clr>
                          <a:srgbClr val="000000"/>
                        </a:buClr>
                        <a:buSzPts val="1100"/>
                        <a:buFont typeface="Calibri" panose="020F0502020204030204" pitchFamily="34" charset="0"/>
                        <a:buNone/>
                      </a:pP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725 – ГК «</a:t>
                      </a:r>
                      <a:r>
                        <a:rPr lang="ru-RU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Росатом</a:t>
                      </a: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»</a:t>
                      </a: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4893">
                <a:tc>
                  <a:txBody>
                    <a:bodyPr/>
                    <a:lstStyle/>
                    <a:p>
                      <a:pPr marL="0" indent="-347472" algn="l" fontAlgn="ctr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110 - </a:t>
                      </a:r>
                      <a:r>
                        <a:rPr lang="ru-RU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Росморречфлот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Arial (Основной текст)"/>
                        <a:ea typeface="+mn-ea"/>
                        <a:cs typeface="+mn-cs"/>
                      </a:endParaRP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-347472" algn="l" fontAlgn="ctr"/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Arial (Основной текст)"/>
                        <a:ea typeface="+mn-ea"/>
                        <a:cs typeface="+mn-cs"/>
                      </a:endParaRP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Clr>
                          <a:srgbClr val="000000"/>
                        </a:buClr>
                        <a:buSzPts val="1100"/>
                        <a:buFont typeface="Calibri" panose="020F0502020204030204" pitchFamily="34" charset="0"/>
                        <a:buNone/>
                      </a:pP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730 – ГК «</a:t>
                      </a:r>
                      <a:r>
                        <a:rPr lang="ru-RU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Роскосмос</a:t>
                      </a: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»</a:t>
                      </a: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5800" y="819150"/>
            <a:ext cx="158099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2000" b="1" i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ru-RU" sz="2800" dirty="0"/>
              <a:t>20 ГРБС</a:t>
            </a:r>
          </a:p>
        </p:txBody>
      </p:sp>
    </p:spTree>
    <p:extLst>
      <p:ext uri="{BB962C8B-B14F-4D97-AF65-F5344CB8AC3E}">
        <p14:creationId xmlns:p14="http://schemas.microsoft.com/office/powerpoint/2010/main" val="265286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18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133350"/>
            <a:ext cx="7048500" cy="553998"/>
          </a:xfrm>
        </p:spPr>
        <p:txBody>
          <a:bodyPr/>
          <a:lstStyle/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Сведения об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исполнении судебных решений по денежным обязательствам бюджета (ф. 0503296)</a:t>
            </a: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5097530" y="1781378"/>
            <a:ext cx="3685291" cy="1504544"/>
          </a:xfrm>
          <a:prstGeom prst="round2DiagRect">
            <a:avLst/>
          </a:prstGeom>
          <a:solidFill>
            <a:srgbClr val="1F4E79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182563" lvl="0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Исполнительный лист:</a:t>
            </a:r>
          </a:p>
          <a:p>
            <a:pPr marL="182563" lvl="0"/>
            <a:r>
              <a:rPr lang="ru-RU" sz="16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КОСГУ 228 – 1 000 000,00 рублей</a:t>
            </a:r>
          </a:p>
          <a:p>
            <a:pPr marL="182563"/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КОСГУ 291 – </a:t>
            </a:r>
            <a:r>
              <a:rPr lang="ru-RU" sz="16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58 586,78 рублей</a:t>
            </a:r>
            <a:endParaRPr lang="ru-RU" sz="1600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1704" t="21111" r="71667" b="52222"/>
          <a:stretch/>
        </p:blipFill>
        <p:spPr>
          <a:xfrm>
            <a:off x="304800" y="1276350"/>
            <a:ext cx="446405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15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940176" y="481751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75548" y="35233"/>
            <a:ext cx="6867750" cy="553998"/>
          </a:xfrm>
        </p:spPr>
        <p:txBody>
          <a:bodyPr/>
          <a:lstStyle/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Формирование сведений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по дебиторской и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кредиторской задолженности </a:t>
            </a:r>
            <a:r>
              <a:rPr lang="en-US" sz="1800" dirty="0" smtClean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ф. 0503169) за </a:t>
            </a:r>
            <a:r>
              <a:rPr lang="ru-RU" sz="1800" dirty="0" smtClean="0">
                <a:solidFill>
                  <a:srgbClr val="FF0000"/>
                </a:solidFill>
              </a:rPr>
              <a:t>2021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 год</a:t>
            </a: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3200401" y="918727"/>
            <a:ext cx="5486400" cy="533400"/>
          </a:xfrm>
          <a:prstGeom prst="round2DiagRect">
            <a:avLst/>
          </a:prstGeom>
          <a:noFill/>
          <a:ln>
            <a:solidFill>
              <a:srgbClr val="1F4E79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indent="360363"/>
            <a:r>
              <a:rPr lang="ru-RU" sz="1350" dirty="0" smtClean="0">
                <a:solidFill>
                  <a:schemeClr val="accent3">
                    <a:lumMod val="50000"/>
                  </a:schemeClr>
                </a:solidFill>
                <a:cs typeface="Segoe UI Light" panose="020B0502040204020203" pitchFamily="34" charset="0"/>
              </a:rPr>
              <a:t>КБК с </a:t>
            </a:r>
            <a:r>
              <a:rPr lang="ru-RU" sz="1350" dirty="0">
                <a:solidFill>
                  <a:schemeClr val="accent3">
                    <a:lumMod val="50000"/>
                  </a:schemeClr>
                </a:solidFill>
                <a:cs typeface="Segoe UI Light" panose="020B0502040204020203" pitchFamily="34" charset="0"/>
              </a:rPr>
              <a:t>учетом </a:t>
            </a:r>
            <a:r>
              <a:rPr lang="ru-RU" sz="1350" dirty="0" smtClean="0">
                <a:solidFill>
                  <a:schemeClr val="accent3">
                    <a:lumMod val="50000"/>
                  </a:schemeClr>
                </a:solidFill>
                <a:cs typeface="Segoe UI Light" panose="020B0502040204020203" pitchFamily="34" charset="0"/>
              </a:rPr>
              <a:t>действующей редакции приказов № 85н, 99н</a:t>
            </a:r>
            <a:endParaRPr lang="ru-RU" sz="1350" b="1" dirty="0">
              <a:solidFill>
                <a:schemeClr val="accent3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1253" t="44585" r="85414" b="19629"/>
          <a:stretch/>
        </p:blipFill>
        <p:spPr>
          <a:xfrm>
            <a:off x="304800" y="918727"/>
            <a:ext cx="2438400" cy="3681322"/>
          </a:xfrm>
          <a:prstGeom prst="rect">
            <a:avLst/>
          </a:prstGeom>
        </p:spPr>
      </p:pic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2602196"/>
              </p:ext>
            </p:extLst>
          </p:nvPr>
        </p:nvGraphicFramePr>
        <p:xfrm>
          <a:off x="3200400" y="1657350"/>
          <a:ext cx="5486401" cy="296798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86401"/>
              </a:tblGrid>
              <a:tr h="1140293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Сопоставительные таблицы </a:t>
                      </a:r>
                      <a:r>
                        <a:rPr lang="ru-RU" sz="1400" b="1" dirty="0" smtClean="0"/>
                        <a:t>ЦСР</a:t>
                      </a:r>
                      <a:r>
                        <a:rPr lang="ru-RU" sz="1400" dirty="0" smtClean="0"/>
                        <a:t>, применяемых при исполнении федерального бюджета и внебюджетных фондов РФ в 2020 году применяемым в 2021 году и плановом периоде 2022 и 2023 годов</a:t>
                      </a:r>
                    </a:p>
                  </a:txBody>
                  <a:tcPr/>
                </a:tc>
              </a:tr>
              <a:tr h="882808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Аналитическая таблица </a:t>
                      </a:r>
                      <a:r>
                        <a:rPr lang="ru-RU" sz="1400" b="1" dirty="0" smtClean="0"/>
                        <a:t>направлений</a:t>
                      </a:r>
                      <a:r>
                        <a:rPr lang="ru-RU" sz="1400" b="1" baseline="0" dirty="0" smtClean="0"/>
                        <a:t> расходов</a:t>
                      </a:r>
                      <a:r>
                        <a:rPr lang="ru-RU" sz="1400" baseline="0" dirty="0" smtClean="0"/>
                        <a:t>, применяемых в 2020 году, к применяемым в 2021 году и плановом периоде 2022 года и 2023 года</a:t>
                      </a:r>
                      <a:endParaRPr lang="ru-RU" sz="1400" dirty="0"/>
                    </a:p>
                  </a:txBody>
                  <a:tcPr/>
                </a:tc>
              </a:tr>
              <a:tr h="882808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ЦСР: </a:t>
                      </a:r>
                      <a:r>
                        <a:rPr lang="ru-RU" sz="1400" b="1" dirty="0" smtClean="0"/>
                        <a:t>99900 99999 </a:t>
                      </a:r>
                      <a:r>
                        <a:rPr lang="ru-RU" sz="1400" dirty="0" smtClean="0"/>
                        <a:t>«Иные непрограммные мероприятия. Финансовое обеспечение иных расходов государственных органов Российской Федерации и федеральных казенных учреждений»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017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940176" y="481751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2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75548" y="35233"/>
            <a:ext cx="6867750" cy="553998"/>
          </a:xfrm>
        </p:spPr>
        <p:txBody>
          <a:bodyPr/>
          <a:lstStyle/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Формирование сведений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по дебиторской и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кредиторской задолженности </a:t>
            </a:r>
            <a:r>
              <a:rPr lang="en-US" sz="1800" dirty="0" smtClean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ф.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0503169, 0503769)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за 2021 год</a:t>
            </a: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Picture 13">
            <a:extLst>
              <a:ext uri="{FF2B5EF4-FFF2-40B4-BE49-F238E27FC236}">
                <a16:creationId xmlns="" xmlns:a16="http://schemas.microsoft.com/office/drawing/2014/main" id="{5FFE9B5A-E47C-4CC1-8FB6-B47A1173EE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55" y="831400"/>
            <a:ext cx="540544" cy="539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24">
            <a:extLst>
              <a:ext uri="{FF2B5EF4-FFF2-40B4-BE49-F238E27FC236}">
                <a16:creationId xmlns="" xmlns:a16="http://schemas.microsoft.com/office/drawing/2014/main" id="{5DBDDD40-854D-4046-9D9F-3A58FE9238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1337" y="782104"/>
            <a:ext cx="729999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400" dirty="0">
                <a:solidFill>
                  <a:schemeClr val="accent3">
                    <a:lumMod val="50000"/>
                  </a:schemeClr>
                </a:solidFill>
                <a:latin typeface="+mn-lt"/>
                <a:ea typeface="Cambria" panose="02040503050406030204" pitchFamily="18" charset="0"/>
              </a:rPr>
              <a:t>Справочник кодов аналитических счетов бюджетного учета и видов расходов (аналитических кодов видов поступлений и выбытий) бюджетной классификации РФ</a:t>
            </a: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="" xmlns:a16="http://schemas.microsoft.com/office/drawing/2014/main" id="{928B76FE-6275-499C-B6DC-A45D41D05636}"/>
              </a:ext>
            </a:extLst>
          </p:cNvPr>
          <p:cNvCxnSpPr>
            <a:cxnSpLocks/>
          </p:cNvCxnSpPr>
          <p:nvPr/>
        </p:nvCxnSpPr>
        <p:spPr>
          <a:xfrm>
            <a:off x="624132" y="1464052"/>
            <a:ext cx="8305800" cy="4951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646992" y="1506252"/>
            <a:ext cx="5685228" cy="369332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Сопоставительные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таблицы Минфина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России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646992" y="1809750"/>
            <a:ext cx="4598205" cy="2585323"/>
            <a:chOff x="646992" y="1962150"/>
            <a:chExt cx="4598205" cy="2585323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646992" y="1962150"/>
              <a:ext cx="4262705" cy="258532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ru-RU" sz="1800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ХХ </a:t>
              </a:r>
              <a:r>
                <a:rPr lang="ru-RU" sz="1800" dirty="0" err="1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ХХ</a:t>
              </a:r>
              <a:r>
                <a:rPr lang="ru-RU" sz="1800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 </a:t>
              </a:r>
              <a:r>
                <a:rPr lang="ru-RU" sz="1800" dirty="0" smtClean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ХХХХХХХХХХ121 </a:t>
              </a:r>
              <a:r>
                <a:rPr lang="ru-RU" sz="1800" b="1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1 206 </a:t>
              </a:r>
              <a:r>
                <a:rPr lang="ru-RU" sz="1800" b="1" dirty="0" smtClean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13 000</a:t>
              </a:r>
              <a:endParaRPr lang="ru-RU" sz="1800" b="1" dirty="0">
                <a:solidFill>
                  <a:schemeClr val="accent3">
                    <a:lumMod val="50000"/>
                  </a:schemeClr>
                </a:solidFill>
                <a:ea typeface="Cambria" panose="02040503050406030204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ru-RU" sz="1800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ХХ </a:t>
              </a:r>
              <a:r>
                <a:rPr lang="ru-RU" sz="1800" dirty="0" err="1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ХХ</a:t>
              </a:r>
              <a:r>
                <a:rPr lang="ru-RU" sz="1800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 </a:t>
              </a:r>
              <a:r>
                <a:rPr lang="ru-RU" sz="1800" dirty="0" smtClean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ХХХХХХХХХХ119 </a:t>
              </a:r>
              <a:r>
                <a:rPr lang="ru-RU" sz="1800" b="1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1 206 13 </a:t>
              </a:r>
              <a:r>
                <a:rPr lang="ru-RU" sz="1800" b="1" dirty="0" smtClean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000</a:t>
              </a:r>
              <a:endParaRPr lang="ru-RU" sz="1800" b="1" dirty="0">
                <a:solidFill>
                  <a:schemeClr val="accent3">
                    <a:lumMod val="50000"/>
                  </a:schemeClr>
                </a:solidFill>
                <a:ea typeface="Cambria" panose="02040503050406030204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ru-RU" sz="1800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ХХ </a:t>
              </a:r>
              <a:r>
                <a:rPr lang="ru-RU" sz="1800" dirty="0" err="1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ХХ</a:t>
              </a:r>
              <a:r>
                <a:rPr lang="ru-RU" sz="1800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 ХХХХХХХХХХ121 </a:t>
              </a:r>
              <a:r>
                <a:rPr lang="ru-RU" sz="1800" b="1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1 206 26 </a:t>
              </a:r>
              <a:r>
                <a:rPr lang="ru-RU" sz="1800" b="1" dirty="0" smtClean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000</a:t>
              </a:r>
              <a:endParaRPr lang="ru-RU" sz="1800" b="1" dirty="0">
                <a:solidFill>
                  <a:schemeClr val="accent3">
                    <a:lumMod val="50000"/>
                  </a:schemeClr>
                </a:solidFill>
                <a:ea typeface="Cambria" panose="02040503050406030204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ru-RU" sz="1800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ХХ </a:t>
              </a:r>
              <a:r>
                <a:rPr lang="ru-RU" sz="1800" dirty="0" err="1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ХХ</a:t>
              </a:r>
              <a:r>
                <a:rPr lang="ru-RU" sz="1800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 </a:t>
              </a:r>
              <a:r>
                <a:rPr lang="ru-RU" sz="1800" dirty="0" smtClean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ХХХХХХХХХХ244 </a:t>
              </a:r>
              <a:r>
                <a:rPr lang="ru-RU" sz="1800" b="1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1 206 26 </a:t>
              </a:r>
              <a:r>
                <a:rPr lang="ru-RU" sz="1800" b="1" dirty="0" smtClean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000</a:t>
              </a:r>
              <a:endParaRPr lang="ru-RU" sz="1800" b="1" dirty="0">
                <a:solidFill>
                  <a:schemeClr val="accent3">
                    <a:lumMod val="50000"/>
                  </a:schemeClr>
                </a:solidFill>
                <a:ea typeface="Cambria" panose="02040503050406030204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ru-RU" sz="1800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Х ХХ ХХХХХХХХХХХ180 </a:t>
              </a:r>
              <a:r>
                <a:rPr lang="ru-RU" sz="1800" b="1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1 209 43 </a:t>
              </a:r>
              <a:r>
                <a:rPr lang="ru-RU" sz="1800" b="1" dirty="0" smtClean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000</a:t>
              </a:r>
              <a:endParaRPr lang="ru-RU" sz="1800" b="1" dirty="0">
                <a:solidFill>
                  <a:schemeClr val="accent3">
                    <a:lumMod val="50000"/>
                  </a:schemeClr>
                </a:solidFill>
                <a:ea typeface="Cambria" panose="02040503050406030204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ru-RU" sz="1800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Х ХХ ХХХХХХХХХХХ140 </a:t>
              </a:r>
              <a:r>
                <a:rPr lang="ru-RU" sz="1800" b="1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1 209 71 000</a:t>
              </a:r>
              <a:endParaRPr lang="ru-RU" sz="1800" b="1" dirty="0" smtClean="0">
                <a:solidFill>
                  <a:schemeClr val="accent3">
                    <a:lumMod val="50000"/>
                  </a:schemeClr>
                </a:solidFill>
                <a:ea typeface="Cambria" panose="02040503050406030204" pitchFamily="18" charset="0"/>
              </a:endParaRPr>
            </a:p>
          </p:txBody>
        </p:sp>
        <p:pic>
          <p:nvPicPr>
            <p:cNvPr id="24" name="Рисунок 2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9346" y="2115893"/>
              <a:ext cx="234000" cy="234000"/>
            </a:xfrm>
            <a:prstGeom prst="rect">
              <a:avLst/>
            </a:prstGeom>
          </p:spPr>
        </p:pic>
        <p:pic>
          <p:nvPicPr>
            <p:cNvPr id="26" name="Рисунок 2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8371" y="3372680"/>
              <a:ext cx="234000" cy="234000"/>
            </a:xfrm>
            <a:prstGeom prst="rect">
              <a:avLst/>
            </a:prstGeom>
          </p:spPr>
        </p:pic>
        <p:pic>
          <p:nvPicPr>
            <p:cNvPr id="27" name="Рисунок 2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9346" y="2550821"/>
              <a:ext cx="233025" cy="233025"/>
            </a:xfrm>
            <a:prstGeom prst="rect">
              <a:avLst/>
            </a:prstGeom>
          </p:spPr>
        </p:pic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1197" y="2944324"/>
              <a:ext cx="234000" cy="234000"/>
            </a:xfrm>
            <a:prstGeom prst="rect">
              <a:avLst/>
            </a:prstGeom>
          </p:spPr>
        </p:pic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8371" y="3772755"/>
              <a:ext cx="234000" cy="234000"/>
            </a:xfrm>
            <a:prstGeom prst="rect">
              <a:avLst/>
            </a:prstGeom>
          </p:spPr>
        </p:pic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8371" y="4198961"/>
              <a:ext cx="234000" cy="234000"/>
            </a:xfrm>
            <a:prstGeom prst="rect">
              <a:avLst/>
            </a:prstGeom>
          </p:spPr>
        </p:pic>
      </p:grpSp>
      <p:sp>
        <p:nvSpPr>
          <p:cNvPr id="21" name="Скругленный прямоугольник 29">
            <a:extLst>
              <a:ext uri="{FF2B5EF4-FFF2-40B4-BE49-F238E27FC236}">
                <a16:creationId xmlns="" xmlns:a16="http://schemas.microsoft.com/office/drawing/2014/main" id="{DE03094E-E92A-42FC-8F39-746DA786FD60}"/>
              </a:ext>
            </a:extLst>
          </p:cNvPr>
          <p:cNvSpPr/>
          <p:nvPr/>
        </p:nvSpPr>
        <p:spPr>
          <a:xfrm>
            <a:off x="624132" y="4314169"/>
            <a:ext cx="8138868" cy="645566"/>
          </a:xfrm>
          <a:prstGeom prst="round2DiagRect">
            <a:avLst/>
          </a:prstGeom>
          <a:ln w="9525"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just"/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cs typeface="Segoe UI Light" panose="020B0502040204020203" pitchFamily="34" charset="0"/>
              </a:rPr>
              <a:t>Предупреждающий 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cs typeface="Segoe UI Light" panose="020B0502040204020203" pitchFamily="34" charset="0"/>
              </a:rPr>
              <a:t>контроль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cs typeface="Segoe UI Light" panose="020B0502040204020203" pitchFamily="34" charset="0"/>
              </a:rPr>
              <a:t>:</a:t>
            </a:r>
            <a:endParaRPr lang="ru-RU" sz="1600" b="1" dirty="0" smtClean="0">
              <a:solidFill>
                <a:schemeClr val="accent3">
                  <a:lumMod val="50000"/>
                </a:schemeClr>
              </a:solidFill>
              <a:cs typeface="Segoe UI Light" panose="020B0502040204020203" pitchFamily="34" charset="0"/>
            </a:endParaRPr>
          </a:p>
          <a:p>
            <a:pPr algn="just"/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cs typeface="Segoe UI Light" panose="020B0502040204020203" pitchFamily="34" charset="0"/>
              </a:rPr>
              <a:t>Если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  <a:cs typeface="Segoe UI Light" panose="020B0502040204020203" pitchFamily="34" charset="0"/>
              </a:rPr>
              <a:t>«связка» обусловлена особенностями учета, информация раскрывается в ПЗ</a:t>
            </a:r>
          </a:p>
        </p:txBody>
      </p:sp>
    </p:spTree>
    <p:extLst>
      <p:ext uri="{BB962C8B-B14F-4D97-AF65-F5344CB8AC3E}">
        <p14:creationId xmlns:p14="http://schemas.microsoft.com/office/powerpoint/2010/main" val="233743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940176" y="481751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3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75548" y="35233"/>
            <a:ext cx="6867750" cy="553998"/>
          </a:xfrm>
        </p:spPr>
        <p:txBody>
          <a:bodyPr/>
          <a:lstStyle/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Формирование сведений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по дебиторской и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кредиторской задолженности </a:t>
            </a:r>
            <a:r>
              <a:rPr lang="en-US" sz="1800" dirty="0" smtClean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ф. 0503169) за </a:t>
            </a:r>
            <a:r>
              <a:rPr lang="ru-RU" sz="1800" dirty="0" smtClean="0">
                <a:solidFill>
                  <a:srgbClr val="FF0000"/>
                </a:solidFill>
              </a:rPr>
              <a:t>2021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 год</a:t>
            </a: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304800" y="4337222"/>
            <a:ext cx="8569741" cy="462261"/>
          </a:xfrm>
          <a:prstGeom prst="round2DiagRect">
            <a:avLst/>
          </a:prstGeom>
          <a:ln w="9525">
            <a:solidFill>
              <a:srgbClr val="1F4E79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lvl="0" algn="ctr"/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cs typeface="Segoe UI Light" panose="020B0502040204020203" pitchFamily="34" charset="0"/>
              </a:rPr>
              <a:t>Показатели в гр. 12-14 должны соответствовать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cs typeface="Segoe UI Light" panose="020B0502040204020203" pitchFamily="34" charset="0"/>
              </a:rPr>
              <a:t>показателям гр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cs typeface="Segoe UI Light" panose="020B0502040204020203" pitchFamily="34" charset="0"/>
              </a:rPr>
              <a:t>. 9-11 ф. 0503169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cs typeface="Segoe UI Light" panose="020B0502040204020203" pitchFamily="34" charset="0"/>
              </a:rPr>
              <a:t>на 01.01.2021</a:t>
            </a:r>
            <a:endParaRPr lang="ru-RU" sz="1400" b="1" dirty="0">
              <a:solidFill>
                <a:schemeClr val="accent3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457200" y="793959"/>
            <a:ext cx="8171711" cy="3338534"/>
            <a:chOff x="303519" y="1346345"/>
            <a:chExt cx="8171711" cy="3338534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 rotWithShape="1">
            <a:blip r:embed="rId3"/>
            <a:srcRect l="1250" t="21111" r="72917" b="39630"/>
            <a:stretch/>
          </p:blipFill>
          <p:spPr>
            <a:xfrm>
              <a:off x="303519" y="1672845"/>
              <a:ext cx="3523511" cy="3012034"/>
            </a:xfrm>
            <a:prstGeom prst="rect">
              <a:avLst/>
            </a:prstGeom>
          </p:spPr>
        </p:pic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xmlns="" id="{FDC98BC3-F50C-4EB4-8BE3-4C01F7ABA9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800" y="1384585"/>
              <a:ext cx="3505200" cy="326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/>
            <a:p>
              <a:pPr algn="ctr">
                <a:lnSpc>
                  <a:spcPct val="114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C00000"/>
                </a:buClr>
              </a:pPr>
              <a:r>
                <a:rPr lang="ru-RU" altLang="ru-RU" sz="1600" b="1" dirty="0" smtClean="0">
                  <a:solidFill>
                    <a:schemeClr val="accent3">
                      <a:lumMod val="50000"/>
                    </a:schemeClr>
                  </a:solidFill>
                </a:rPr>
                <a:t>по состоянию на </a:t>
              </a:r>
              <a:r>
                <a:rPr lang="ru-RU" altLang="ru-RU" sz="1600" b="1" dirty="0" smtClean="0">
                  <a:solidFill>
                    <a:schemeClr val="accent3">
                      <a:lumMod val="50000"/>
                    </a:schemeClr>
                  </a:solidFill>
                </a:rPr>
                <a:t>01.01.2022</a:t>
              </a:r>
              <a:endParaRPr lang="ru-RU" altLang="ru-RU" sz="16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1584000" y="2088000"/>
              <a:ext cx="2196000" cy="2736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ru-RU" sz="500" dirty="0"/>
            </a:p>
          </p:txBody>
        </p:sp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4"/>
            <a:srcRect l="1251" t="21111" r="72917" b="39630"/>
            <a:stretch/>
          </p:blipFill>
          <p:spPr>
            <a:xfrm>
              <a:off x="4951719" y="1672845"/>
              <a:ext cx="3523511" cy="3012034"/>
            </a:xfrm>
            <a:prstGeom prst="rect">
              <a:avLst/>
            </a:prstGeom>
          </p:spPr>
        </p:pic>
        <p:sp>
          <p:nvSpPr>
            <p:cNvPr id="20" name="Прямоугольник 19">
              <a:extLst>
                <a:ext uri="{FF2B5EF4-FFF2-40B4-BE49-F238E27FC236}">
                  <a16:creationId xmlns:a16="http://schemas.microsoft.com/office/drawing/2014/main" xmlns="" id="{FDC98BC3-F50C-4EB4-8BE3-4C01F7ABA9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4689" y="1346345"/>
              <a:ext cx="3505200" cy="349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/>
            <a:p>
              <a:pPr algn="ctr">
                <a:lnSpc>
                  <a:spcPct val="114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C00000"/>
                </a:buClr>
              </a:pPr>
              <a:r>
                <a:rPr lang="ru-RU" altLang="ru-RU" sz="1600" b="1" dirty="0" smtClean="0">
                  <a:solidFill>
                    <a:schemeClr val="accent3">
                      <a:lumMod val="50000"/>
                    </a:schemeClr>
                  </a:solidFill>
                </a:rPr>
                <a:t>по состоянию на </a:t>
              </a:r>
              <a:r>
                <a:rPr lang="ru-RU" altLang="ru-RU" sz="1600" b="1" dirty="0" smtClean="0">
                  <a:solidFill>
                    <a:schemeClr val="accent3">
                      <a:lumMod val="50000"/>
                    </a:schemeClr>
                  </a:solidFill>
                </a:rPr>
                <a:t>01.01.2021</a:t>
              </a:r>
              <a:endParaRPr lang="ru-RU" altLang="ru-RU" sz="16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6228000" y="2088000"/>
              <a:ext cx="2196000" cy="2736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ru-RU" sz="500" dirty="0"/>
            </a:p>
          </p:txBody>
        </p:sp>
      </p:grpSp>
      <p:sp>
        <p:nvSpPr>
          <p:cNvPr id="11" name="Равно 10"/>
          <p:cNvSpPr/>
          <p:nvPr/>
        </p:nvSpPr>
        <p:spPr>
          <a:xfrm>
            <a:off x="4065425" y="1809214"/>
            <a:ext cx="897370" cy="685800"/>
          </a:xfrm>
          <a:prstGeom prst="mathEqual">
            <a:avLst/>
          </a:prstGeom>
          <a:solidFill>
            <a:srgbClr val="1F4E79"/>
          </a:solidFill>
          <a:ln>
            <a:solidFill>
              <a:srgbClr val="1F4E79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02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4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05000" y="209550"/>
            <a:ext cx="7162800" cy="400110"/>
          </a:xfrm>
        </p:spPr>
        <p:txBody>
          <a:bodyPr wrap="square" lIns="0" tIns="0" rIns="0" bIns="0">
            <a:spAutoFit/>
          </a:bodyPr>
          <a:lstStyle/>
          <a:p>
            <a:r>
              <a:rPr lang="ru-RU" sz="26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Отражение задолженности по штрафам</a:t>
            </a:r>
            <a:endParaRPr lang="ru-RU" sz="2600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" y="4414800"/>
            <a:ext cx="845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dirty="0">
                <a:solidFill>
                  <a:srgbClr val="1F4E79"/>
                </a:solidFill>
              </a:rPr>
              <a:t>Относится к </a:t>
            </a:r>
            <a:r>
              <a:rPr lang="ru-RU" sz="2000" b="1" dirty="0" smtClean="0">
                <a:solidFill>
                  <a:srgbClr val="1F4E79"/>
                </a:solidFill>
              </a:rPr>
              <a:t>дебиторской и кредиторской задолженности</a:t>
            </a:r>
            <a:endParaRPr lang="ru-RU" sz="2000" b="1" dirty="0">
              <a:solidFill>
                <a:srgbClr val="1F4E79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283596"/>
              </p:ext>
            </p:extLst>
          </p:nvPr>
        </p:nvGraphicFramePr>
        <p:xfrm>
          <a:off x="320041" y="1672439"/>
          <a:ext cx="3718559" cy="261180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99359"/>
                <a:gridCol w="1219200"/>
              </a:tblGrid>
              <a:tr h="59504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КБК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Форма 0503169</a:t>
                      </a:r>
                      <a:endParaRPr lang="ru-RU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1 16 </a:t>
                      </a:r>
                      <a:r>
                        <a:rPr lang="en-US" sz="1600" dirty="0" err="1" smtClean="0"/>
                        <a:t>xxxxx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b="1" dirty="0" smtClean="0"/>
                        <a:t>0</a:t>
                      </a:r>
                      <a:r>
                        <a:rPr lang="en-US" sz="1600" b="1" dirty="0" smtClean="0"/>
                        <a:t>1</a:t>
                      </a:r>
                      <a:r>
                        <a:rPr lang="ru-RU" sz="1600" b="1" dirty="0" smtClean="0"/>
                        <a:t> </a:t>
                      </a:r>
                      <a:r>
                        <a:rPr lang="ru-RU" sz="1600" dirty="0" smtClean="0"/>
                        <a:t>0000 140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ГРБС</a:t>
                      </a:r>
                      <a:endParaRPr lang="ru-RU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1 16 </a:t>
                      </a:r>
                      <a:r>
                        <a:rPr lang="en-US" sz="1600" dirty="0" err="1" smtClean="0"/>
                        <a:t>xxxxx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b="1" dirty="0" smtClean="0"/>
                        <a:t>0</a:t>
                      </a:r>
                      <a:r>
                        <a:rPr lang="en-US" sz="1600" b="1" dirty="0" smtClean="0"/>
                        <a:t>2</a:t>
                      </a:r>
                      <a:r>
                        <a:rPr lang="ru-RU" sz="1600" b="1" dirty="0" smtClean="0"/>
                        <a:t> </a:t>
                      </a:r>
                      <a:r>
                        <a:rPr lang="ru-RU" sz="1600" dirty="0" smtClean="0"/>
                        <a:t>0000 140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…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1 16 </a:t>
                      </a:r>
                      <a:r>
                        <a:rPr lang="en-US" sz="1600" dirty="0" err="1" smtClean="0"/>
                        <a:t>xxxxx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b="1" dirty="0" smtClean="0"/>
                        <a:t>14 </a:t>
                      </a:r>
                      <a:r>
                        <a:rPr lang="ru-RU" sz="1600" dirty="0" smtClean="0"/>
                        <a:t>0000 140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ФО</a:t>
                      </a:r>
                      <a:endParaRPr lang="ru-RU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1 16 </a:t>
                      </a:r>
                      <a:r>
                        <a:rPr lang="en-US" sz="1600" dirty="0" err="1" smtClean="0"/>
                        <a:t>xxxxx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b="1" dirty="0" smtClean="0"/>
                        <a:t>06 </a:t>
                      </a:r>
                      <a:r>
                        <a:rPr lang="ru-RU" sz="1600" dirty="0" smtClean="0"/>
                        <a:t>0000 140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…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1 16 </a:t>
                      </a:r>
                      <a:r>
                        <a:rPr lang="en-US" sz="1600" dirty="0" err="1" smtClean="0"/>
                        <a:t>xxxxx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b="1" dirty="0" smtClean="0"/>
                        <a:t>09 </a:t>
                      </a:r>
                      <a:r>
                        <a:rPr lang="ru-RU" sz="1600" dirty="0" smtClean="0"/>
                        <a:t>0000 140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ГВБФ</a:t>
                      </a:r>
                      <a:endParaRPr lang="ru-RU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FDC98BC3-F50C-4EB4-8BE3-4C01F7ABA9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381" y="772258"/>
            <a:ext cx="8304519" cy="35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</a:pPr>
            <a:r>
              <a:rPr lang="ru-RU" altLang="ru-RU" sz="1800" b="1" dirty="0">
                <a:solidFill>
                  <a:srgbClr val="FF0000"/>
                </a:solidFill>
              </a:rPr>
              <a:t>Право требования 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образовалось до </a:t>
            </a:r>
            <a:r>
              <a:rPr lang="ru-RU" altLang="ru-RU" sz="1800" b="1" dirty="0">
                <a:solidFill>
                  <a:srgbClr val="FF0000"/>
                </a:solidFill>
              </a:rPr>
              <a:t>01.01.2020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FDC98BC3-F50C-4EB4-8BE3-4C01F7ABA9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1249373"/>
            <a:ext cx="3733800" cy="310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</a:pPr>
            <a:r>
              <a:rPr lang="ru-RU" altLang="ru-RU" sz="1500" b="1" dirty="0" smtClean="0">
                <a:solidFill>
                  <a:schemeClr val="accent3">
                    <a:lumMod val="50000"/>
                  </a:schemeClr>
                </a:solidFill>
              </a:rPr>
              <a:t>Отражение в отчетности за 2019 год </a:t>
            </a:r>
            <a:endParaRPr lang="ru-RU" altLang="ru-RU" sz="15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901425"/>
              </p:ext>
            </p:extLst>
          </p:nvPr>
        </p:nvGraphicFramePr>
        <p:xfrm>
          <a:off x="4968241" y="1672437"/>
          <a:ext cx="3718559" cy="257571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99359"/>
                <a:gridCol w="1219200"/>
              </a:tblGrid>
              <a:tr h="54783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КБК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Форма 0503169</a:t>
                      </a:r>
                      <a:endParaRPr lang="ru-RU" sz="1600" dirty="0"/>
                    </a:p>
                  </a:txBody>
                  <a:tcPr anchor="ctr"/>
                </a:tc>
              </a:tr>
              <a:tr h="396393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1 16 1012х </a:t>
                      </a:r>
                      <a:r>
                        <a:rPr lang="ru-RU" sz="1600" b="1" dirty="0" smtClean="0"/>
                        <a:t>01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хххх</a:t>
                      </a:r>
                      <a:r>
                        <a:rPr lang="ru-RU" sz="1600" dirty="0" smtClean="0"/>
                        <a:t> 140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ГРБС</a:t>
                      </a:r>
                      <a:endParaRPr lang="ru-RU" sz="1600" dirty="0"/>
                    </a:p>
                  </a:txBody>
                  <a:tcPr anchor="ctr"/>
                </a:tc>
              </a:tr>
              <a:tr h="838200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1 16 1012х </a:t>
                      </a:r>
                      <a:r>
                        <a:rPr lang="ru-RU" sz="1600" b="1" dirty="0" smtClean="0"/>
                        <a:t>01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хххх</a:t>
                      </a:r>
                      <a:r>
                        <a:rPr lang="ru-RU" sz="1600" dirty="0" smtClean="0"/>
                        <a:t> 140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ФО</a:t>
                      </a:r>
                      <a:endParaRPr lang="ru-RU" sz="1600" dirty="0"/>
                    </a:p>
                  </a:txBody>
                  <a:tcPr anchor="ctr"/>
                </a:tc>
              </a:tr>
              <a:tr h="762000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1 16 1012х </a:t>
                      </a:r>
                      <a:r>
                        <a:rPr lang="ru-RU" sz="1600" b="1" dirty="0" smtClean="0"/>
                        <a:t>01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хххх</a:t>
                      </a:r>
                      <a:r>
                        <a:rPr lang="ru-RU" sz="1600" dirty="0" smtClean="0"/>
                        <a:t> 140</a:t>
                      </a:r>
                      <a:endParaRPr lang="ru-RU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ГВБФ</a:t>
                      </a:r>
                      <a:endParaRPr lang="ru-RU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FDC98BC3-F50C-4EB4-8BE3-4C01F7ABA9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1291439"/>
            <a:ext cx="3733800" cy="33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</a:pPr>
            <a:r>
              <a:rPr lang="ru-RU" altLang="ru-RU" sz="1500" b="1" dirty="0" smtClean="0">
                <a:solidFill>
                  <a:schemeClr val="accent3">
                    <a:lumMod val="50000"/>
                  </a:schemeClr>
                </a:solidFill>
              </a:rPr>
              <a:t>Отражение в отчетности за 2021 год </a:t>
            </a:r>
            <a:endParaRPr lang="ru-RU" altLang="ru-RU" sz="15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191000" y="2419350"/>
            <a:ext cx="68580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191000" y="3028950"/>
            <a:ext cx="68580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191000" y="3867150"/>
            <a:ext cx="68580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454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940176" y="481751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5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05000" y="57150"/>
            <a:ext cx="7162800" cy="553998"/>
          </a:xfrm>
        </p:spPr>
        <p:txBody>
          <a:bodyPr wrap="square" lIns="0" tIns="0" rIns="0" bIns="0">
            <a:spAutoFit/>
          </a:bodyPr>
          <a:lstStyle/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Подготовка к сдаче сведений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по дебиторской и кредиторской задолженности 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ф. 0503169) за </a:t>
            </a:r>
            <a:r>
              <a:rPr lang="ru-RU" sz="1800" dirty="0">
                <a:solidFill>
                  <a:srgbClr val="FF0000"/>
                </a:solidFill>
              </a:rPr>
              <a:t>2021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 год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FDC98BC3-F50C-4EB4-8BE3-4C01F7ABA9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799514"/>
            <a:ext cx="8001000" cy="630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</a:pPr>
            <a:r>
              <a:rPr lang="ru-RU" altLang="ru-RU" sz="1600" b="1" dirty="0">
                <a:solidFill>
                  <a:schemeClr val="accent3">
                    <a:lumMod val="50000"/>
                  </a:schemeClr>
                </a:solidFill>
              </a:rPr>
              <a:t>Отражение кредиторской задолженности </a:t>
            </a:r>
            <a:r>
              <a:rPr lang="ru-RU" altLang="ru-RU" sz="1600" b="1" dirty="0">
                <a:solidFill>
                  <a:srgbClr val="FF0000"/>
                </a:solidFill>
              </a:rPr>
              <a:t>по доходам</a:t>
            </a:r>
            <a: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</a:rPr>
              <a:t>,</a:t>
            </a:r>
            <a:b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</a:rPr>
              <a:t>по которым в </a:t>
            </a:r>
            <a:r>
              <a:rPr lang="ru-RU" altLang="ru-RU" sz="1600" b="1" dirty="0">
                <a:solidFill>
                  <a:schemeClr val="accent3">
                    <a:lumMod val="50000"/>
                  </a:schemeClr>
                </a:solidFill>
              </a:rPr>
              <a:t>течение года отсутствует движение или оно минимальное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250" t="23617" r="52918" b="35926"/>
          <a:stretch/>
        </p:blipFill>
        <p:spPr>
          <a:xfrm>
            <a:off x="304800" y="1430199"/>
            <a:ext cx="7092862" cy="352173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120000" y="1581150"/>
            <a:ext cx="1225462" cy="3276600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ru-RU" sz="500" dirty="0"/>
          </a:p>
        </p:txBody>
      </p:sp>
    </p:spTree>
    <p:extLst>
      <p:ext uri="{BB962C8B-B14F-4D97-AF65-F5344CB8AC3E}">
        <p14:creationId xmlns:p14="http://schemas.microsoft.com/office/powerpoint/2010/main" val="401277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940176" y="481751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6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05000" y="57150"/>
            <a:ext cx="7162800" cy="553998"/>
          </a:xfrm>
        </p:spPr>
        <p:txBody>
          <a:bodyPr wrap="square" lIns="0" tIns="0" rIns="0" bIns="0">
            <a:spAutoFit/>
          </a:bodyPr>
          <a:lstStyle/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Подготовка к сдаче сведений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по дебиторской и кредиторской задолженности 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ф. 0503169) за </a:t>
            </a:r>
            <a:r>
              <a:rPr lang="ru-RU" sz="1800" dirty="0">
                <a:solidFill>
                  <a:srgbClr val="FF0000"/>
                </a:solidFill>
              </a:rPr>
              <a:t>2021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 год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495300" y="783285"/>
            <a:ext cx="7429500" cy="6315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747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 defTabSz="91440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</a:pPr>
            <a:r>
              <a:rPr lang="ru-RU" altLang="ru-RU" sz="1800" kern="0" dirty="0" smtClean="0">
                <a:solidFill>
                  <a:schemeClr val="accent3">
                    <a:lumMod val="50000"/>
                  </a:schemeClr>
                </a:solidFill>
              </a:rPr>
              <a:t>Отражение остатков </a:t>
            </a:r>
            <a:r>
              <a:rPr lang="ru-RU" altLang="ru-RU" sz="1800" kern="0" dirty="0" smtClean="0">
                <a:solidFill>
                  <a:srgbClr val="FF0000"/>
                </a:solidFill>
              </a:rPr>
              <a:t>кредиторской </a:t>
            </a:r>
            <a:r>
              <a:rPr lang="ru-RU" altLang="ru-RU" sz="1800" kern="0" dirty="0" smtClean="0">
                <a:solidFill>
                  <a:schemeClr val="accent3">
                    <a:lumMod val="50000"/>
                  </a:schemeClr>
                </a:solidFill>
              </a:rPr>
              <a:t>задолженности </a:t>
            </a:r>
            <a:r>
              <a:rPr lang="ru-RU" altLang="ru-RU" sz="1800" kern="0" dirty="0" smtClean="0">
                <a:solidFill>
                  <a:srgbClr val="FF0000"/>
                </a:solidFill>
              </a:rPr>
              <a:t>по доходам </a:t>
            </a:r>
            <a:r>
              <a:rPr lang="ru-RU" altLang="ru-RU" sz="1800" kern="0" dirty="0" smtClean="0">
                <a:solidFill>
                  <a:schemeClr val="accent3">
                    <a:lumMod val="50000"/>
                  </a:schemeClr>
                </a:solidFill>
              </a:rPr>
              <a:t>по счетам 1 205 53 000, 1 205 55 000</a:t>
            </a:r>
            <a:endParaRPr lang="ru-RU" altLang="ru-RU" sz="1800" kern="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250" t="24814" r="58750" b="42593"/>
          <a:stretch/>
        </p:blipFill>
        <p:spPr>
          <a:xfrm>
            <a:off x="495300" y="1464716"/>
            <a:ext cx="7315200" cy="33528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95300" y="2655116"/>
            <a:ext cx="2171700" cy="972000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ru-RU" sz="5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95300" y="3826916"/>
            <a:ext cx="2171700" cy="756000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ru-RU" sz="500" dirty="0"/>
          </a:p>
        </p:txBody>
      </p:sp>
    </p:spTree>
    <p:extLst>
      <p:ext uri="{BB962C8B-B14F-4D97-AF65-F5344CB8AC3E}">
        <p14:creationId xmlns:p14="http://schemas.microsoft.com/office/powerpoint/2010/main" val="366554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940176" y="481751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7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FDC98BC3-F50C-4EB4-8BE3-4C01F7ABA9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819150"/>
            <a:ext cx="7315200" cy="630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</a:pPr>
            <a:r>
              <a:rPr lang="ru-RU" altLang="ru-RU" sz="1600" b="1" dirty="0">
                <a:solidFill>
                  <a:schemeClr val="accent3">
                    <a:lumMod val="50000"/>
                  </a:schemeClr>
                </a:solidFill>
              </a:rPr>
              <a:t>Отражение </a:t>
            </a:r>
            <a:r>
              <a:rPr lang="ru-RU" altLang="ru-RU" sz="1600" b="1" dirty="0" smtClean="0">
                <a:solidFill>
                  <a:srgbClr val="FF0000"/>
                </a:solidFill>
              </a:rPr>
              <a:t>просроченной</a:t>
            </a:r>
            <a: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</a:rPr>
              <a:t> кредиторской </a:t>
            </a:r>
            <a:r>
              <a:rPr lang="ru-RU" altLang="ru-RU" sz="1600" b="1" dirty="0">
                <a:solidFill>
                  <a:schemeClr val="accent3">
                    <a:lumMod val="50000"/>
                  </a:schemeClr>
                </a:solidFill>
              </a:rPr>
              <a:t>задолженности </a:t>
            </a:r>
            <a:r>
              <a:rPr lang="ru-RU" altLang="ru-RU" sz="1600" b="1" dirty="0">
                <a:solidFill>
                  <a:srgbClr val="FF0000"/>
                </a:solidFill>
              </a:rPr>
              <a:t>по </a:t>
            </a:r>
            <a:r>
              <a:rPr lang="ru-RU" altLang="ru-RU" sz="1600" b="1" dirty="0" smtClean="0">
                <a:solidFill>
                  <a:srgbClr val="FF0000"/>
                </a:solidFill>
              </a:rPr>
              <a:t>доходам</a:t>
            </a:r>
            <a: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</a:rPr>
              <a:t>(в том числе штрафам)</a:t>
            </a:r>
            <a:endParaRPr lang="ru-RU" altLang="ru-RU" sz="1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1905000" y="57150"/>
            <a:ext cx="71628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747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pPr defTabSz="914400"/>
            <a:r>
              <a:rPr lang="ru-RU" sz="1800" kern="0" smtClean="0">
                <a:solidFill>
                  <a:schemeClr val="accent3">
                    <a:lumMod val="50000"/>
                  </a:schemeClr>
                </a:solidFill>
              </a:rPr>
              <a:t>Подготовка к сдаче сведений по дебиторской и кредиторской задолженности </a:t>
            </a:r>
            <a:r>
              <a:rPr lang="en-US" sz="1800" kern="0" smtClean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ru-RU" sz="1800" kern="0" smtClean="0">
                <a:solidFill>
                  <a:schemeClr val="accent3">
                    <a:lumMod val="50000"/>
                  </a:schemeClr>
                </a:solidFill>
              </a:rPr>
              <a:t>ф. 0503169) за </a:t>
            </a:r>
            <a:r>
              <a:rPr lang="ru-RU" sz="1800" kern="0" smtClean="0">
                <a:solidFill>
                  <a:srgbClr val="FF0000"/>
                </a:solidFill>
              </a:rPr>
              <a:t>2021</a:t>
            </a:r>
            <a:r>
              <a:rPr lang="ru-RU" sz="1800" kern="0" smtClean="0">
                <a:solidFill>
                  <a:schemeClr val="accent3">
                    <a:lumMod val="50000"/>
                  </a:schemeClr>
                </a:solidFill>
              </a:rPr>
              <a:t> год </a:t>
            </a:r>
            <a:endParaRPr lang="ru-RU" sz="1800" kern="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1250" t="21111" r="51099" b="39750"/>
          <a:stretch/>
        </p:blipFill>
        <p:spPr>
          <a:xfrm>
            <a:off x="381001" y="1477956"/>
            <a:ext cx="7315200" cy="337979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600200" y="2481750"/>
            <a:ext cx="846000" cy="2358000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ru-RU" sz="5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400799" y="2459516"/>
            <a:ext cx="1295401" cy="2358000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ru-RU" sz="500" dirty="0"/>
          </a:p>
        </p:txBody>
      </p:sp>
    </p:spTree>
    <p:extLst>
      <p:ext uri="{BB962C8B-B14F-4D97-AF65-F5344CB8AC3E}">
        <p14:creationId xmlns:p14="http://schemas.microsoft.com/office/powerpoint/2010/main" val="347507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1250" t="24074" r="60834" b="41111"/>
          <a:stretch/>
        </p:blipFill>
        <p:spPr>
          <a:xfrm>
            <a:off x="419100" y="1370533"/>
            <a:ext cx="6934200" cy="3581400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940176" y="481751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8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5300" y="783285"/>
            <a:ext cx="7620000" cy="631583"/>
          </a:xfrm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</a:pPr>
            <a:r>
              <a:rPr lang="ru-RU" altLang="ru-RU" sz="1800" dirty="0">
                <a:solidFill>
                  <a:schemeClr val="accent3">
                    <a:lumMod val="50000"/>
                  </a:schemeClr>
                </a:solidFill>
              </a:rPr>
              <a:t>Отражение остатков </a:t>
            </a:r>
            <a:r>
              <a:rPr lang="ru-RU" altLang="ru-RU" sz="1800" dirty="0">
                <a:solidFill>
                  <a:srgbClr val="FF0000"/>
                </a:solidFill>
              </a:rPr>
              <a:t>кредиторской </a:t>
            </a:r>
            <a:r>
              <a:rPr lang="ru-RU" altLang="ru-RU" sz="1800" dirty="0" smtClean="0">
                <a:solidFill>
                  <a:schemeClr val="accent3">
                    <a:lumMod val="50000"/>
                  </a:schemeClr>
                </a:solidFill>
              </a:rPr>
              <a:t>задолженности </a:t>
            </a:r>
            <a:r>
              <a:rPr lang="ru-RU" altLang="ru-RU" sz="1800" dirty="0" smtClean="0">
                <a:solidFill>
                  <a:srgbClr val="FF0000"/>
                </a:solidFill>
              </a:rPr>
              <a:t>по расходам </a:t>
            </a:r>
            <a:r>
              <a:rPr lang="ru-RU" altLang="ru-RU" sz="1800" dirty="0" smtClean="0">
                <a:solidFill>
                  <a:schemeClr val="accent3">
                    <a:lumMod val="50000"/>
                  </a:schemeClr>
                </a:solidFill>
              </a:rPr>
              <a:t>по </a:t>
            </a:r>
            <a:r>
              <a:rPr lang="ru-RU" altLang="ru-RU" sz="1800" dirty="0">
                <a:solidFill>
                  <a:schemeClr val="accent3">
                    <a:lumMod val="50000"/>
                  </a:schemeClr>
                </a:solidFill>
              </a:rPr>
              <a:t>счетам </a:t>
            </a:r>
            <a:r>
              <a:rPr lang="ru-RU" altLang="ru-RU" sz="1800" dirty="0" smtClean="0">
                <a:solidFill>
                  <a:schemeClr val="accent3">
                    <a:lumMod val="50000"/>
                  </a:schemeClr>
                </a:solidFill>
              </a:rPr>
              <a:t>1 </a:t>
            </a:r>
            <a:r>
              <a:rPr lang="ru-RU" altLang="ru-RU" sz="1800" dirty="0">
                <a:solidFill>
                  <a:schemeClr val="accent3">
                    <a:lumMod val="50000"/>
                  </a:schemeClr>
                </a:solidFill>
              </a:rPr>
              <a:t>302 41 000, 1 302 51 000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57200" y="2647951"/>
            <a:ext cx="2221006" cy="787986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ru-RU" sz="500" dirty="0"/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1905000" y="57150"/>
            <a:ext cx="71628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747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pPr defTabSz="914400"/>
            <a:r>
              <a:rPr lang="ru-RU" sz="1800" kern="0" smtClean="0">
                <a:solidFill>
                  <a:schemeClr val="accent3">
                    <a:lumMod val="50000"/>
                  </a:schemeClr>
                </a:solidFill>
              </a:rPr>
              <a:t>Подготовка к сдаче сведений по дебиторской и кредиторской задолженности </a:t>
            </a:r>
            <a:r>
              <a:rPr lang="en-US" sz="1800" kern="0" smtClean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ru-RU" sz="1800" kern="0" smtClean="0">
                <a:solidFill>
                  <a:schemeClr val="accent3">
                    <a:lumMod val="50000"/>
                  </a:schemeClr>
                </a:solidFill>
              </a:rPr>
              <a:t>ф. 0503169) за </a:t>
            </a:r>
            <a:r>
              <a:rPr lang="ru-RU" sz="1800" kern="0" smtClean="0">
                <a:solidFill>
                  <a:srgbClr val="FF0000"/>
                </a:solidFill>
              </a:rPr>
              <a:t>2021</a:t>
            </a:r>
            <a:r>
              <a:rPr lang="ru-RU" sz="1800" kern="0" smtClean="0">
                <a:solidFill>
                  <a:schemeClr val="accent3">
                    <a:lumMod val="50000"/>
                  </a:schemeClr>
                </a:solidFill>
              </a:rPr>
              <a:t> год </a:t>
            </a:r>
            <a:endParaRPr lang="ru-RU" sz="1800" kern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9100" y="3638550"/>
            <a:ext cx="2259106" cy="762000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ru-RU" sz="500" dirty="0"/>
          </a:p>
        </p:txBody>
      </p:sp>
    </p:spTree>
    <p:extLst>
      <p:ext uri="{BB962C8B-B14F-4D97-AF65-F5344CB8AC3E}">
        <p14:creationId xmlns:p14="http://schemas.microsoft.com/office/powerpoint/2010/main" val="222666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13376</TotalTime>
  <Words>1384</Words>
  <Application>Microsoft Office PowerPoint</Application>
  <PresentationFormat>Экран (16:9)</PresentationFormat>
  <Paragraphs>174</Paragraphs>
  <Slides>19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Arial (Основной текст)</vt:lpstr>
      <vt:lpstr>Calibri</vt:lpstr>
      <vt:lpstr>Cambria</vt:lpstr>
      <vt:lpstr>Segoe UI Light</vt:lpstr>
      <vt:lpstr>Times New Roman</vt:lpstr>
      <vt:lpstr>Office Theme</vt:lpstr>
      <vt:lpstr>Презентация PowerPoint</vt:lpstr>
      <vt:lpstr>Формирование сведений по дебиторской и кредиторской задолженности (ф. 0503169) за 2021 год</vt:lpstr>
      <vt:lpstr>Формирование сведений по дебиторской и кредиторской задолженности (ф. 0503169, 0503769) за 2021 год</vt:lpstr>
      <vt:lpstr>Формирование сведений по дебиторской и кредиторской задолженности (ф. 0503169) за 2021 год</vt:lpstr>
      <vt:lpstr>Отражение задолженности по штрафам</vt:lpstr>
      <vt:lpstr>Подготовка к сдаче сведений по дебиторской и кредиторской задолженности (ф. 0503169) за 2021 год </vt:lpstr>
      <vt:lpstr>Подготовка к сдаче сведений по дебиторской и кредиторской задолженности (ф. 0503169) за 2021 год </vt:lpstr>
      <vt:lpstr>Презентация PowerPoint</vt:lpstr>
      <vt:lpstr>Отражение остатков кредиторской задолженности по расходам по счетам 1 302 41 000, 1 302 51 000</vt:lpstr>
      <vt:lpstr>Раздел 2 Сведений по дебиторской и кредиторской  задолженности (ф. 0503169)</vt:lpstr>
      <vt:lpstr>Раздел 2 Сведений по дебиторской и кредиторской  задолженности (ф. 0503769)</vt:lpstr>
      <vt:lpstr>Раздел 2 Сведений по дебиторской и кредиторской  задолженности (ф. 0503169)</vt:lpstr>
      <vt:lpstr>Раздел 2 Сведений по дебиторской и кредиторской  задолженности (ф. 0503169)</vt:lpstr>
      <vt:lpstr>Раздел 2 Сведений по дебиторской и кредиторской  задолженности (ф. 0503169)</vt:lpstr>
      <vt:lpstr>Раздел 2 Сведений по дебиторской и кредиторской  задолженности (ф. 0503169)</vt:lpstr>
      <vt:lpstr>Раздел 2 Сведений по дебиторской и кредиторской  задолженности (ф. 0503169)</vt:lpstr>
      <vt:lpstr>Отражение сведений о дебиторской и кредиторской задолженности в Пояснительной записке (ф. 0503160, 0503769)</vt:lpstr>
      <vt:lpstr>Дополнительные сведения о дебиторской задолженности (ф. 0503191, 0503192, 0503193)</vt:lpstr>
      <vt:lpstr>Сведения об исполнении судебных решений по денежным обязательствам бюджета (ф. 0503296)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евоывлд</dc:title>
  <dc:creator>Елизавета Арбатова</dc:creator>
  <cp:lastModifiedBy>Виардо Полина Владимировна</cp:lastModifiedBy>
  <cp:revision>517</cp:revision>
  <cp:lastPrinted>2021-11-16T12:04:03Z</cp:lastPrinted>
  <dcterms:created xsi:type="dcterms:W3CDTF">2019-07-31T16:47:50Z</dcterms:created>
  <dcterms:modified xsi:type="dcterms:W3CDTF">2021-11-18T14:24:21Z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2019-03-19T00:00:00Z</vt:filetime>
  </property>
  <property fmtid="{D5CDD505-2E9C-101B-9397-08002B2CF9AE}" pid="3" name="Creator">
    <vt:lpwstr>Adobe Illustrator CC 22.1 (Windows)</vt:lpwstr>
  </property>
  <property fmtid="{D5CDD505-2E9C-101B-9397-08002B2CF9AE}" pid="4" name="LastSaved">
    <vt:filetime>2019-07-31T00:00:00Z</vt:filetime>
  </property>
</Properties>
</file>