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37" r:id="rId3"/>
    <p:sldId id="342" r:id="rId4"/>
    <p:sldId id="312" r:id="rId5"/>
    <p:sldId id="339" r:id="rId6"/>
    <p:sldId id="345" r:id="rId7"/>
    <p:sldId id="334" r:id="rId8"/>
    <p:sldId id="344" r:id="rId9"/>
    <p:sldId id="336" r:id="rId10"/>
    <p:sldId id="338" r:id="rId11"/>
    <p:sldId id="341" r:id="rId12"/>
    <p:sldId id="333" r:id="rId13"/>
  </p:sldIdLst>
  <p:sldSz cx="9144000" cy="5143500" type="screen16x9"/>
  <p:notesSz cx="6819900" cy="9918700"/>
  <p:defaultTextStyle>
    <a:defPPr>
      <a:defRPr lang="ru-RU"/>
    </a:defPPr>
    <a:lvl1pPr marL="0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1pPr>
    <a:lvl2pPr marL="724662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2pPr>
    <a:lvl3pPr marL="1449324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3pPr>
    <a:lvl4pPr marL="2173986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4pPr>
    <a:lvl5pPr marL="2898648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5pPr>
    <a:lvl6pPr marL="3623310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6pPr>
    <a:lvl7pPr marL="4347972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7pPr>
    <a:lvl8pPr marL="5072634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8pPr>
    <a:lvl9pPr marL="5797296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CBD7939-30B0-42CE-A0AB-A864BB0022EC}">
          <p14:sldIdLst>
            <p14:sldId id="256"/>
            <p14:sldId id="337"/>
            <p14:sldId id="342"/>
            <p14:sldId id="312"/>
            <p14:sldId id="339"/>
            <p14:sldId id="345"/>
            <p14:sldId id="334"/>
            <p14:sldId id="344"/>
            <p14:sldId id="336"/>
            <p14:sldId id="338"/>
            <p14:sldId id="341"/>
            <p14:sldId id="333"/>
          </p14:sldIdLst>
        </p14:section>
        <p14:section name="Раздел без заголовка" id="{9CAABC7E-0688-41AB-8974-C7B484968FC1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565" userDrawn="1">
          <p15:clr>
            <a:srgbClr val="A4A3A4"/>
          </p15:clr>
        </p15:guide>
        <p15:guide id="2" pos="341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 userDrawn="1">
          <p15:clr>
            <a:srgbClr val="A4A3A4"/>
          </p15:clr>
        </p15:guide>
        <p15:guide id="2" pos="214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иардо Полина Владимировна" initials="ВПВ" lastIdx="12" clrIdx="0"/>
  <p:cmAuthor id="1" name="Пчелинцев Анатолий Владимирович" initials="ПАВ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C19229"/>
    <a:srgbClr val="11437F"/>
    <a:srgbClr val="F4C552"/>
    <a:srgbClr val="F1F1F1"/>
    <a:srgbClr val="E6E6E6"/>
    <a:srgbClr val="DDDDDD"/>
    <a:srgbClr val="99CCFF"/>
    <a:srgbClr val="4978B1"/>
    <a:srgbClr val="FC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6433" autoAdjust="0"/>
  </p:normalViewPr>
  <p:slideViewPr>
    <p:cSldViewPr>
      <p:cViewPr varScale="1">
        <p:scale>
          <a:sx n="148" d="100"/>
          <a:sy n="148" d="100"/>
        </p:scale>
        <p:origin x="156" y="120"/>
      </p:cViewPr>
      <p:guideLst>
        <p:guide orient="horz" pos="4565"/>
        <p:guide pos="34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8" d="100"/>
          <a:sy n="118" d="100"/>
        </p:scale>
        <p:origin x="-2034" y="-72"/>
      </p:cViewPr>
      <p:guideLst>
        <p:guide orient="horz" pos="3124"/>
        <p:guide pos="21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Доля в общем объеме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0425766749793051"/>
                  <c:y val="-0.2973050044999114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4500897158584379E-2"/>
                  <c:y val="9.457121894246918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Объекты текущего строительства</c:v>
                </c:pt>
                <c:pt idx="1">
                  <c:v>"Брошенные объекты"*</c:v>
                </c:pt>
                <c:pt idx="2">
                  <c:v>Объекты "долгостроя"*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0.87</c:v>
                </c:pt>
                <c:pt idx="1">
                  <c:v>0.08</c:v>
                </c:pt>
                <c:pt idx="2">
                  <c:v>0.05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E30B252F-8492-4B2F-BA77-150FFEA847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33C85C5-53C6-4F20-A46C-AE2DEDE048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62484" y="1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r">
              <a:defRPr sz="2200"/>
            </a:lvl1pPr>
          </a:lstStyle>
          <a:p>
            <a:fld id="{B319EF66-CBD7-4FA5-874F-C15789B8559E}" type="datetimeFigureOut">
              <a:rPr lang="ru-RU" smtClean="0"/>
              <a:t>18.11.2021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DCB46D85-D407-4DF4-945D-6827D592EB9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23736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A525DC81-42C0-4D20-A881-B2050CF560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62484" y="9423736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r">
              <a:defRPr sz="2200"/>
            </a:lvl1pPr>
          </a:lstStyle>
          <a:p>
            <a:fld id="{7FB3B98C-91AF-4E43-94DE-89EACF5A2CF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3449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62484" y="1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r">
              <a:defRPr sz="2200"/>
            </a:lvl1pPr>
          </a:lstStyle>
          <a:p>
            <a:fld id="{8F7CBA3A-4016-4326-8AC3-4CA1C77DF708}" type="datetimeFigureOut">
              <a:rPr lang="ru-RU" smtClean="0"/>
              <a:t>18.11.2021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41425"/>
            <a:ext cx="59436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69859" tIns="84929" rIns="169859" bIns="84929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616" y="4774952"/>
            <a:ext cx="5456671" cy="3906339"/>
          </a:xfrm>
          <a:prstGeom prst="rect">
            <a:avLst/>
          </a:prstGeom>
        </p:spPr>
        <p:txBody>
          <a:bodyPr vert="horz" lIns="169859" tIns="84929" rIns="169859" bIns="8492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3736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62484" y="9423736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r">
              <a:defRPr sz="2200"/>
            </a:lvl1pPr>
          </a:lstStyle>
          <a:p>
            <a:fld id="{1D3B102A-EDC8-431F-B475-B3229B34ED8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65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1pPr>
    <a:lvl2pPr marL="724662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2pPr>
    <a:lvl3pPr marL="1449324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3pPr>
    <a:lvl4pPr marL="2173986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4pPr>
    <a:lvl5pPr marL="2898648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5pPr>
    <a:lvl6pPr marL="3623310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6pPr>
    <a:lvl7pPr marL="4347972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7pPr>
    <a:lvl8pPr marL="5072634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8pPr>
    <a:lvl9pPr marL="5797296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1241425"/>
            <a:ext cx="5943600" cy="3343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6099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39011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100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43827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2606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 smtClean="0">
              <a:ea typeface="Times New Roman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63F7D2-14EA-4A2F-BA1B-BEC44D5D859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5102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0460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0125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sz="1200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93476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1922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4775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544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080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32365" y="1363884"/>
            <a:ext cx="6400801" cy="2683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43"/>
            </a:lvl1pPr>
          </a:lstStyle>
          <a:p>
            <a:endParaRPr dirty="0"/>
          </a:p>
        </p:txBody>
      </p:sp>
      <p:sp>
        <p:nvSpPr>
          <p:cNvPr id="7" name="Holder 2">
            <a:extLst>
              <a:ext uri="{FF2B5EF4-FFF2-40B4-BE49-F238E27FC236}">
                <a16:creationId xmlns="" xmlns:a16="http://schemas.microsoft.com/office/drawing/2014/main" id="{7B23EBB8-90AE-42AD-89F1-AAACFA842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8" name="object 2">
            <a:extLst>
              <a:ext uri="{FF2B5EF4-FFF2-40B4-BE49-F238E27FC236}">
                <a16:creationId xmlns="" xmlns:a16="http://schemas.microsoft.com/office/drawing/2014/main" id="{AC4B3DDE-8657-4CD7-8D3E-CD345DD21E94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10" name="Дата 9">
            <a:extLst>
              <a:ext uri="{FF2B5EF4-FFF2-40B4-BE49-F238E27FC236}">
                <a16:creationId xmlns="" xmlns:a16="http://schemas.microsoft.com/office/drawing/2014/main" id="{20278EF6-AF14-48C2-AE7F-BB201C546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340C1-9663-4834-9678-E2A955AB6CD1}" type="datetime1">
              <a:rPr lang="en-US" smtClean="0"/>
              <a:t>11/18/2021</a:t>
            </a:fld>
            <a:endParaRPr lang="en-US" dirty="0"/>
          </a:p>
        </p:txBody>
      </p:sp>
      <p:sp>
        <p:nvSpPr>
          <p:cNvPr id="11" name="Нижний колонтитул 10">
            <a:extLst>
              <a:ext uri="{FF2B5EF4-FFF2-40B4-BE49-F238E27FC236}">
                <a16:creationId xmlns="" xmlns:a16="http://schemas.microsoft.com/office/drawing/2014/main" id="{673C5D05-5317-4410-986D-0EB45742A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Номер слайда 11">
            <a:extLst>
              <a:ext uri="{FF2B5EF4-FFF2-40B4-BE49-F238E27FC236}">
                <a16:creationId xmlns="" xmlns:a16="http://schemas.microsoft.com/office/drawing/2014/main" id="{9B8336B5-74EC-4EED-88A6-FF7D2C8A8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7DF15-E714-4CF6-BEF1-7D53FFC8CFCA}" type="datetime1">
              <a:rPr lang="en-US" smtClean="0"/>
              <a:t>11/18/2021</a:t>
            </a:fld>
            <a:endParaRPr lang="en-US" dirty="0"/>
          </a:p>
        </p:txBody>
      </p:sp>
      <p:sp>
        <p:nvSpPr>
          <p:cNvPr id="5" name="Holder 5">
            <a:extLst>
              <a:ext uri="{FF2B5EF4-FFF2-40B4-BE49-F238E27FC236}">
                <a16:creationId xmlns="" xmlns:a16="http://schemas.microsoft.com/office/drawing/2014/main" id="{4E065825-85CD-4AFB-994B-2E973E9F02E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="" xmlns:a16="http://schemas.microsoft.com/office/drawing/2014/main" id="{E801F513-37A4-4436-BBD3-3D2847934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="" xmlns:a16="http://schemas.microsoft.com/office/drawing/2014/main" id="{59F58909-8CF7-4B59-B73D-6D9E4358D6C5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1" y="4783458"/>
            <a:ext cx="2103121" cy="439079"/>
          </a:xfrm>
        </p:spPr>
        <p:txBody>
          <a:bodyPr/>
          <a:lstStyle/>
          <a:p>
            <a:fld id="{DCF62467-51A0-4331-81DA-2BBFEC3C67EF}" type="datetime1">
              <a:rPr lang="en-US" smtClean="0"/>
              <a:t>11/18/2021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08961" y="4783460"/>
            <a:ext cx="2926080" cy="4390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Holder 5">
            <a:extLst>
              <a:ext uri="{FF2B5EF4-FFF2-40B4-BE49-F238E27FC236}">
                <a16:creationId xmlns="" xmlns:a16="http://schemas.microsoft.com/office/drawing/2014/main" id="{2C64C0D2-3B01-4D89-AC3D-D015BF578CA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="" xmlns:a16="http://schemas.microsoft.com/office/drawing/2014/main" id="{ACA70A9C-BB1B-495B-A91D-4FFE807F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="" xmlns:a16="http://schemas.microsoft.com/office/drawing/2014/main" id="{D1FFA894-E666-4AAB-90B4-A00984BD322C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</p:spTree>
    <p:extLst>
      <p:ext uri="{BB962C8B-B14F-4D97-AF65-F5344CB8AC3E}">
        <p14:creationId xmlns:p14="http://schemas.microsoft.com/office/powerpoint/2010/main" val="1135436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9" y="3684403"/>
            <a:ext cx="4235581" cy="19389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3E08C-528D-4276-B3E9-4A1B6B0E6A64}" type="datetime1">
              <a:rPr lang="ru-RU" smtClean="0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FCD68-0AFD-4048-852E-53B764BC6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879818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78744-289E-40A8-B123-E7E5AD4844A5}" type="datetime1">
              <a:rPr lang="ru-RU" smtClean="0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D3E9E-ECEF-4AC7-BCA9-85B732FA3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147624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2729364"/>
            <a:ext cx="7886700" cy="69249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102"/>
            <a:ext cx="7886700" cy="27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161DA-F6D4-4EBD-B6E9-E6AFD0BBF88C}" type="datetime1">
              <a:rPr lang="ru-RU" smtClean="0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2171C-80CF-4EB9-A959-3CDAA13E4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675968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2" y="4783459"/>
            <a:ext cx="2103121" cy="439079"/>
          </a:xfrm>
        </p:spPr>
        <p:txBody>
          <a:bodyPr/>
          <a:lstStyle/>
          <a:p>
            <a:fld id="{DCF62467-51A0-4331-81DA-2BBFEC3C67EF}" type="datetime1">
              <a:rPr lang="en-US" smtClean="0"/>
              <a:t>11/18/2021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08961" y="4783461"/>
            <a:ext cx="2926080" cy="4390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xmlns="" id="{2C64C0D2-3B01-4D89-AC3D-D015BF578CA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7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:a16="http://schemas.microsoft.com/office/drawing/2014/main" xmlns="" id="{ACA70A9C-BB1B-495B-A91D-4FFE807F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xmlns="" id="{D1FFA894-E666-4AAB-90B4-A00984BD322C}"/>
              </a:ext>
            </a:extLst>
          </p:cNvPr>
          <p:cNvSpPr/>
          <p:nvPr userDrawn="1"/>
        </p:nvSpPr>
        <p:spPr>
          <a:xfrm flipV="1">
            <a:off x="1" y="397590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</p:spTree>
    <p:extLst>
      <p:ext uri="{BB962C8B-B14F-4D97-AF65-F5344CB8AC3E}">
        <p14:creationId xmlns:p14="http://schemas.microsoft.com/office/powerpoint/2010/main" val="1338929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5238" y="2425391"/>
            <a:ext cx="601224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003B5A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199" y="3684403"/>
            <a:ext cx="423558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1" y="4783458"/>
            <a:ext cx="2926080" cy="439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1" y="4783456"/>
            <a:ext cx="2103121" cy="439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340C1-9663-4834-9678-E2A955AB6CD1}" type="datetime1">
              <a:rPr lang="en-US" smtClean="0"/>
              <a:t>11/18/2021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747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7171B215-76B1-4062-B300-9C7BB6A65CB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410"/>
            <a:ext cx="1402441" cy="5489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</p:sldLayoutIdLst>
  <p:hf hdr="0" ftr="0" dt="0"/>
  <p:txStyles>
    <p:titleStyle>
      <a:lvl1pPr>
        <a:defRPr sz="317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2777" y="4828294"/>
            <a:ext cx="9122853" cy="0"/>
          </a:xfrm>
          <a:custGeom>
            <a:avLst/>
            <a:gdLst/>
            <a:ahLst/>
            <a:cxnLst/>
            <a:rect l="l" t="t" r="r" b="b"/>
            <a:pathLst>
              <a:path w="5752465">
                <a:moveTo>
                  <a:pt x="0" y="0"/>
                </a:moveTo>
                <a:lnTo>
                  <a:pt x="5751940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9" name="object 9"/>
          <p:cNvSpPr/>
          <p:nvPr/>
        </p:nvSpPr>
        <p:spPr>
          <a:xfrm>
            <a:off x="7167446" y="327990"/>
            <a:ext cx="1967349" cy="43653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10" name="TextBox 9"/>
          <p:cNvSpPr txBox="1"/>
          <p:nvPr/>
        </p:nvSpPr>
        <p:spPr>
          <a:xfrm>
            <a:off x="435925" y="1276350"/>
            <a:ext cx="62696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Особенности составления и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представления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Пояснительной записки в составе годовой бюджетной (бухгалтерской) отчетности за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" y="4803086"/>
            <a:ext cx="3638149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8" dirty="0">
                <a:solidFill>
                  <a:schemeClr val="bg1">
                    <a:lumMod val="65000"/>
                  </a:schemeClr>
                </a:solidFill>
              </a:rPr>
              <a:t>www.roskazna.ru</a:t>
            </a:r>
            <a:endParaRPr lang="ru-RU" sz="1268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38767" y="4803086"/>
            <a:ext cx="3625376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68" dirty="0">
                <a:solidFill>
                  <a:schemeClr val="bg1">
                    <a:lumMod val="65000"/>
                  </a:schemeClr>
                </a:solidFill>
              </a:rPr>
              <a:t> г. Москва, </a:t>
            </a:r>
            <a:r>
              <a:rPr lang="ru-RU" sz="1268" dirty="0" smtClean="0">
                <a:solidFill>
                  <a:schemeClr val="bg1">
                    <a:lumMod val="65000"/>
                  </a:schemeClr>
                </a:solidFill>
              </a:rPr>
              <a:t>декабрь 2020 </a:t>
            </a:r>
            <a:r>
              <a:rPr lang="ru-RU" sz="1268" dirty="0">
                <a:solidFill>
                  <a:schemeClr val="bg1">
                    <a:lumMod val="65000"/>
                  </a:schemeClr>
                </a:solidFill>
              </a:rPr>
              <a:t>год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7770" y="3596947"/>
            <a:ext cx="5217823" cy="6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30" b="1" dirty="0" smtClean="0">
                <a:solidFill>
                  <a:schemeClr val="accent3">
                    <a:lumMod val="50000"/>
                  </a:schemeClr>
                </a:solidFill>
              </a:rPr>
              <a:t>Пчелинцев Анатолий Владимирович</a:t>
            </a:r>
            <a:endParaRPr lang="ru-RU" sz="143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110" dirty="0" smtClean="0">
                <a:solidFill>
                  <a:schemeClr val="accent3">
                    <a:lumMod val="50000"/>
                  </a:schemeClr>
                </a:solidFill>
              </a:rPr>
              <a:t>Начальник Отдела </a:t>
            </a:r>
            <a:r>
              <a:rPr lang="ru-RU" sz="1110" dirty="0">
                <a:solidFill>
                  <a:schemeClr val="accent3">
                    <a:lumMod val="50000"/>
                  </a:schemeClr>
                </a:solidFill>
              </a:rPr>
              <a:t>анализа исполнения бюджетов </a:t>
            </a:r>
            <a:endParaRPr lang="ru-RU" sz="111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110" dirty="0" smtClean="0">
                <a:solidFill>
                  <a:schemeClr val="accent3">
                    <a:lumMod val="50000"/>
                  </a:schemeClr>
                </a:solidFill>
              </a:rPr>
              <a:t>Управления </a:t>
            </a:r>
            <a:r>
              <a:rPr lang="ru-RU" sz="1110" dirty="0">
                <a:solidFill>
                  <a:schemeClr val="accent3">
                    <a:lumMod val="50000"/>
                  </a:schemeClr>
                </a:solidFill>
              </a:rPr>
              <a:t>бюджетного учета и отчетности </a:t>
            </a:r>
            <a:r>
              <a:rPr lang="ru-RU" sz="1110" dirty="0" smtClean="0">
                <a:solidFill>
                  <a:schemeClr val="accent3">
                    <a:lumMod val="50000"/>
                  </a:schemeClr>
                </a:solidFill>
              </a:rPr>
              <a:t>Федерального казначейства</a:t>
            </a:r>
            <a:endParaRPr lang="ru-RU" sz="111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object 2"/>
          <p:cNvSpPr/>
          <p:nvPr/>
        </p:nvSpPr>
        <p:spPr>
          <a:xfrm>
            <a:off x="5" y="4250972"/>
            <a:ext cx="4209462" cy="248238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20" name="object 2">
            <a:extLst>
              <a:ext uri="{FF2B5EF4-FFF2-40B4-BE49-F238E27FC236}">
                <a16:creationId xmlns="" xmlns:a16="http://schemas.microsoft.com/office/drawing/2014/main" id="{5B18A36C-A304-4C91-856D-493F17EA7DB3}"/>
              </a:ext>
            </a:extLst>
          </p:cNvPr>
          <p:cNvSpPr/>
          <p:nvPr/>
        </p:nvSpPr>
        <p:spPr>
          <a:xfrm flipV="1">
            <a:off x="-1" y="396526"/>
            <a:ext cx="7591483" cy="280972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410"/>
            <a:ext cx="1402441" cy="548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513331"/>
              </p:ext>
            </p:extLst>
          </p:nvPr>
        </p:nvGraphicFramePr>
        <p:xfrm>
          <a:off x="1262991" y="763075"/>
          <a:ext cx="5703186" cy="589475"/>
        </p:xfrm>
        <a:graphic>
          <a:graphicData uri="http://schemas.openxmlformats.org/drawingml/2006/table">
            <a:tbl>
              <a:tblPr/>
              <a:tblGrid>
                <a:gridCol w="1138898"/>
                <a:gridCol w="1141072"/>
                <a:gridCol w="1141072"/>
                <a:gridCol w="1053741"/>
                <a:gridCol w="1228403"/>
              </a:tblGrid>
              <a:tr h="13227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0106Х1000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) 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на начало года 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 Cyr"/>
                        </a:rPr>
                        <a:t>увеличение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 Cyr"/>
                        </a:rPr>
                        <a:t>уменьшение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на конец года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9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 Cyr"/>
                        </a:rPr>
                        <a:t>1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17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18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19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20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36"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Итого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200 000,00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50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000,00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10 000,00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240 000,00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866638"/>
              </p:ext>
            </p:extLst>
          </p:nvPr>
        </p:nvGraphicFramePr>
        <p:xfrm>
          <a:off x="116774" y="2649666"/>
          <a:ext cx="8710552" cy="2293708"/>
        </p:xfrm>
        <a:graphic>
          <a:graphicData uri="http://schemas.openxmlformats.org/drawingml/2006/table">
            <a:tbl>
              <a:tblPr/>
              <a:tblGrid>
                <a:gridCol w="2208725"/>
                <a:gridCol w="639524"/>
                <a:gridCol w="334337"/>
                <a:gridCol w="663038"/>
                <a:gridCol w="654728"/>
                <a:gridCol w="692818"/>
                <a:gridCol w="746111"/>
                <a:gridCol w="639524"/>
                <a:gridCol w="692818"/>
                <a:gridCol w="692818"/>
                <a:gridCol w="746111"/>
              </a:tblGrid>
              <a:tr h="22123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 Cyr"/>
                        </a:rPr>
                        <a:t>Счет аналитического учета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Arial Cyr"/>
                        </a:rPr>
                        <a:t>Код 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/>
                        </a:rPr>
                        <a:t>Наличие</a:t>
                      </a:r>
                      <a:br>
                        <a:rPr lang="ru-RU" sz="800" b="0" i="0" u="none" strike="noStrike" dirty="0">
                          <a:latin typeface="Arial"/>
                        </a:rPr>
                      </a:br>
                      <a:r>
                        <a:rPr lang="ru-RU" sz="800" b="0" i="0" u="none" strike="noStrike" dirty="0">
                          <a:latin typeface="Arial"/>
                        </a:rPr>
                        <a:t>на начало</a:t>
                      </a:r>
                      <a:br>
                        <a:rPr lang="ru-RU" sz="800" b="0" i="0" u="none" strike="noStrike" dirty="0">
                          <a:latin typeface="Arial"/>
                        </a:rPr>
                      </a:br>
                      <a:r>
                        <a:rPr lang="ru-RU" sz="800" b="0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/>
                        </a:rPr>
                        <a:t>Поступление</a:t>
                      </a:r>
                      <a:br>
                        <a:rPr lang="ru-RU" sz="800" b="0" i="0" u="none" strike="noStrike" dirty="0">
                          <a:latin typeface="Arial"/>
                        </a:rPr>
                      </a:br>
                      <a:r>
                        <a:rPr lang="ru-RU" sz="800" b="0" i="0" u="none" strike="noStrike" dirty="0">
                          <a:latin typeface="Arial"/>
                        </a:rPr>
                        <a:t>(увеличение)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Arial"/>
                        </a:rPr>
                        <a:t>Выбытие</a:t>
                      </a:r>
                      <a:br>
                        <a:rPr lang="ru-RU" sz="800" b="0" i="0" u="none" strike="noStrike">
                          <a:latin typeface="Arial"/>
                        </a:rPr>
                      </a:br>
                      <a:r>
                        <a:rPr lang="ru-RU" sz="800" b="0" i="0" u="none" strike="noStrike">
                          <a:latin typeface="Arial"/>
                        </a:rPr>
                        <a:t>(уменьшение)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/>
                        </a:rPr>
                        <a:t>Наличие</a:t>
                      </a:r>
                      <a:br>
                        <a:rPr lang="ru-RU" sz="800" b="0" i="0" u="none" strike="noStrike" dirty="0">
                          <a:latin typeface="Arial"/>
                        </a:rPr>
                      </a:br>
                      <a:r>
                        <a:rPr lang="ru-RU" sz="800" b="0" i="0" u="none" strike="noStrike" dirty="0">
                          <a:latin typeface="Arial"/>
                        </a:rPr>
                        <a:t>на конец</a:t>
                      </a:r>
                      <a:br>
                        <a:rPr lang="ru-RU" sz="800" b="0" i="0" u="none" strike="noStrike" dirty="0">
                          <a:latin typeface="Arial"/>
                        </a:rPr>
                      </a:br>
                      <a:r>
                        <a:rPr lang="ru-RU" sz="800" b="0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 Cyr"/>
                        </a:rPr>
                        <a:t>наименование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 Cyr"/>
                        </a:rPr>
                        <a:t>код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24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/>
                        </a:rPr>
                        <a:t>из них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Arial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Arial"/>
                        </a:rPr>
                        <a:t>из них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69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/>
                        </a:rPr>
                        <a:t>получено безвозмездно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/>
                        </a:rPr>
                        <a:t>оприходовано неучтенных (восстановлено в учете)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latin typeface="Arial"/>
                        </a:rPr>
                        <a:t>передано безвозмездно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Arial"/>
                        </a:rPr>
                        <a:t>в результате недостач, хищений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2473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latin typeface="Arial Cyr"/>
                        </a:rPr>
                        <a:t>1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latin typeface="Arial Cyr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latin typeface="Arial Cyr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latin typeface="Arial"/>
                        </a:rPr>
                        <a:t>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latin typeface="Arial"/>
                        </a:rPr>
                        <a:t>7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latin typeface="Arial"/>
                        </a:rPr>
                        <a:t>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latin typeface="Arial"/>
                        </a:rPr>
                        <a:t>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latin typeface="Arial"/>
                        </a:rPr>
                        <a:t>10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latin typeface="Arial"/>
                        </a:rPr>
                        <a:t>11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32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latin typeface="Arial Cyr"/>
                        </a:rPr>
                        <a:t>Вложения в основные средства - недвижимое имущество</a:t>
                      </a:r>
                    </a:p>
                  </a:txBody>
                  <a:tcPr marL="67733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Arial Cyr"/>
                        </a:rPr>
                        <a:t>010611000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00 000,00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0 000,00</a:t>
                      </a:r>
                      <a:r>
                        <a:rPr lang="ru-RU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000,00</a:t>
                      </a:r>
                      <a:r>
                        <a:rPr lang="ru-RU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105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908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latin typeface="Arial Cyr"/>
                        </a:rPr>
                        <a:t>Вложения в недвижимое имущество государственной (муниципальной) казны</a:t>
                      </a:r>
                      <a:endParaRPr lang="ru-RU" sz="900" b="0" i="0" u="none" strike="noStrike" dirty="0">
                        <a:latin typeface="Arial Cyr"/>
                      </a:endParaRPr>
                    </a:p>
                  </a:txBody>
                  <a:tcPr marL="67733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Arial Cyr"/>
                        </a:rPr>
                        <a:t>110651000</a:t>
                      </a:r>
                      <a:endParaRPr lang="ru-RU" sz="8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00 000,00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0 000,00</a:t>
                      </a:r>
                      <a:r>
                        <a:rPr lang="ru-RU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000,00</a:t>
                      </a:r>
                      <a:r>
                        <a:rPr lang="ru-RU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105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908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latin typeface="Arial Cyr"/>
                        </a:rPr>
                        <a:t>Вложения в недвижимое имущество </a:t>
                      </a:r>
                      <a:r>
                        <a:rPr lang="ru-RU" sz="900" b="0" i="0" u="none" strike="noStrike" dirty="0" err="1" smtClean="0">
                          <a:latin typeface="Arial Cyr"/>
                        </a:rPr>
                        <a:t>концедента</a:t>
                      </a:r>
                      <a:endParaRPr lang="ru-RU" sz="900" b="0" i="0" u="none" strike="noStrike" dirty="0">
                        <a:latin typeface="Arial Cyr"/>
                      </a:endParaRPr>
                    </a:p>
                  </a:txBody>
                  <a:tcPr marL="67733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latin typeface="Arial Cyr"/>
                        </a:rPr>
                        <a:t>010691000</a:t>
                      </a:r>
                      <a:endParaRPr lang="ru-RU" sz="8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latin typeface="Arial"/>
                        </a:rPr>
                        <a:t>30 000,00</a:t>
                      </a:r>
                      <a:endParaRPr lang="ru-RU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latin typeface="Arial"/>
                        </a:rPr>
                        <a:t>0,00</a:t>
                      </a:r>
                      <a:endParaRPr lang="ru-RU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30 000,00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991" y="309940"/>
            <a:ext cx="5454485" cy="330860"/>
          </a:xfrm>
          <a:noFill/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ru-RU" sz="17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64681" y="4874666"/>
            <a:ext cx="2103121" cy="268834"/>
          </a:xfrm>
        </p:spPr>
        <p:txBody>
          <a:bodyPr/>
          <a:lstStyle/>
          <a:p>
            <a:pPr>
              <a:defRPr/>
            </a:pPr>
            <a:fld id="{73A3F820-D234-4D51-BE2C-9E7FFA96A589}" type="slidenum">
              <a:rPr lang="ru-RU" altLang="ru-RU" smtClean="0"/>
              <a:pPr>
                <a:defRPr/>
              </a:pPr>
              <a:t>9</a:t>
            </a:fld>
            <a:endParaRPr lang="ru-RU" altLang="ru-RU" dirty="0"/>
          </a:p>
        </p:txBody>
      </p:sp>
      <p:sp>
        <p:nvSpPr>
          <p:cNvPr id="9" name="Равно 8"/>
          <p:cNvSpPr/>
          <p:nvPr/>
        </p:nvSpPr>
        <p:spPr>
          <a:xfrm rot="5400000">
            <a:off x="2134131" y="1964588"/>
            <a:ext cx="834167" cy="513532"/>
          </a:xfrm>
          <a:prstGeom prst="mathEqua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074134" y="1192221"/>
            <a:ext cx="1055077" cy="20377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352800" y="130909"/>
            <a:ext cx="5481416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algn="r">
              <a:defRPr sz="1800" b="1" i="0">
                <a:solidFill>
                  <a:schemeClr val="accent3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/>
              <a:t>Взаимосвязь показателей ф. 0503190                                с другими формами </a:t>
            </a:r>
            <a:r>
              <a:rPr lang="ru-RU" dirty="0" smtClean="0"/>
              <a:t>бухгалтерской отчетности</a:t>
            </a:r>
            <a:endParaRPr lang="ru-RU" dirty="0"/>
          </a:p>
          <a:p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2657598" y="1207049"/>
            <a:ext cx="1055077" cy="22170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413656" y="2344866"/>
            <a:ext cx="2137559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ru-RU" sz="1500" b="1" u="sng" dirty="0"/>
              <a:t>ф. 0503168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89415" y="464523"/>
            <a:ext cx="2137559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ru-RU" sz="1500" b="1" u="sng" dirty="0"/>
              <a:t>ф. 0503190</a:t>
            </a:r>
          </a:p>
        </p:txBody>
      </p:sp>
      <p:sp>
        <p:nvSpPr>
          <p:cNvPr id="25" name="AutoShape 9"/>
          <p:cNvSpPr>
            <a:spLocks noChangeArrowheads="1"/>
          </p:cNvSpPr>
          <p:nvPr/>
        </p:nvSpPr>
        <p:spPr bwMode="auto">
          <a:xfrm>
            <a:off x="3212980" y="1659066"/>
            <a:ext cx="5778620" cy="889279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2202" tIns="31101" rIns="62202" bIns="31101"/>
          <a:lstStyle/>
          <a:p>
            <a:pPr algn="just"/>
            <a:r>
              <a:rPr lang="ru-RU" sz="1200" dirty="0"/>
              <a:t>Показатель строки </a:t>
            </a:r>
            <a:r>
              <a:rPr lang="ru-RU" sz="1200" dirty="0" smtClean="0"/>
              <a:t>«Итого» </a:t>
            </a:r>
            <a:r>
              <a:rPr lang="ru-RU" sz="1200" dirty="0"/>
              <a:t>графы 17, 18, 19 и графы 20 Сведений                        (ф. 0503190) должен соответствовать </a:t>
            </a:r>
            <a:r>
              <a:rPr lang="ru-RU" sz="1200" dirty="0" smtClean="0"/>
              <a:t>сумме показателей </a:t>
            </a:r>
            <a:r>
              <a:rPr lang="ru-RU" sz="1200" dirty="0" smtClean="0"/>
              <a:t>соответствующих счетов аналитического учета раздела </a:t>
            </a:r>
            <a:r>
              <a:rPr lang="ru-RU" sz="1200" dirty="0"/>
              <a:t>1 «Нефинансовые активы» Сведений о движении нефинансовых активов (ф. 0503168) за отчетный период.</a:t>
            </a:r>
          </a:p>
        </p:txBody>
      </p:sp>
      <p:pic>
        <p:nvPicPr>
          <p:cNvPr id="15" name="Picture 2" descr="E:\shutterstock_6546712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135" y="1068562"/>
            <a:ext cx="1081088" cy="122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Овал 15"/>
          <p:cNvSpPr/>
          <p:nvPr/>
        </p:nvSpPr>
        <p:spPr>
          <a:xfrm>
            <a:off x="3843694" y="1210386"/>
            <a:ext cx="1055077" cy="19288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947946" y="1207049"/>
            <a:ext cx="1055077" cy="19288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3257513" y="3486150"/>
            <a:ext cx="781087" cy="155703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3886200" y="3486150"/>
            <a:ext cx="765060" cy="1600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6003023" y="3486150"/>
            <a:ext cx="765060" cy="155703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8080954" y="3486150"/>
            <a:ext cx="765060" cy="15811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584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E:\shutterstock_6546712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03388"/>
            <a:ext cx="1441450" cy="163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861895" y="473644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10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38400" y="51197"/>
            <a:ext cx="6629400" cy="615553"/>
          </a:xfrm>
        </p:spPr>
        <p:txBody>
          <a:bodyPr/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Инструкция о списании объектов незавершенного строительства 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Прямоугольник 5">
            <a:extLst>
              <a:ext uri="{FF2B5EF4-FFF2-40B4-BE49-F238E27FC236}">
                <a16:creationId xmlns:a16="http://schemas.microsoft.com/office/drawing/2014/main" xmlns="" id="{6F7FE1FA-48AD-467D-92A0-6D1B41A28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1450" y="1495981"/>
            <a:ext cx="7523566" cy="17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800" b="1" dirty="0">
                <a:solidFill>
                  <a:srgbClr val="11437F"/>
                </a:solidFill>
                <a:ea typeface="Times New Roman"/>
                <a:cs typeface="Times New Roman"/>
              </a:rPr>
              <a:t>Постановление Правительства РФ от 7 сентября 2021 г. №1517 </a:t>
            </a:r>
            <a:r>
              <a:rPr lang="ru-RU" sz="1600" dirty="0" smtClean="0"/>
              <a:t>«О принятии решений о списании объектов незавершенного строительства или затрат, понесенных на незавершенное строительство объектов капитального строительства федеральной собственности, финансовое обеспечение которых осуществлялось за счет средств федерального бюджета»  </a:t>
            </a:r>
          </a:p>
        </p:txBody>
      </p:sp>
    </p:spTree>
    <p:extLst>
      <p:ext uri="{BB962C8B-B14F-4D97-AF65-F5344CB8AC3E}">
        <p14:creationId xmlns:p14="http://schemas.microsoft.com/office/powerpoint/2010/main" val="387636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positphotos_26871073-stock-photo-3d-man-showing-thumbs-u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0476" y="2539314"/>
            <a:ext cx="2619632" cy="1964724"/>
          </a:xfrm>
          <a:prstGeom prst="rect">
            <a:avLst/>
          </a:prstGeom>
        </p:spPr>
      </p:pic>
      <p:sp>
        <p:nvSpPr>
          <p:cNvPr id="4" name="Shape 279"/>
          <p:cNvSpPr txBox="1">
            <a:spLocks/>
          </p:cNvSpPr>
          <p:nvPr/>
        </p:nvSpPr>
        <p:spPr bwMode="auto">
          <a:xfrm>
            <a:off x="727768" y="1360788"/>
            <a:ext cx="7822181" cy="16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1" tIns="91421" rIns="91421" bIns="91421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sz="3600" b="1" dirty="0">
                <a:latin typeface="Cambria" panose="02040503050406030204" pitchFamily="18" charset="0"/>
              </a:rPr>
              <a:t>Успешной сдачи отчетности</a:t>
            </a:r>
          </a:p>
          <a:p>
            <a:pPr algn="ctr"/>
            <a:r>
              <a:rPr lang="ru-RU" sz="3600" b="1" dirty="0">
                <a:latin typeface="Cambria" panose="02040503050406030204" pitchFamily="18" charset="0"/>
              </a:rPr>
              <a:t> за </a:t>
            </a:r>
            <a:r>
              <a:rPr lang="ru-RU" sz="3600" b="1" dirty="0" smtClean="0">
                <a:latin typeface="Cambria" panose="02040503050406030204" pitchFamily="18" charset="0"/>
              </a:rPr>
              <a:t>2021 </a:t>
            </a:r>
            <a:r>
              <a:rPr lang="ru-RU" sz="3600" b="1" dirty="0">
                <a:latin typeface="Cambria" panose="02040503050406030204" pitchFamily="18" charset="0"/>
              </a:rPr>
              <a:t>год!</a:t>
            </a:r>
            <a:endParaRPr lang="en" sz="36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749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1" y="112752"/>
            <a:ext cx="7062098" cy="553998"/>
          </a:xfrm>
        </p:spPr>
        <p:txBody>
          <a:bodyPr/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Отражение в Пояснительной записке (ф. 0503160)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информации, с учетом особенностей исполнения бюджета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6E071FB-4248-4597-944D-62E699719B79}"/>
              </a:ext>
            </a:extLst>
          </p:cNvPr>
          <p:cNvSpPr txBox="1"/>
          <p:nvPr/>
        </p:nvSpPr>
        <p:spPr>
          <a:xfrm>
            <a:off x="1066800" y="1411397"/>
            <a:ext cx="777240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tabLst>
                <a:tab pos="0" algn="l"/>
              </a:tabLst>
            </a:pPr>
            <a:r>
              <a:rPr lang="ru-RU" sz="1400" b="1" dirty="0">
                <a:solidFill>
                  <a:srgbClr val="11437F"/>
                </a:solidFill>
                <a:ea typeface="Times New Roman"/>
                <a:cs typeface="Times New Roman"/>
              </a:rPr>
              <a:t>Факторный анализ </a:t>
            </a:r>
            <a:r>
              <a:rPr lang="ru-RU" sz="1400" dirty="0"/>
              <a:t>отклонений фактического исполнения от прогнозных </a:t>
            </a:r>
            <a:r>
              <a:rPr lang="ru-RU" sz="1400" dirty="0" smtClean="0"/>
              <a:t>показателей </a:t>
            </a:r>
            <a:endParaRPr lang="ru-RU" sz="1100" dirty="0">
              <a:ea typeface="Times New Roman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dirty="0" smtClean="0">
                <a:ea typeface="Times New Roman"/>
                <a:cs typeface="Times New Roman"/>
              </a:rPr>
              <a:t>Информация </a:t>
            </a:r>
            <a:r>
              <a:rPr lang="ru-RU" sz="1400" dirty="0">
                <a:ea typeface="Times New Roman"/>
                <a:cs typeface="Times New Roman"/>
              </a:rPr>
              <a:t>о принимаемых </a:t>
            </a:r>
            <a:r>
              <a:rPr lang="ru-RU" sz="1400" b="1" dirty="0">
                <a:solidFill>
                  <a:srgbClr val="11437F"/>
                </a:solidFill>
                <a:ea typeface="Times New Roman"/>
                <a:cs typeface="Times New Roman"/>
              </a:rPr>
              <a:t>мерах по сокращению дебиторской задолженности по расходам</a:t>
            </a:r>
            <a:r>
              <a:rPr lang="ru-RU" sz="1400" dirty="0">
                <a:ea typeface="Times New Roman"/>
                <a:cs typeface="Times New Roman"/>
              </a:rPr>
              <a:t> и результаты принятых мер.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dirty="0" smtClean="0">
                <a:ea typeface="Times New Roman"/>
                <a:cs typeface="Times New Roman"/>
              </a:rPr>
              <a:t>Капитальные </a:t>
            </a:r>
            <a:r>
              <a:rPr lang="ru-RU" sz="1400" dirty="0" smtClean="0">
                <a:ea typeface="Times New Roman"/>
                <a:cs typeface="Times New Roman"/>
              </a:rPr>
              <a:t>вложения, </a:t>
            </a:r>
            <a:r>
              <a:rPr lang="ru-RU" sz="1400" dirty="0">
                <a:ea typeface="Times New Roman"/>
                <a:cs typeface="Times New Roman"/>
              </a:rPr>
              <a:t>с даты начала формирования которых истекло более 10 лет, требуют </a:t>
            </a:r>
            <a:r>
              <a:rPr lang="ru-RU" sz="1400" dirty="0" smtClean="0">
                <a:ea typeface="Times New Roman"/>
                <a:cs typeface="Times New Roman"/>
              </a:rPr>
              <a:t>раскрытия </a:t>
            </a:r>
            <a:r>
              <a:rPr lang="ru-RU" sz="1400" dirty="0">
                <a:ea typeface="Times New Roman"/>
                <a:cs typeface="Times New Roman"/>
              </a:rPr>
              <a:t>в </a:t>
            </a:r>
            <a:r>
              <a:rPr lang="ru-RU" sz="1400" dirty="0" smtClean="0">
                <a:ea typeface="Times New Roman"/>
                <a:cs typeface="Times New Roman"/>
              </a:rPr>
              <a:t>ПЗ информации </a:t>
            </a:r>
            <a:r>
              <a:rPr lang="ru-RU" sz="1400" dirty="0">
                <a:ea typeface="Times New Roman"/>
                <a:cs typeface="Times New Roman"/>
              </a:rPr>
              <a:t>о предполагаемых сроках завершения капитальных вложений и (или) иных мерах по завершению бюджетных </a:t>
            </a:r>
            <a:r>
              <a:rPr lang="ru-RU" sz="1400" dirty="0" smtClean="0">
                <a:ea typeface="Times New Roman"/>
                <a:cs typeface="Times New Roman"/>
              </a:rPr>
              <a:t>инвестиций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dirty="0" smtClean="0"/>
              <a:t>Пояснительная записка не должна носить </a:t>
            </a:r>
            <a:r>
              <a:rPr lang="ru-RU" sz="1400" dirty="0"/>
              <a:t>формальный характер и </a:t>
            </a:r>
            <a:r>
              <a:rPr lang="ru-RU" sz="1400" dirty="0" smtClean="0"/>
              <a:t>содержать </a:t>
            </a:r>
            <a:r>
              <a:rPr lang="ru-RU" sz="1400" dirty="0"/>
              <a:t>только числовые показатели отдельных </a:t>
            </a:r>
            <a:r>
              <a:rPr lang="ru-RU" sz="1400" dirty="0" smtClean="0"/>
              <a:t>форм</a:t>
            </a:r>
            <a:r>
              <a:rPr lang="ru-RU" sz="1400" dirty="0" smtClean="0"/>
              <a:t>.</a:t>
            </a:r>
            <a:r>
              <a:rPr lang="ru-RU" sz="1400" b="1" dirty="0">
                <a:solidFill>
                  <a:srgbClr val="11437F"/>
                </a:solidFill>
                <a:ea typeface="Times New Roman"/>
                <a:cs typeface="Times New Roman"/>
              </a:rPr>
              <a:t> </a:t>
            </a:r>
            <a:endParaRPr lang="en-US" sz="1400" b="1" dirty="0" smtClean="0">
              <a:solidFill>
                <a:srgbClr val="11437F"/>
              </a:solidFill>
              <a:ea typeface="Times New Roman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b="1" dirty="0" smtClean="0">
                <a:solidFill>
                  <a:srgbClr val="11437F"/>
                </a:solidFill>
                <a:ea typeface="Times New Roman"/>
                <a:cs typeface="Times New Roman"/>
              </a:rPr>
              <a:t>Пояснения </a:t>
            </a:r>
            <a:r>
              <a:rPr lang="ru-RU" sz="1400" b="1" dirty="0">
                <a:solidFill>
                  <a:srgbClr val="11437F"/>
                </a:solidFill>
                <a:ea typeface="Times New Roman"/>
                <a:cs typeface="Times New Roman"/>
              </a:rPr>
              <a:t>по контрольным соотношениям. </a:t>
            </a:r>
            <a:r>
              <a:rPr lang="ru-RU" sz="1400" dirty="0">
                <a:ea typeface="Times New Roman"/>
                <a:cs typeface="Times New Roman"/>
              </a:rPr>
              <a:t>Каждый контроль должен быть пояснен отдельно, кроме случаев, когда суммы взаимосвязаны. </a:t>
            </a:r>
          </a:p>
        </p:txBody>
      </p:sp>
      <p:sp>
        <p:nvSpPr>
          <p:cNvPr id="12" name="Овал 11"/>
          <p:cNvSpPr>
            <a:spLocks noChangeAspect="1"/>
          </p:cNvSpPr>
          <p:nvPr/>
        </p:nvSpPr>
        <p:spPr>
          <a:xfrm>
            <a:off x="544879" y="1348654"/>
            <a:ext cx="452880" cy="45339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b="1" dirty="0"/>
              <a:t>1</a:t>
            </a:r>
          </a:p>
        </p:txBody>
      </p:sp>
      <p:sp>
        <p:nvSpPr>
          <p:cNvPr id="13" name="Овал 12"/>
          <p:cNvSpPr>
            <a:spLocks noChangeAspect="1"/>
          </p:cNvSpPr>
          <p:nvPr/>
        </p:nvSpPr>
        <p:spPr>
          <a:xfrm>
            <a:off x="544879" y="1965960"/>
            <a:ext cx="452880" cy="45339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b="1" dirty="0"/>
              <a:t>2</a:t>
            </a:r>
          </a:p>
        </p:txBody>
      </p:sp>
      <p:sp>
        <p:nvSpPr>
          <p:cNvPr id="17" name="Овал 16"/>
          <p:cNvSpPr>
            <a:spLocks noChangeAspect="1"/>
          </p:cNvSpPr>
          <p:nvPr/>
        </p:nvSpPr>
        <p:spPr>
          <a:xfrm>
            <a:off x="544879" y="2647950"/>
            <a:ext cx="452880" cy="45339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b="1" dirty="0"/>
              <a:t>3</a:t>
            </a:r>
          </a:p>
        </p:txBody>
      </p:sp>
      <p:sp>
        <p:nvSpPr>
          <p:cNvPr id="18" name="Овал 17"/>
          <p:cNvSpPr>
            <a:spLocks noChangeAspect="1"/>
          </p:cNvSpPr>
          <p:nvPr/>
        </p:nvSpPr>
        <p:spPr>
          <a:xfrm>
            <a:off x="544879" y="3409950"/>
            <a:ext cx="452880" cy="45339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b="1" dirty="0"/>
              <a:t>4</a:t>
            </a:r>
          </a:p>
        </p:txBody>
      </p:sp>
      <p:sp>
        <p:nvSpPr>
          <p:cNvPr id="19" name="Овал 18"/>
          <p:cNvSpPr>
            <a:spLocks noChangeAspect="1"/>
          </p:cNvSpPr>
          <p:nvPr/>
        </p:nvSpPr>
        <p:spPr>
          <a:xfrm>
            <a:off x="533400" y="4171950"/>
            <a:ext cx="452880" cy="45339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b="1" dirty="0"/>
              <a:t>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6800" y="742950"/>
            <a:ext cx="8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Текстовая часть должна соответствовать требованиям Инструкции, а также содержать следующую информацию: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26387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206205"/>
            <a:ext cx="8793858" cy="2914650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2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09800" y="129039"/>
            <a:ext cx="6833498" cy="537711"/>
          </a:xfrm>
        </p:spPr>
        <p:txBody>
          <a:bodyPr/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Некорректное формирование показателей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Сведений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об исполнении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бюджета (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ф.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0503164)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43599" y="1187154"/>
            <a:ext cx="3099697" cy="29847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b="1" dirty="0"/>
          </a:p>
        </p:txBody>
      </p:sp>
    </p:spTree>
    <p:extLst>
      <p:ext uri="{BB962C8B-B14F-4D97-AF65-F5344CB8AC3E}">
        <p14:creationId xmlns:p14="http://schemas.microsoft.com/office/powerpoint/2010/main" val="78500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3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09800" y="129039"/>
            <a:ext cx="6833498" cy="492443"/>
          </a:xfrm>
        </p:spPr>
        <p:txBody>
          <a:bodyPr/>
          <a:lstStyle/>
          <a:p>
            <a:r>
              <a:rPr lang="ru-RU" sz="1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Отражение в Пояснительной записке (ф. 0503160) информации,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учетом особенностей исполнения бюджета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6999" y="785376"/>
            <a:ext cx="4505325" cy="4224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15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4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2209800" y="129039"/>
            <a:ext cx="6833498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74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defTabSz="914400"/>
            <a:r>
              <a:rPr lang="ru-RU" sz="1600" kern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Отражение в Пояснительной записке (ф. 0503160) информации, </a:t>
            </a:r>
            <a:br>
              <a:rPr lang="ru-RU" sz="1600" kern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kern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учетом особенностей исполнения бюджета</a:t>
            </a:r>
            <a:endParaRPr lang="ru-RU" kern="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126" y="1276350"/>
            <a:ext cx="4972050" cy="26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12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5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1600200" y="129039"/>
            <a:ext cx="7443098" cy="492443"/>
          </a:xfrm>
        </p:spPr>
        <p:txBody>
          <a:bodyPr/>
          <a:lstStyle/>
          <a:p>
            <a:r>
              <a:rPr lang="ru-RU" sz="1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Сводные сведения о вложениях в объекты недвижимого имущества, объектах незавершенного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строительства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(ф. 0503190)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292238986"/>
              </p:ext>
            </p:extLst>
          </p:nvPr>
        </p:nvGraphicFramePr>
        <p:xfrm>
          <a:off x="2209800" y="895350"/>
          <a:ext cx="44958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4191613"/>
            <a:ext cx="84976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*«брошенные </a:t>
            </a:r>
            <a:r>
              <a:rPr lang="ru-RU" sz="1400" dirty="0"/>
              <a:t>объекты</a:t>
            </a:r>
            <a:r>
              <a:rPr lang="ru-RU" sz="1400" dirty="0" smtClean="0"/>
              <a:t>» - объекты, строительство которых приостановлено либо законсервировано,</a:t>
            </a:r>
          </a:p>
          <a:p>
            <a:endParaRPr lang="ru-RU" sz="1400" dirty="0" smtClean="0"/>
          </a:p>
          <a:p>
            <a:r>
              <a:rPr lang="ru-RU" sz="1400" dirty="0" smtClean="0"/>
              <a:t>«долгострой» - объекты</a:t>
            </a:r>
            <a:r>
              <a:rPr lang="ru-RU" sz="1400" dirty="0"/>
              <a:t>, строительство которых ведется более 5 лет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5256" y="3562350"/>
            <a:ext cx="91929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/>
              <a:t>Справочно:29% от общего объема это социально-значимые объекты</a:t>
            </a:r>
            <a:endParaRPr lang="ru-RU" sz="1200" i="1" dirty="0"/>
          </a:p>
        </p:txBody>
      </p:sp>
    </p:spTree>
    <p:extLst>
      <p:ext uri="{BB962C8B-B14F-4D97-AF65-F5344CB8AC3E}">
        <p14:creationId xmlns:p14="http://schemas.microsoft.com/office/powerpoint/2010/main" val="21433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881523" y="4868593"/>
            <a:ext cx="2057399" cy="238527"/>
          </a:xfrm>
        </p:spPr>
        <p:txBody>
          <a:bodyPr vert="horz" lIns="68580" tIns="34290" rIns="68580" bIns="34290" rtlCol="0" anchor="ctr"/>
          <a:lstStyle/>
          <a:p>
            <a:fld id="{B71FCD68-0AFD-4048-852E-53B764BC6EED}" type="slidenum">
              <a:rPr lang="ru-RU" sz="1100">
                <a:latin typeface="Cambria" panose="02040503050406030204" pitchFamily="18" charset="0"/>
              </a:rPr>
              <a:pPr/>
              <a:t>6</a:t>
            </a:fld>
            <a:endParaRPr lang="ru-RU" sz="1100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091276" y="86912"/>
            <a:ext cx="5874365" cy="553998"/>
          </a:xfrm>
          <a:prstGeom prst="rect">
            <a:avLst/>
          </a:prstGeom>
          <a:extLst/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algn="r">
              <a:defRPr sz="1800" b="1" i="0">
                <a:solidFill>
                  <a:schemeClr val="accent3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 smtClean="0"/>
              <a:t>Изменения в Сведениях ф.0503190 и ф.0503790</a:t>
            </a:r>
          </a:p>
          <a:p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192061"/>
              </p:ext>
            </p:extLst>
          </p:nvPr>
        </p:nvGraphicFramePr>
        <p:xfrm>
          <a:off x="761999" y="2266229"/>
          <a:ext cx="7696200" cy="2299452"/>
        </p:xfrm>
        <a:graphic>
          <a:graphicData uri="http://schemas.openxmlformats.org/drawingml/2006/table">
            <a:tbl>
              <a:tblPr/>
              <a:tblGrid>
                <a:gridCol w="1924050"/>
                <a:gridCol w="962025"/>
                <a:gridCol w="740018"/>
                <a:gridCol w="888023"/>
                <a:gridCol w="888023"/>
                <a:gridCol w="592015"/>
                <a:gridCol w="814021"/>
                <a:gridCol w="888025"/>
              </a:tblGrid>
              <a:tr h="60595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Наименование показателя</a:t>
                      </a:r>
                    </a:p>
                  </a:txBody>
                  <a:tcPr marL="2151" marR="2151" marT="215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ИНН </a:t>
                      </a:r>
                      <a:r>
                        <a:rPr lang="ru-RU" sz="10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балансо</a:t>
                      </a:r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-держателя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Код объекта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Кадастровый номер объекта недвижимости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Учетный номер объекта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Статус объекта на отчетную дату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28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на отчетную дату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до </a:t>
                      </a:r>
                      <a:r>
                        <a:rPr lang="ru-RU" sz="10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поступле-ния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на начало года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на конец года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26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2151" marR="2151" marT="215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26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Объект 1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26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Объект 2 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26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…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85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Итого </a:t>
                      </a:r>
                    </a:p>
                  </a:txBody>
                  <a:tcPr marL="2151" marR="2151" marT="215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х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х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х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х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х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х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х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3654176" y="924774"/>
            <a:ext cx="1600200" cy="1066800"/>
          </a:xfrm>
          <a:prstGeom prst="round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Код статуса объекта, указанный на конец прошлого отчетного периода (финансового года)</a:t>
            </a:r>
            <a:endParaRPr lang="ru-RU" sz="11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705600" y="2876550"/>
            <a:ext cx="914400" cy="609600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b="1" dirty="0"/>
          </a:p>
        </p:txBody>
      </p:sp>
      <p:cxnSp>
        <p:nvCxnSpPr>
          <p:cNvPr id="18" name="Соединительная линия уступом 66"/>
          <p:cNvCxnSpPr>
            <a:stCxn id="14" idx="2"/>
            <a:endCxn id="17" idx="1"/>
          </p:cNvCxnSpPr>
          <p:nvPr/>
        </p:nvCxnSpPr>
        <p:spPr>
          <a:xfrm rot="16200000" flipH="1">
            <a:off x="4985050" y="1460800"/>
            <a:ext cx="1189776" cy="2251324"/>
          </a:xfrm>
          <a:prstGeom prst="curvedConnector2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7" name="Скругленный прямоугольник 26"/>
          <p:cNvSpPr/>
          <p:nvPr/>
        </p:nvSpPr>
        <p:spPr>
          <a:xfrm>
            <a:off x="1104594" y="926652"/>
            <a:ext cx="1981200" cy="1066800"/>
          </a:xfrm>
          <a:prstGeom prst="round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Недопустимо дублирование  объектов. </a:t>
            </a:r>
          </a:p>
          <a:p>
            <a:pPr algn="ctr"/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Объект отражается только в 1 строке отчета.</a:t>
            </a:r>
            <a:endParaRPr lang="ru-RU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85800" y="3638550"/>
            <a:ext cx="1905000" cy="6858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b="1" dirty="0"/>
          </a:p>
        </p:txBody>
      </p:sp>
      <p:cxnSp>
        <p:nvCxnSpPr>
          <p:cNvPr id="29" name="Соединительная линия уступом 69"/>
          <p:cNvCxnSpPr>
            <a:stCxn id="27" idx="2"/>
            <a:endCxn id="28" idx="0"/>
          </p:cNvCxnSpPr>
          <p:nvPr/>
        </p:nvCxnSpPr>
        <p:spPr>
          <a:xfrm rot="5400000">
            <a:off x="1044198" y="2587554"/>
            <a:ext cx="1645098" cy="45689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3" name="Скругленный прямоугольник 32"/>
          <p:cNvSpPr/>
          <p:nvPr/>
        </p:nvSpPr>
        <p:spPr>
          <a:xfrm>
            <a:off x="5463223" y="924774"/>
            <a:ext cx="1600200" cy="1066800"/>
          </a:xfrm>
          <a:prstGeom prst="round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Новый статус 06 «Проведение проектно-изыскательских работ и разработка ПСД»</a:t>
            </a:r>
            <a:endParaRPr lang="ru-RU" sz="1100" dirty="0"/>
          </a:p>
        </p:txBody>
      </p:sp>
      <p:cxnSp>
        <p:nvCxnSpPr>
          <p:cNvPr id="34" name="Соединительная линия уступом 91"/>
          <p:cNvCxnSpPr>
            <a:stCxn id="33" idx="2"/>
          </p:cNvCxnSpPr>
          <p:nvPr/>
        </p:nvCxnSpPr>
        <p:spPr>
          <a:xfrm rot="16200000" flipH="1">
            <a:off x="6411662" y="1843234"/>
            <a:ext cx="374199" cy="670877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0" name="Скругленный прямоугольник 39"/>
          <p:cNvSpPr/>
          <p:nvPr/>
        </p:nvSpPr>
        <p:spPr>
          <a:xfrm>
            <a:off x="7143047" y="924774"/>
            <a:ext cx="1600200" cy="1066800"/>
          </a:xfrm>
          <a:prstGeom prst="round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Новый статус 29 «Передача объекта казенному учреждению (ПБС) другого ГРБС одного бюджета»</a:t>
            </a:r>
            <a:endParaRPr lang="ru-RU" sz="1100" dirty="0"/>
          </a:p>
        </p:txBody>
      </p:sp>
      <p:cxnSp>
        <p:nvCxnSpPr>
          <p:cNvPr id="41" name="Соединительная линия уступом 91"/>
          <p:cNvCxnSpPr>
            <a:stCxn id="40" idx="2"/>
          </p:cNvCxnSpPr>
          <p:nvPr/>
        </p:nvCxnSpPr>
        <p:spPr>
          <a:xfrm rot="5400000">
            <a:off x="7420610" y="1843235"/>
            <a:ext cx="374199" cy="670876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598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881523" y="4868593"/>
            <a:ext cx="2057399" cy="238527"/>
          </a:xfrm>
        </p:spPr>
        <p:txBody>
          <a:bodyPr vert="horz" lIns="68580" tIns="34290" rIns="68580" bIns="34290" rtlCol="0" anchor="ctr"/>
          <a:lstStyle/>
          <a:p>
            <a:fld id="{B71FCD68-0AFD-4048-852E-53B764BC6EED}" type="slidenum">
              <a:rPr lang="ru-RU" sz="1100">
                <a:latin typeface="Cambria" panose="02040503050406030204" pitchFamily="18" charset="0"/>
              </a:rPr>
              <a:pPr/>
              <a:t>7</a:t>
            </a:fld>
            <a:endParaRPr lang="ru-RU" sz="1100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091276" y="86912"/>
            <a:ext cx="5874365" cy="553998"/>
          </a:xfrm>
          <a:prstGeom prst="rect">
            <a:avLst/>
          </a:prstGeom>
          <a:extLst/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algn="r">
              <a:defRPr sz="1800" b="1" i="0">
                <a:solidFill>
                  <a:schemeClr val="accent3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 smtClean="0"/>
              <a:t>Правила заполнения 4 </a:t>
            </a:r>
            <a:r>
              <a:rPr lang="ru-RU" dirty="0"/>
              <a:t>- 23 </a:t>
            </a:r>
            <a:r>
              <a:rPr lang="ru-RU" dirty="0" smtClean="0"/>
              <a:t>разрядов кода объекта в графе 6 и 7 Сведений ф.0503190 и ф.0503790 </a:t>
            </a:r>
            <a:endParaRPr lang="ru-RU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20" b="27008"/>
          <a:stretch/>
        </p:blipFill>
        <p:spPr bwMode="auto">
          <a:xfrm>
            <a:off x="533400" y="659960"/>
            <a:ext cx="7924800" cy="43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Овал 18"/>
          <p:cNvSpPr/>
          <p:nvPr/>
        </p:nvSpPr>
        <p:spPr>
          <a:xfrm>
            <a:off x="381000" y="3105150"/>
            <a:ext cx="3621973" cy="49823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512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5353671"/>
              </p:ext>
            </p:extLst>
          </p:nvPr>
        </p:nvGraphicFramePr>
        <p:xfrm>
          <a:off x="433073" y="2022170"/>
          <a:ext cx="8490653" cy="2843829"/>
        </p:xfrm>
        <a:graphic>
          <a:graphicData uri="http://schemas.openxmlformats.org/drawingml/2006/table">
            <a:tbl>
              <a:tblPr/>
              <a:tblGrid>
                <a:gridCol w="2106354"/>
                <a:gridCol w="621407"/>
                <a:gridCol w="699083"/>
                <a:gridCol w="854435"/>
                <a:gridCol w="621407"/>
                <a:gridCol w="621407"/>
                <a:gridCol w="466056"/>
                <a:gridCol w="536251"/>
                <a:gridCol w="506904"/>
                <a:gridCol w="290828"/>
                <a:gridCol w="533400"/>
                <a:gridCol w="633121"/>
              </a:tblGrid>
              <a:tr h="64399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Наименование показателя</a:t>
                      </a:r>
                    </a:p>
                  </a:txBody>
                  <a:tcPr marL="2151" marR="2151" marT="215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ИНН </a:t>
                      </a:r>
                      <a:r>
                        <a:rPr lang="ru-RU" sz="10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балансо</a:t>
                      </a:r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-держателя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Код объекта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Кадастровый номер объекта недвижимости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Учетный номер объекта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Статус объекта на отчетную дату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Целевая функция объекта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Приостановление (прекращение) строительства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13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на отчетную дату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до поступле-ния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на начало года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на конец года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год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код причины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пояснения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3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2151" marR="2151" marT="2151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151" marR="2151" marT="21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2151" marR="2151" marT="21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2151" marR="2151" marT="21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2151" marR="2151" marT="21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2151" marR="2151" marT="21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2151" marR="2151" marT="21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2151" marR="2151" marT="21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2151" marR="2151" marT="21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2151" marR="2151" marT="21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2151" marR="2151" marT="21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2151" marR="2151" marT="21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33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Объект 1</a:t>
                      </a:r>
                      <a:endParaRPr lang="ru-RU" sz="1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4533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Объект 2 </a:t>
                      </a:r>
                      <a:endParaRPr lang="ru-RU" sz="1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33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…</a:t>
                      </a:r>
                      <a:endParaRPr lang="ru-RU" sz="1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33">
                <a:tc>
                  <a:txBody>
                    <a:bodyPr/>
                    <a:lstStyle/>
                    <a:p>
                      <a:pPr algn="l" fontAlgn="t"/>
                      <a:endParaRPr lang="ru-RU" sz="1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989">
                <a:tc>
                  <a:txBody>
                    <a:bodyPr/>
                    <a:lstStyle/>
                    <a:p>
                      <a:pPr algn="l" fontAlgn="t"/>
                      <a:endParaRPr lang="ru-RU" sz="1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151" marR="2151" marT="21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4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1" i="0" u="none" strike="noStrike">
                          <a:effectLst/>
                          <a:latin typeface="Times New Roman" panose="02020603050405020304" pitchFamily="18" charset="0"/>
                        </a:rPr>
                        <a:t>Итого </a:t>
                      </a:r>
                    </a:p>
                  </a:txBody>
                  <a:tcPr marL="2151" marR="2151" marT="215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х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х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х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х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х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х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х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х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х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х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х</a:t>
                      </a:r>
                    </a:p>
                  </a:txBody>
                  <a:tcPr marL="2151" marR="2151" marT="21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881523" y="4868593"/>
            <a:ext cx="2057399" cy="238527"/>
          </a:xfrm>
        </p:spPr>
        <p:txBody>
          <a:bodyPr vert="horz" lIns="68580" tIns="34290" rIns="68580" bIns="34290" rtlCol="0" anchor="ctr"/>
          <a:lstStyle/>
          <a:p>
            <a:fld id="{B71FCD68-0AFD-4048-852E-53B764BC6EED}" type="slidenum">
              <a:rPr lang="ru-RU" sz="1100">
                <a:latin typeface="Cambria" panose="02040503050406030204" pitchFamily="18" charset="0"/>
              </a:rPr>
              <a:pPr/>
              <a:t>8</a:t>
            </a:fld>
            <a:endParaRPr lang="ru-RU" sz="1100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091276" y="86912"/>
            <a:ext cx="5874365" cy="830997"/>
          </a:xfrm>
          <a:prstGeom prst="rect">
            <a:avLst/>
          </a:prstGeom>
          <a:extLst/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algn="r">
              <a:defRPr sz="1800" b="1" i="0">
                <a:solidFill>
                  <a:schemeClr val="accent3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 smtClean="0"/>
              <a:t>Особенности заполнения Сведений ф.0503190 </a:t>
            </a:r>
          </a:p>
          <a:p>
            <a:r>
              <a:rPr lang="ru-RU" dirty="0" smtClean="0"/>
              <a:t>и ф.0503790</a:t>
            </a:r>
          </a:p>
          <a:p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581400" y="863176"/>
            <a:ext cx="1600200" cy="1066800"/>
          </a:xfrm>
          <a:prstGeom prst="round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/>
              <a:t>При отражении в графе 8 «Статус объекта на </a:t>
            </a:r>
            <a:r>
              <a:rPr lang="ru-RU" sz="1100" dirty="0" smtClean="0"/>
              <a:t>конец года» </a:t>
            </a:r>
            <a:r>
              <a:rPr lang="ru-RU" sz="1100" dirty="0"/>
              <a:t>показателей 1, 4, 6</a:t>
            </a:r>
            <a:r>
              <a:rPr lang="ru-RU" sz="1100" dirty="0" smtClean="0"/>
              <a:t>,11-17</a:t>
            </a:r>
            <a:r>
              <a:rPr lang="ru-RU" sz="1100" dirty="0"/>
              <a:t>, 21-24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400800" y="2605215"/>
            <a:ext cx="571195" cy="2023935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b="1" dirty="0"/>
          </a:p>
        </p:txBody>
      </p:sp>
      <p:cxnSp>
        <p:nvCxnSpPr>
          <p:cNvPr id="18" name="Соединительная линия уступом 66"/>
          <p:cNvCxnSpPr>
            <a:stCxn id="14" idx="2"/>
            <a:endCxn id="17" idx="1"/>
          </p:cNvCxnSpPr>
          <p:nvPr/>
        </p:nvCxnSpPr>
        <p:spPr>
          <a:xfrm rot="16200000" flipH="1">
            <a:off x="4547547" y="1763929"/>
            <a:ext cx="1687207" cy="2019300"/>
          </a:xfrm>
          <a:prstGeom prst="curvedConnector2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467601" y="3562350"/>
            <a:ext cx="1471321" cy="10668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7467601" y="3562350"/>
            <a:ext cx="1471321" cy="10668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Группа 8"/>
          <p:cNvGrpSpPr/>
          <p:nvPr/>
        </p:nvGrpSpPr>
        <p:grpSpPr>
          <a:xfrm>
            <a:off x="6362016" y="863176"/>
            <a:ext cx="2133600" cy="1005341"/>
            <a:chOff x="4049120" y="904918"/>
            <a:chExt cx="4183838" cy="2243667"/>
          </a:xfr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42" name="Прямоугольник 41"/>
            <p:cNvSpPr/>
            <p:nvPr/>
          </p:nvSpPr>
          <p:spPr>
            <a:xfrm>
              <a:off x="4049120" y="939974"/>
              <a:ext cx="4183838" cy="2208611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Прямоугольник 42"/>
            <p:cNvSpPr/>
            <p:nvPr/>
          </p:nvSpPr>
          <p:spPr>
            <a:xfrm>
              <a:off x="4049120" y="904918"/>
              <a:ext cx="4183838" cy="2243661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algn="ctr" defTabSz="566738">
                <a:lnSpc>
                  <a:spcPct val="90000"/>
                </a:lnSpc>
                <a:spcAft>
                  <a:spcPct val="35000"/>
                </a:spcAft>
              </a:pPr>
              <a:r>
                <a:rPr lang="ru-RU" sz="1200" dirty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Графы 10-12 «Приостановление (прекращение) строительства </a:t>
              </a:r>
              <a:r>
                <a:rPr lang="ru-RU" sz="1200" b="1" dirty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не заполняются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1556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11764</TotalTime>
  <Words>742</Words>
  <Application>Microsoft Office PowerPoint</Application>
  <PresentationFormat>Экран (16:9)</PresentationFormat>
  <Paragraphs>247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Arial Cyr</vt:lpstr>
      <vt:lpstr>Calibri</vt:lpstr>
      <vt:lpstr>Cambria</vt:lpstr>
      <vt:lpstr>Times New Roman</vt:lpstr>
      <vt:lpstr>Times New Roman Cyr</vt:lpstr>
      <vt:lpstr>Office Theme</vt:lpstr>
      <vt:lpstr>Презентация PowerPoint</vt:lpstr>
      <vt:lpstr>Отражение в Пояснительной записке (ф. 0503160) информации, с учетом особенностей исполнения бюджета</vt:lpstr>
      <vt:lpstr>Некорректное формирование показателей Сведений об исполнении бюджета (ф. 0503164)</vt:lpstr>
      <vt:lpstr>Отражение в Пояснительной записке (ф. 0503160) информации,  с учетом особенностей исполнения бюджета</vt:lpstr>
      <vt:lpstr>Презентация PowerPoint</vt:lpstr>
      <vt:lpstr>Сводные сведения о вложениях в объекты недвижимого имущества, объектах незавершенного строительства (ф. 0503190)</vt:lpstr>
      <vt:lpstr>Презентация PowerPoint</vt:lpstr>
      <vt:lpstr>Презентация PowerPoint</vt:lpstr>
      <vt:lpstr>Презентация PowerPoint</vt:lpstr>
      <vt:lpstr> </vt:lpstr>
      <vt:lpstr>Инструкция о списании объектов незавершенного строительства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евоывлд</dc:title>
  <dc:creator>Елизавета Арбатова</dc:creator>
  <cp:lastModifiedBy>Пчелинцев Анатолий Владимирович</cp:lastModifiedBy>
  <cp:revision>417</cp:revision>
  <cp:lastPrinted>2021-11-18T19:43:34Z</cp:lastPrinted>
  <dcterms:created xsi:type="dcterms:W3CDTF">2019-07-31T16:47:50Z</dcterms:created>
  <dcterms:modified xsi:type="dcterms:W3CDTF">2021-11-18T19:52:14Z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2019-03-19T00:00:00Z</vt:filetime>
  </property>
  <property fmtid="{D5CDD505-2E9C-101B-9397-08002B2CF9AE}" pid="3" name="Creator">
    <vt:lpwstr>Adobe Illustrator CC 22.1 (Windows)</vt:lpwstr>
  </property>
  <property fmtid="{D5CDD505-2E9C-101B-9397-08002B2CF9AE}" pid="4" name="LastSaved">
    <vt:filetime>2019-07-31T00:00:00Z</vt:filetime>
  </property>
</Properties>
</file>