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10"/>
  </p:notesMasterIdLst>
  <p:sldIdLst>
    <p:sldId id="271" r:id="rId2"/>
    <p:sldId id="272" r:id="rId3"/>
    <p:sldId id="273" r:id="rId4"/>
    <p:sldId id="280" r:id="rId5"/>
    <p:sldId id="281" r:id="rId6"/>
    <p:sldId id="282" r:id="rId7"/>
    <p:sldId id="283" r:id="rId8"/>
    <p:sldId id="278" r:id="rId9"/>
  </p:sldIdLst>
  <p:sldSz cx="12192000" cy="6858000"/>
  <p:notesSz cx="6819900" cy="99187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828DF"/>
    <a:srgbClr val="4B6DFB"/>
    <a:srgbClr val="E1EB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2" autoAdjust="0"/>
    <p:restoredTop sz="94124" autoAdjust="0"/>
  </p:normalViewPr>
  <p:slideViewPr>
    <p:cSldViewPr>
      <p:cViewPr>
        <p:scale>
          <a:sx n="100" d="100"/>
          <a:sy n="100" d="100"/>
        </p:scale>
        <p:origin x="-1002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272A93-E3D4-4296-B674-C6F8F3E9F8EF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2625" y="4711700"/>
            <a:ext cx="5454650" cy="4462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559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388" y="9421813"/>
            <a:ext cx="295592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E16BB290-D819-4FF4-A1CB-1CA1D6B0B4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6613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82"/>
          <a:stretch>
            <a:fillRect/>
          </a:stretch>
        </p:blipFill>
        <p:spPr bwMode="auto">
          <a:xfrm>
            <a:off x="9785350" y="728663"/>
            <a:ext cx="24066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90488" y="990600"/>
            <a:ext cx="9359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90488" y="5037138"/>
            <a:ext cx="43195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1600" smtClean="0">
                <a:solidFill>
                  <a:srgbClr val="7F7F7F"/>
                </a:solidFill>
                <a:latin typeface="Arial Narrow" pitchFamily="34" charset="0"/>
              </a:rPr>
              <a:t>Контрольно-ревизионное управление</a:t>
            </a:r>
            <a:br>
              <a:rPr lang="ru-RU" sz="1600" smtClean="0">
                <a:solidFill>
                  <a:srgbClr val="7F7F7F"/>
                </a:solidFill>
                <a:latin typeface="Arial Narrow" pitchFamily="34" charset="0"/>
              </a:rPr>
            </a:br>
            <a:r>
              <a:rPr lang="ru-RU" sz="1600" smtClean="0">
                <a:solidFill>
                  <a:srgbClr val="7F7F7F"/>
                </a:solidFill>
                <a:latin typeface="Arial Narrow" pitchFamily="34" charset="0"/>
              </a:rPr>
              <a:t>в социальной сфере, сфере межбюджетных отношений и социального страхования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90488" y="5037138"/>
            <a:ext cx="4498975" cy="0"/>
          </a:xfrm>
          <a:prstGeom prst="line">
            <a:avLst/>
          </a:prstGeom>
          <a:ln w="12700">
            <a:solidFill>
              <a:srgbClr val="1443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" y="1800000"/>
            <a:ext cx="90000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000" y="4677003"/>
            <a:ext cx="1037463" cy="36000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buNone/>
              <a:defRPr sz="1600">
                <a:solidFill>
                  <a:srgbClr val="14438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3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0000" y="4317003"/>
            <a:ext cx="1197764" cy="36000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buNone/>
              <a:defRPr sz="1800" b="1">
                <a:solidFill>
                  <a:srgbClr val="14438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358313" y="6408738"/>
            <a:ext cx="2743200" cy="358775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90488" y="990600"/>
            <a:ext cx="1201261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Заголовок 30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000" y="90000"/>
            <a:ext cx="9000000" cy="900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2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495550" y="6408738"/>
            <a:ext cx="7200900" cy="358775"/>
          </a:xfrm>
          <a:prstGeom prst="rect">
            <a:avLst/>
          </a:prstGeom>
        </p:spPr>
        <p:txBody>
          <a:bodyPr lIns="0" tIns="0" rIns="0" bIns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42738" y="6408738"/>
            <a:ext cx="360362" cy="358775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80947D5-FAE7-43C6-A1E7-B2229B169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9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/>
            </a:extLst>
          </p:cNvPr>
          <p:cNvSpPr/>
          <p:nvPr userDrawn="1"/>
        </p:nvSpPr>
        <p:spPr>
          <a:xfrm flipV="1">
            <a:off x="0" y="530225"/>
            <a:ext cx="12192000" cy="374650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3808">
              <a:solidFill>
                <a:prstClr val="black"/>
              </a:solidFill>
              <a:latin typeface="Arial Narrow"/>
              <a:cs typeface="+mn-cs"/>
            </a:endParaRPr>
          </a:p>
        </p:txBody>
      </p:sp>
      <p:sp>
        <p:nvSpPr>
          <p:cNvPr id="6" name="Holder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358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329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2"/>
          <p:cNvSpPr>
            <a:spLocks noGrp="1"/>
          </p:cNvSpPr>
          <p:nvPr>
            <p:ph type="ftr" sz="quarter" idx="10"/>
          </p:nvPr>
        </p:nvSpPr>
        <p:spPr>
          <a:xfrm>
            <a:off x="4144963" y="6378575"/>
            <a:ext cx="3902075" cy="584200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3"/>
          <p:cNvSpPr>
            <a:spLocks noGrp="1"/>
          </p:cNvSpPr>
          <p:nvPr>
            <p:ph type="dt" sz="half" idx="11"/>
          </p:nvPr>
        </p:nvSpPr>
        <p:spPr>
          <a:xfrm>
            <a:off x="609600" y="6378575"/>
            <a:ext cx="2803525" cy="584200"/>
          </a:xfrm>
          <a:prstGeom prst="rect">
            <a:avLst/>
          </a:prstGeom>
        </p:spPr>
        <p:txBody>
          <a:bodyPr lIns="0" tIns="0" rIns="0" bIns="0"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3F8B3A1E-82AC-41CD-B2B4-4387D7F29A93}" type="datetime1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7" name="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538" y="6394450"/>
            <a:ext cx="2803525" cy="358775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4546A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C19C298A-3BC3-4354-8C66-21CBE8A7E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6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497638"/>
            <a:ext cx="2743200" cy="3603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ru-RU"/>
              <a:t>10.02.2016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497638"/>
            <a:ext cx="4114800" cy="3603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497638"/>
            <a:ext cx="2743200" cy="3603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864E6784-1182-4097-9C0C-45DC051DEF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89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992188" y="263525"/>
            <a:ext cx="1414462" cy="425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Ф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е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д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е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р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а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л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ь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н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о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е</a:t>
            </a:r>
            <a:r>
              <a:rPr lang="en-US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n-US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к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а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з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н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а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ч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е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й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с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т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в</a:t>
            </a:r>
            <a:r>
              <a:rPr lang="en-US" sz="1200" cap="all" spc="-100000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200" cap="all" dirty="0">
                <a:solidFill>
                  <a:srgbClr val="144381"/>
                </a:solidFill>
                <a:latin typeface="Arial" panose="020B0604020202020204" pitchFamily="34" charset="0"/>
                <a:cs typeface="Arial" pitchFamily="34" charset="0"/>
              </a:rPr>
              <a:t>о</a:t>
            </a:r>
          </a:p>
        </p:txBody>
      </p:sp>
      <p:pic>
        <p:nvPicPr>
          <p:cNvPr id="1027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90488"/>
            <a:ext cx="72231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rgbClr val="14438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44381"/>
          </a:solidFill>
          <a:latin typeface="Arial" pitchFamily="34" charset="0"/>
          <a:cs typeface="Arial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120650" y="1800225"/>
            <a:ext cx="8999538" cy="14847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  <a:t>НАРУШЕНИЯ, </a:t>
            </a:r>
            <a:b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  <a:t>ВЫЯВЛЯЕМЫЕ ФЕДЕРАЛЬНЫМ КАЗНАЧЕЙСТВОМ </a:t>
            </a:r>
            <a:b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  <a:t>ПРИ ПРОВЕДЕНИИ КОНТРОЛЬНЫХ МЕРОПРИЯТИЙ </a:t>
            </a:r>
            <a:b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cs typeface="Arial" charset="0"/>
              </a:rPr>
              <a:t>В ЧАСТИ БЮДЖЕТНОГО УЧЕТА И ОТЧЕТНОСТИ</a:t>
            </a:r>
            <a:endParaRPr lang="ru-RU" altLang="ru-RU" sz="2000" b="0" dirty="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013325"/>
            <a:ext cx="5087938" cy="936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7172" name="object 8"/>
          <p:cNvSpPr>
            <a:spLocks/>
          </p:cNvSpPr>
          <p:nvPr/>
        </p:nvSpPr>
        <p:spPr bwMode="auto">
          <a:xfrm>
            <a:off x="119063" y="6554788"/>
            <a:ext cx="9123362" cy="0"/>
          </a:xfrm>
          <a:custGeom>
            <a:avLst/>
            <a:gdLst>
              <a:gd name="T0" fmla="*/ 0 w 5752465"/>
              <a:gd name="T1" fmla="*/ 2147483647 w 5752465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noFill/>
          <a:ln w="9525">
            <a:solidFill>
              <a:srgbClr val="003B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9063" y="6532563"/>
            <a:ext cx="3638550" cy="328612"/>
          </a:xfrm>
          <a:prstGeom prst="rect">
            <a:avLst/>
          </a:prstGeom>
          <a:noFill/>
        </p:spPr>
        <p:txBody>
          <a:bodyPr lIns="127723" tIns="63862" rIns="127723" bIns="6386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www.roskazna.ru</a:t>
            </a:r>
            <a:endParaRPr lang="ru-RU" sz="1300" dirty="0">
              <a:solidFill>
                <a:schemeClr val="bg1">
                  <a:lumMod val="6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500" y="6526213"/>
            <a:ext cx="3625850" cy="328612"/>
          </a:xfrm>
          <a:prstGeom prst="rect">
            <a:avLst/>
          </a:prstGeom>
          <a:noFill/>
        </p:spPr>
        <p:txBody>
          <a:bodyPr lIns="127723" tIns="63862" rIns="127723" bIns="63862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 г. Москва, </a:t>
            </a:r>
            <a:r>
              <a:rPr lang="ru-RU" sz="1300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ноябрь </a:t>
            </a:r>
            <a:r>
              <a:rPr lang="ru-RU" sz="1300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2021</a:t>
            </a:r>
          </a:p>
        </p:txBody>
      </p:sp>
      <p:sp>
        <p:nvSpPr>
          <p:cNvPr id="7175" name="Текст 2"/>
          <p:cNvSpPr>
            <a:spLocks noGrp="1"/>
          </p:cNvSpPr>
          <p:nvPr>
            <p:ph type="body" sz="quarter" idx="10"/>
          </p:nvPr>
        </p:nvSpPr>
        <p:spPr bwMode="auto">
          <a:xfrm>
            <a:off x="47625" y="5917805"/>
            <a:ext cx="5835252" cy="5355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dirty="0" smtClean="0"/>
              <a:t>Начальник Контрольно-ревизионного управления в социальной сфере, </a:t>
            </a:r>
            <a:br>
              <a:rPr lang="ru-RU" altLang="ru-RU" dirty="0" smtClean="0"/>
            </a:br>
            <a:r>
              <a:rPr lang="ru-RU" altLang="ru-RU" dirty="0" smtClean="0"/>
              <a:t>сфере межбюджетных отношений и социального страхования</a:t>
            </a:r>
          </a:p>
        </p:txBody>
      </p:sp>
      <p:sp>
        <p:nvSpPr>
          <p:cNvPr id="7176" name="Текст 3"/>
          <p:cNvSpPr>
            <a:spLocks noGrp="1"/>
          </p:cNvSpPr>
          <p:nvPr>
            <p:ph type="body" sz="quarter" idx="11"/>
          </p:nvPr>
        </p:nvSpPr>
        <p:spPr bwMode="auto">
          <a:xfrm>
            <a:off x="47328" y="5592666"/>
            <a:ext cx="2690160" cy="3416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dirty="0" smtClean="0">
                <a:solidFill>
                  <a:srgbClr val="002060"/>
                </a:solidFill>
              </a:rPr>
              <a:t>Иванов Игорь Викторович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3101975" y="90488"/>
            <a:ext cx="8999538" cy="900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cs typeface="Arial" charset="0"/>
              </a:rPr>
              <a:t>ОБЩАЯ СУММА НАРУШЕНИЙ</a:t>
            </a:r>
            <a:br>
              <a:rPr lang="ru-RU" dirty="0" smtClean="0">
                <a:cs typeface="Arial" charset="0"/>
              </a:rPr>
            </a:br>
            <a:endParaRPr lang="ru-RU" dirty="0" smtClean="0">
              <a:cs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1D999A-C687-49DF-ACED-C430DE88221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919469"/>
              </p:ext>
            </p:extLst>
          </p:nvPr>
        </p:nvGraphicFramePr>
        <p:xfrm>
          <a:off x="119336" y="1412776"/>
          <a:ext cx="11953328" cy="4129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13562"/>
                <a:gridCol w="2269883"/>
                <a:gridCol w="2269883"/>
              </a:tblGrid>
              <a:tr h="1393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НАИМЕНОВАНИЕ ПОКАЗАТЕЛЯ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2020 г.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9 мес. 2021 г.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9565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Выявлено нарушений в финансово-бюджетной сфере на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</a:rPr>
                        <a:t>сумму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1 044 246 032,6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439 477 526,3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в том числе: 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943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Нарушение правил ведения бухгалтерского (бюджетного) учета и представления бухгалтерской (бюджетной)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</a:rPr>
                        <a:t>отчетности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319 060 867,3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98 011 579,8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219" name="Rectangle 1"/>
          <p:cNvSpPr>
            <a:spLocks noChangeArrowheads="1"/>
          </p:cNvSpPr>
          <p:nvPr/>
        </p:nvSpPr>
        <p:spPr bwMode="auto">
          <a:xfrm>
            <a:off x="2451100" y="3192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801548" y="1002214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931677">
              <a:defRPr/>
            </a:pP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тыс. рублей </a:t>
            </a:r>
            <a:endParaRPr lang="ru-RU" sz="1600" dirty="0">
              <a:solidFill>
                <a:schemeClr val="bg2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FAFA4F-9984-4F44-B6DB-F873F6A5132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9220" name="Прямоугольник 7"/>
          <p:cNvSpPr>
            <a:spLocks noChangeArrowheads="1"/>
          </p:cNvSpPr>
          <p:nvPr/>
        </p:nvSpPr>
        <p:spPr bwMode="auto">
          <a:xfrm>
            <a:off x="31427" y="5082410"/>
            <a:ext cx="120864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n-lt"/>
              </a:rPr>
              <a:t>Расхождение </a:t>
            </a:r>
            <a:r>
              <a:rPr lang="ru-RU" b="1" dirty="0">
                <a:latin typeface="+mn-lt"/>
              </a:rPr>
              <a:t>в данных бухгалтерской отчетности за 2020 год - Отчете о бюджетных обязательствах (ф. 0503128) </a:t>
            </a:r>
            <a:r>
              <a:rPr lang="ru-RU" b="1" dirty="0" smtClean="0">
                <a:latin typeface="+mn-lt"/>
              </a:rPr>
              <a:t>и </a:t>
            </a:r>
            <a:r>
              <a:rPr lang="ru-RU" b="1" dirty="0">
                <a:latin typeface="+mn-lt"/>
              </a:rPr>
              <a:t>Главной книги за 2020 год в </a:t>
            </a:r>
            <a:r>
              <a:rPr lang="ru-RU" b="1" dirty="0" smtClean="0">
                <a:latin typeface="+mn-lt"/>
              </a:rPr>
              <a:t>части отражения: </a:t>
            </a:r>
          </a:p>
          <a:p>
            <a:r>
              <a:rPr lang="ru-RU" dirty="0" smtClean="0">
                <a:latin typeface="+mn-lt"/>
              </a:rPr>
              <a:t>принятых </a:t>
            </a:r>
            <a:r>
              <a:rPr lang="ru-RU" dirty="0">
                <a:latin typeface="+mn-lt"/>
              </a:rPr>
              <a:t>бюджетных обязательств по счету 502.11.000 «Принятые обязательства</a:t>
            </a:r>
            <a:r>
              <a:rPr lang="ru-RU" dirty="0" smtClean="0">
                <a:latin typeface="+mn-lt"/>
              </a:rPr>
              <a:t>»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и </a:t>
            </a:r>
            <a:r>
              <a:rPr lang="ru-RU" dirty="0">
                <a:latin typeface="+mn-lt"/>
              </a:rPr>
              <a:t>денежных обязательств </a:t>
            </a:r>
            <a:r>
              <a:rPr lang="ru-RU" dirty="0" smtClean="0">
                <a:latin typeface="+mn-lt"/>
              </a:rPr>
              <a:t>по </a:t>
            </a:r>
            <a:r>
              <a:rPr lang="ru-RU" dirty="0">
                <a:latin typeface="+mn-lt"/>
              </a:rPr>
              <a:t>счету 502.12.000 «Принятые денежные обязательства</a:t>
            </a:r>
            <a:r>
              <a:rPr lang="ru-RU" dirty="0" smtClean="0">
                <a:latin typeface="+mn-lt"/>
              </a:rPr>
              <a:t>»</a:t>
            </a:r>
            <a:endParaRPr lang="ru-RU" dirty="0"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101975" y="90488"/>
            <a:ext cx="899953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14438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cs typeface="Arial" charset="0"/>
              </a:rPr>
              <a:t>РАЗДЕЛ 5. САНКЦИОНИРОВАНИЕ РАСХОДОВ БЮДЖЕТА</a:t>
            </a:r>
          </a:p>
          <a:p>
            <a:endParaRPr lang="ru-RU" dirty="0" smtClean="0"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32048" y="1268760"/>
            <a:ext cx="7351051" cy="707886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НАРУШЕНИЯ ПОРЯДКА ВЕДЕНИЯ БЮДЖЕТНОГО УЧЕТА </a:t>
            </a:r>
          </a:p>
          <a:p>
            <a:pPr>
              <a:defRPr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И СОСТАВЛЕНИЯ ОТЧЕТНОСТИ</a:t>
            </a:r>
            <a:endParaRPr lang="ru-RU" sz="2000" b="1" dirty="0">
              <a:solidFill>
                <a:schemeClr val="bg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57646" y="1486525"/>
            <a:ext cx="44601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931677">
              <a:defRPr/>
            </a:pP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29 172 484,8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ТЫС. РУБЛЕЙ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31428" y="2338406"/>
            <a:ext cx="3565400" cy="4001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МИНОБРНАУКИ СУБЪЕКТА</a:t>
            </a: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23479" y="2391271"/>
            <a:ext cx="3408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931677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9 432 829,2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ТЫС. РУБЛЕЙ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48" y="2852936"/>
            <a:ext cx="120694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  <a:latin typeface="+mn-lt"/>
              </a:rPr>
              <a:t>Неотражение</a:t>
            </a:r>
            <a:r>
              <a:rPr lang="ru-RU" b="1" dirty="0" smtClean="0">
                <a:solidFill>
                  <a:prstClr val="black"/>
                </a:solidFill>
                <a:latin typeface="+mn-lt"/>
              </a:rPr>
              <a:t> в бюджетном учете доведенных и распределенных лимитов бюджетных обязательств на счетах: </a:t>
            </a:r>
          </a:p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501.11.000 «доведенные лимиты бюджетных обязательств» </a:t>
            </a:r>
          </a:p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501.12.000 «лимиты бюджетных обязательств к распределению» </a:t>
            </a:r>
          </a:p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501.13.000 «лимиты бюджетных обязательств получателей бюджетных средств» </a:t>
            </a:r>
          </a:p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501.14.000 «переданные лимиты бюджетных обязательств»</a:t>
            </a:r>
            <a:endParaRPr lang="ru-RU" dirty="0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67495" y="4620745"/>
            <a:ext cx="3408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931677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9 370 609,9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ТЫС. РУБЛЕЙ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FAFA4F-9984-4F44-B6DB-F873F6A5132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101975" y="90488"/>
            <a:ext cx="899953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14438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cs typeface="Arial" charset="0"/>
              </a:rPr>
              <a:t>ПЛАНОВЫЕ НАЗНАЧЕНИЯ В ОТЧЕТЕ </a:t>
            </a:r>
          </a:p>
          <a:p>
            <a:r>
              <a:rPr lang="ru-RU" b="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(ф</a:t>
            </a:r>
            <a:r>
              <a:rPr lang="ru-RU" b="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. </a:t>
            </a:r>
            <a:r>
              <a:rPr lang="ru-RU" b="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0503117)</a:t>
            </a:r>
            <a:endParaRPr lang="ru-RU" b="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50730" y="2448818"/>
            <a:ext cx="1160894" cy="4001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defTabSz="990693" eaLnBrk="1" hangingPunct="1">
              <a:defRPr/>
            </a:pPr>
            <a:r>
              <a:rPr lang="ru-RU" altLang="ru-RU" sz="20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Доходы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048328" y="2448818"/>
            <a:ext cx="1293944" cy="4001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990693" eaLnBrk="1" hangingPunct="1">
              <a:defRPr/>
            </a:pPr>
            <a:r>
              <a:rPr lang="ru-RU" altLang="ru-RU" sz="20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Расходы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65346" y="2996952"/>
            <a:ext cx="1973617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90693" eaLnBrk="1" hangingPunct="1">
              <a:defRPr/>
            </a:pPr>
            <a:r>
              <a:rPr lang="ru-RU" altLang="ru-RU" sz="2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Бюджетная </a:t>
            </a:r>
          </a:p>
          <a:p>
            <a:pPr algn="ctr" defTabSz="990693" eaLnBrk="1" hangingPunct="1">
              <a:defRPr/>
            </a:pPr>
            <a:r>
              <a:rPr lang="ru-RU" altLang="ru-RU" sz="2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роспись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83832" y="4124980"/>
            <a:ext cx="2736647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90693" eaLnBrk="1" hangingPunct="1">
              <a:defRPr/>
            </a:pPr>
            <a:r>
              <a:rPr lang="ru-RU" altLang="ru-RU" sz="2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Закон о бюджете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5149" y="4863644"/>
            <a:ext cx="2371162" cy="67710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defTabSz="990693" eaLnBrk="1" hangingPunct="1">
              <a:defRPr/>
            </a:pPr>
            <a:r>
              <a:rPr lang="ru-RU" altLang="ru-RU" sz="20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Результат</a:t>
            </a:r>
          </a:p>
          <a:p>
            <a:pPr algn="r" defTabSz="990693" eaLnBrk="1" hangingPunct="1">
              <a:defRPr/>
            </a:pPr>
            <a:r>
              <a:rPr lang="ru-RU" altLang="ru-RU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(Дефицит/Профицит</a:t>
            </a:r>
            <a:r>
              <a:rPr lang="ru-RU" altLang="ru-RU" cap="all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)</a:t>
            </a:r>
            <a:endParaRPr lang="ru-RU" altLang="ru-RU" cap="all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048328" y="4863644"/>
            <a:ext cx="2339102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990693" eaLnBrk="1" hangingPunct="1">
              <a:defRPr/>
            </a:pPr>
            <a:r>
              <a:rPr lang="ru-RU" altLang="ru-RU" sz="20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Источники </a:t>
            </a:r>
          </a:p>
          <a:p>
            <a:pPr defTabSz="990693" eaLnBrk="1" hangingPunct="1">
              <a:defRPr/>
            </a:pPr>
            <a:r>
              <a:rPr lang="ru-RU" altLang="ru-RU" sz="20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финансирования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2706676" y="1136938"/>
            <a:ext cx="6905697" cy="7078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spc="19" dirty="0">
                <a:solidFill>
                  <a:schemeClr val="bg1"/>
                </a:solidFill>
                <a:latin typeface="+mj-lt"/>
                <a:cs typeface="Arial"/>
              </a:rPr>
              <a:t>Отчет </a:t>
            </a:r>
            <a:r>
              <a:rPr lang="ru-RU" sz="2000" b="1" spc="19" dirty="0" smtClean="0">
                <a:solidFill>
                  <a:schemeClr val="bg1"/>
                </a:solidFill>
                <a:latin typeface="+mj-lt"/>
                <a:cs typeface="Arial"/>
              </a:rPr>
              <a:t>(ф</a:t>
            </a:r>
            <a:r>
              <a:rPr lang="ru-RU" sz="2000" b="1" spc="19" dirty="0">
                <a:solidFill>
                  <a:schemeClr val="bg1"/>
                </a:solidFill>
                <a:latin typeface="+mj-lt"/>
                <a:cs typeface="Arial"/>
              </a:rPr>
              <a:t>. </a:t>
            </a:r>
            <a:r>
              <a:rPr lang="ru-RU" sz="2000" b="1" spc="19" dirty="0" smtClean="0">
                <a:solidFill>
                  <a:schemeClr val="bg1"/>
                </a:solidFill>
                <a:latin typeface="+mj-lt"/>
                <a:cs typeface="Arial"/>
              </a:rPr>
              <a:t>0503117) </a:t>
            </a:r>
          </a:p>
          <a:p>
            <a:pPr algn="ctr">
              <a:defRPr/>
            </a:pPr>
            <a:r>
              <a:rPr lang="ru-RU" sz="2000" b="1" spc="19" dirty="0" smtClean="0">
                <a:solidFill>
                  <a:schemeClr val="bg1"/>
                </a:solidFill>
                <a:latin typeface="+mj-lt"/>
                <a:cs typeface="Arial"/>
              </a:rPr>
              <a:t>Плановые </a:t>
            </a:r>
            <a:r>
              <a:rPr lang="ru-RU" sz="2000" b="1" spc="19" dirty="0">
                <a:solidFill>
                  <a:schemeClr val="bg1"/>
                </a:solidFill>
                <a:latin typeface="+mj-lt"/>
                <a:cs typeface="Arial"/>
              </a:rPr>
              <a:t>показатели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2878666" y="2850239"/>
            <a:ext cx="0" cy="272129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601744" y="4355813"/>
            <a:ext cx="1302568" cy="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8904312" y="4355813"/>
            <a:ext cx="0" cy="121571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8904312" y="2848928"/>
            <a:ext cx="0" cy="150688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601744" y="3416085"/>
            <a:ext cx="130256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878666" y="4355813"/>
            <a:ext cx="1302568" cy="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663125" y="2848928"/>
            <a:ext cx="936104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663125" y="5571530"/>
            <a:ext cx="936104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9144321" y="5571530"/>
            <a:ext cx="936104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9144321" y="2850238"/>
            <a:ext cx="936104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332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FAFA4F-9984-4F44-B6DB-F873F6A5132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101975" y="90488"/>
            <a:ext cx="899953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14438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cs typeface="Arial" charset="0"/>
              </a:rPr>
              <a:t>МЕЖТАРИФНАЯ РАЗНИЦА</a:t>
            </a:r>
            <a:endParaRPr lang="ru-RU" dirty="0">
              <a:cs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1127448" y="1136938"/>
            <a:ext cx="10153128" cy="12311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 spc="19" dirty="0" smtClean="0">
                <a:solidFill>
                  <a:schemeClr val="bg1"/>
                </a:solidFill>
                <a:latin typeface="+mj-lt"/>
                <a:cs typeface="Arial"/>
              </a:rPr>
              <a:t>СУБСИДИИ РЕСУРСОСНАБЖАЮЩИМ ОРГАНИЗАЦИЯМ </a:t>
            </a:r>
            <a:br>
              <a:rPr lang="ru-RU" b="1" spc="19" dirty="0" smtClean="0">
                <a:solidFill>
                  <a:schemeClr val="bg1"/>
                </a:solidFill>
                <a:latin typeface="+mj-lt"/>
                <a:cs typeface="Arial"/>
              </a:rPr>
            </a:br>
            <a:r>
              <a:rPr lang="ru-RU" b="1" spc="19" dirty="0" smtClean="0">
                <a:solidFill>
                  <a:schemeClr val="bg1"/>
                </a:solidFill>
                <a:latin typeface="+mj-lt"/>
                <a:cs typeface="Arial"/>
              </a:rPr>
              <a:t>НА ВОЗМЕЩЕНИЕ НЕДОПОЛУЧЕННЫХ ДОХОДОВ В СВЯЗИ С ОКАЗАНИЕМ УСЛУГ НАСЕЛЕНИЮ 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(</a:t>
            </a:r>
            <a:r>
              <a:rPr lang="ru-RU" sz="20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межтарифная</a:t>
            </a:r>
            <a:r>
              <a:rPr lang="ru-RU" sz="20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разница</a:t>
            </a:r>
            <a:r>
              <a:rPr lang="ru-RU" sz="20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)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4" name="Picture 2" descr="C:\Users\3606\Downloads\картинки\управление проекто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2695785"/>
            <a:ext cx="1233016" cy="12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eform 113"/>
          <p:cNvSpPr>
            <a:spLocks noChangeAspect="1" noEditPoints="1"/>
          </p:cNvSpPr>
          <p:nvPr/>
        </p:nvSpPr>
        <p:spPr bwMode="auto">
          <a:xfrm>
            <a:off x="2495600" y="2662880"/>
            <a:ext cx="1257186" cy="1263230"/>
          </a:xfrm>
          <a:custGeom>
            <a:avLst/>
            <a:gdLst>
              <a:gd name="T0" fmla="*/ 2147483647 w 4740"/>
              <a:gd name="T1" fmla="*/ 2147483647 h 4763"/>
              <a:gd name="T2" fmla="*/ 2147483647 w 4740"/>
              <a:gd name="T3" fmla="*/ 2147483647 h 4763"/>
              <a:gd name="T4" fmla="*/ 2147483647 w 4740"/>
              <a:gd name="T5" fmla="*/ 2147483647 h 4763"/>
              <a:gd name="T6" fmla="*/ 2147483647 w 4740"/>
              <a:gd name="T7" fmla="*/ 2147483647 h 4763"/>
              <a:gd name="T8" fmla="*/ 2147483647 w 4740"/>
              <a:gd name="T9" fmla="*/ 2147483647 h 4763"/>
              <a:gd name="T10" fmla="*/ 2147483647 w 4740"/>
              <a:gd name="T11" fmla="*/ 2147483647 h 4763"/>
              <a:gd name="T12" fmla="*/ 2147483647 w 4740"/>
              <a:gd name="T13" fmla="*/ 2147483647 h 4763"/>
              <a:gd name="T14" fmla="*/ 2147483647 w 4740"/>
              <a:gd name="T15" fmla="*/ 2147483647 h 4763"/>
              <a:gd name="T16" fmla="*/ 2147483647 w 4740"/>
              <a:gd name="T17" fmla="*/ 2147483647 h 4763"/>
              <a:gd name="T18" fmla="*/ 2147483647 w 4740"/>
              <a:gd name="T19" fmla="*/ 2147483647 h 4763"/>
              <a:gd name="T20" fmla="*/ 2147483647 w 4740"/>
              <a:gd name="T21" fmla="*/ 2147483647 h 4763"/>
              <a:gd name="T22" fmla="*/ 2147483647 w 4740"/>
              <a:gd name="T23" fmla="*/ 2147483647 h 4763"/>
              <a:gd name="T24" fmla="*/ 2147483647 w 4740"/>
              <a:gd name="T25" fmla="*/ 2147483647 h 4763"/>
              <a:gd name="T26" fmla="*/ 2147483647 w 4740"/>
              <a:gd name="T27" fmla="*/ 2147483647 h 4763"/>
              <a:gd name="T28" fmla="*/ 2147483647 w 4740"/>
              <a:gd name="T29" fmla="*/ 2147483647 h 4763"/>
              <a:gd name="T30" fmla="*/ 2147483647 w 4740"/>
              <a:gd name="T31" fmla="*/ 2147483647 h 4763"/>
              <a:gd name="T32" fmla="*/ 2147483647 w 4740"/>
              <a:gd name="T33" fmla="*/ 2147483647 h 4763"/>
              <a:gd name="T34" fmla="*/ 2147483647 w 4740"/>
              <a:gd name="T35" fmla="*/ 2147483647 h 4763"/>
              <a:gd name="T36" fmla="*/ 2147483647 w 4740"/>
              <a:gd name="T37" fmla="*/ 2147483647 h 4763"/>
              <a:gd name="T38" fmla="*/ 2147483647 w 4740"/>
              <a:gd name="T39" fmla="*/ 2147483647 h 4763"/>
              <a:gd name="T40" fmla="*/ 2147483647 w 4740"/>
              <a:gd name="T41" fmla="*/ 2147483647 h 4763"/>
              <a:gd name="T42" fmla="*/ 2147483647 w 4740"/>
              <a:gd name="T43" fmla="*/ 2147483647 h 4763"/>
              <a:gd name="T44" fmla="*/ 2147483647 w 4740"/>
              <a:gd name="T45" fmla="*/ 2147483647 h 4763"/>
              <a:gd name="T46" fmla="*/ 2147483647 w 4740"/>
              <a:gd name="T47" fmla="*/ 2147483647 h 4763"/>
              <a:gd name="T48" fmla="*/ 2147483647 w 4740"/>
              <a:gd name="T49" fmla="*/ 2147483647 h 4763"/>
              <a:gd name="T50" fmla="*/ 2147483647 w 4740"/>
              <a:gd name="T51" fmla="*/ 2147483647 h 4763"/>
              <a:gd name="T52" fmla="*/ 2147483647 w 4740"/>
              <a:gd name="T53" fmla="*/ 2147483647 h 4763"/>
              <a:gd name="T54" fmla="*/ 2147483647 w 4740"/>
              <a:gd name="T55" fmla="*/ 2147483647 h 4763"/>
              <a:gd name="T56" fmla="*/ 2147483647 w 4740"/>
              <a:gd name="T57" fmla="*/ 2147483647 h 4763"/>
              <a:gd name="T58" fmla="*/ 2147483647 w 4740"/>
              <a:gd name="T59" fmla="*/ 2147483647 h 4763"/>
              <a:gd name="T60" fmla="*/ 2147483647 w 4740"/>
              <a:gd name="T61" fmla="*/ 2147483647 h 4763"/>
              <a:gd name="T62" fmla="*/ 2147483647 w 4740"/>
              <a:gd name="T63" fmla="*/ 2147483647 h 4763"/>
              <a:gd name="T64" fmla="*/ 2147483647 w 4740"/>
              <a:gd name="T65" fmla="*/ 2147483647 h 4763"/>
              <a:gd name="T66" fmla="*/ 2147483647 w 4740"/>
              <a:gd name="T67" fmla="*/ 2147483647 h 4763"/>
              <a:gd name="T68" fmla="*/ 2147483647 w 4740"/>
              <a:gd name="T69" fmla="*/ 2147483647 h 4763"/>
              <a:gd name="T70" fmla="*/ 2147483647 w 4740"/>
              <a:gd name="T71" fmla="*/ 2147483647 h 4763"/>
              <a:gd name="T72" fmla="*/ 2147483647 w 4740"/>
              <a:gd name="T73" fmla="*/ 2147483647 h 4763"/>
              <a:gd name="T74" fmla="*/ 2147483647 w 4740"/>
              <a:gd name="T75" fmla="*/ 2147483647 h 4763"/>
              <a:gd name="T76" fmla="*/ 2147483647 w 4740"/>
              <a:gd name="T77" fmla="*/ 2147483647 h 4763"/>
              <a:gd name="T78" fmla="*/ 2147483647 w 4740"/>
              <a:gd name="T79" fmla="*/ 2147483647 h 4763"/>
              <a:gd name="T80" fmla="*/ 2147483647 w 4740"/>
              <a:gd name="T81" fmla="*/ 2147483647 h 4763"/>
              <a:gd name="T82" fmla="*/ 2147483647 w 4740"/>
              <a:gd name="T83" fmla="*/ 2147483647 h 4763"/>
              <a:gd name="T84" fmla="*/ 2147483647 w 4740"/>
              <a:gd name="T85" fmla="*/ 2147483647 h 4763"/>
              <a:gd name="T86" fmla="*/ 2147483647 w 4740"/>
              <a:gd name="T87" fmla="*/ 2147483647 h 4763"/>
              <a:gd name="T88" fmla="*/ 2147483647 w 4740"/>
              <a:gd name="T89" fmla="*/ 2147483647 h 4763"/>
              <a:gd name="T90" fmla="*/ 2147483647 w 4740"/>
              <a:gd name="T91" fmla="*/ 2147483647 h 4763"/>
              <a:gd name="T92" fmla="*/ 2147483647 w 4740"/>
              <a:gd name="T93" fmla="*/ 2147483647 h 4763"/>
              <a:gd name="T94" fmla="*/ 2147483647 w 4740"/>
              <a:gd name="T95" fmla="*/ 2147483647 h 4763"/>
              <a:gd name="T96" fmla="*/ 2147483647 w 4740"/>
              <a:gd name="T97" fmla="*/ 2147483647 h 4763"/>
              <a:gd name="T98" fmla="*/ 2147483647 w 4740"/>
              <a:gd name="T99" fmla="*/ 2147483647 h 4763"/>
              <a:gd name="T100" fmla="*/ 2147483647 w 4740"/>
              <a:gd name="T101" fmla="*/ 2147483647 h 4763"/>
              <a:gd name="T102" fmla="*/ 2147483647 w 4740"/>
              <a:gd name="T103" fmla="*/ 2147483647 h 4763"/>
              <a:gd name="T104" fmla="*/ 2147483647 w 4740"/>
              <a:gd name="T105" fmla="*/ 2147483647 h 4763"/>
              <a:gd name="T106" fmla="*/ 2147483647 w 4740"/>
              <a:gd name="T107" fmla="*/ 2147483647 h 4763"/>
              <a:gd name="T108" fmla="*/ 2147483647 w 4740"/>
              <a:gd name="T109" fmla="*/ 2147483647 h 4763"/>
              <a:gd name="T110" fmla="*/ 2147483647 w 4740"/>
              <a:gd name="T111" fmla="*/ 2147483647 h 4763"/>
              <a:gd name="T112" fmla="*/ 2147483647 w 4740"/>
              <a:gd name="T113" fmla="*/ 2147483647 h 4763"/>
              <a:gd name="T114" fmla="*/ 2147483647 w 4740"/>
              <a:gd name="T115" fmla="*/ 2147483647 h 4763"/>
              <a:gd name="T116" fmla="*/ 2147483647 w 4740"/>
              <a:gd name="T117" fmla="*/ 2147483647 h 4763"/>
              <a:gd name="T118" fmla="*/ 2147483647 w 4740"/>
              <a:gd name="T119" fmla="*/ 2147483647 h 4763"/>
              <a:gd name="T120" fmla="*/ 2147483647 w 4740"/>
              <a:gd name="T121" fmla="*/ 2147483647 h 4763"/>
              <a:gd name="T122" fmla="*/ 2147483647 w 4740"/>
              <a:gd name="T123" fmla="*/ 2147483647 h 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740"/>
              <a:gd name="T187" fmla="*/ 0 h 4763"/>
              <a:gd name="T188" fmla="*/ 4740 w 4740"/>
              <a:gd name="T189" fmla="*/ 4763 h 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740" h="4763">
                <a:moveTo>
                  <a:pt x="4740" y="4763"/>
                </a:moveTo>
                <a:lnTo>
                  <a:pt x="0" y="4763"/>
                </a:lnTo>
                <a:lnTo>
                  <a:pt x="0" y="4670"/>
                </a:lnTo>
                <a:lnTo>
                  <a:pt x="4740" y="4670"/>
                </a:lnTo>
                <a:lnTo>
                  <a:pt x="4740" y="4763"/>
                </a:lnTo>
                <a:close/>
                <a:moveTo>
                  <a:pt x="1168" y="1312"/>
                </a:moveTo>
                <a:lnTo>
                  <a:pt x="243" y="1312"/>
                </a:lnTo>
                <a:lnTo>
                  <a:pt x="243" y="920"/>
                </a:lnTo>
                <a:lnTo>
                  <a:pt x="2360" y="0"/>
                </a:lnTo>
                <a:lnTo>
                  <a:pt x="4493" y="920"/>
                </a:lnTo>
                <a:lnTo>
                  <a:pt x="4493" y="1312"/>
                </a:lnTo>
                <a:lnTo>
                  <a:pt x="3571" y="1312"/>
                </a:lnTo>
                <a:lnTo>
                  <a:pt x="3571" y="1126"/>
                </a:lnTo>
                <a:lnTo>
                  <a:pt x="4308" y="1126"/>
                </a:lnTo>
                <a:lnTo>
                  <a:pt x="4308" y="1041"/>
                </a:lnTo>
                <a:lnTo>
                  <a:pt x="2360" y="203"/>
                </a:lnTo>
                <a:lnTo>
                  <a:pt x="429" y="1041"/>
                </a:lnTo>
                <a:lnTo>
                  <a:pt x="429" y="1126"/>
                </a:lnTo>
                <a:lnTo>
                  <a:pt x="1168" y="1126"/>
                </a:lnTo>
                <a:lnTo>
                  <a:pt x="1168" y="1312"/>
                </a:lnTo>
                <a:close/>
                <a:moveTo>
                  <a:pt x="3571" y="1510"/>
                </a:moveTo>
                <a:lnTo>
                  <a:pt x="4480" y="1510"/>
                </a:lnTo>
                <a:lnTo>
                  <a:pt x="4480" y="3731"/>
                </a:lnTo>
                <a:lnTo>
                  <a:pt x="4629" y="3954"/>
                </a:lnTo>
                <a:lnTo>
                  <a:pt x="4629" y="4573"/>
                </a:lnTo>
                <a:lnTo>
                  <a:pt x="4536" y="4573"/>
                </a:lnTo>
                <a:lnTo>
                  <a:pt x="4536" y="3983"/>
                </a:lnTo>
                <a:lnTo>
                  <a:pt x="4388" y="3760"/>
                </a:lnTo>
                <a:lnTo>
                  <a:pt x="4388" y="1603"/>
                </a:lnTo>
                <a:lnTo>
                  <a:pt x="3571" y="1603"/>
                </a:lnTo>
                <a:lnTo>
                  <a:pt x="3571" y="1510"/>
                </a:lnTo>
                <a:close/>
                <a:moveTo>
                  <a:pt x="111" y="4573"/>
                </a:moveTo>
                <a:lnTo>
                  <a:pt x="111" y="3954"/>
                </a:lnTo>
                <a:lnTo>
                  <a:pt x="260" y="3731"/>
                </a:lnTo>
                <a:lnTo>
                  <a:pt x="260" y="1510"/>
                </a:lnTo>
                <a:lnTo>
                  <a:pt x="1168" y="1510"/>
                </a:lnTo>
                <a:lnTo>
                  <a:pt x="1168" y="1603"/>
                </a:lnTo>
                <a:lnTo>
                  <a:pt x="352" y="1603"/>
                </a:lnTo>
                <a:lnTo>
                  <a:pt x="352" y="3760"/>
                </a:lnTo>
                <a:lnTo>
                  <a:pt x="204" y="3983"/>
                </a:lnTo>
                <a:lnTo>
                  <a:pt x="204" y="4573"/>
                </a:lnTo>
                <a:lnTo>
                  <a:pt x="111" y="4573"/>
                </a:lnTo>
                <a:close/>
                <a:moveTo>
                  <a:pt x="1353" y="4573"/>
                </a:moveTo>
                <a:lnTo>
                  <a:pt x="1353" y="965"/>
                </a:lnTo>
                <a:lnTo>
                  <a:pt x="3386" y="965"/>
                </a:lnTo>
                <a:lnTo>
                  <a:pt x="3386" y="4573"/>
                </a:lnTo>
                <a:lnTo>
                  <a:pt x="2683" y="4573"/>
                </a:lnTo>
                <a:lnTo>
                  <a:pt x="2683" y="4219"/>
                </a:lnTo>
                <a:lnTo>
                  <a:pt x="2056" y="4219"/>
                </a:lnTo>
                <a:lnTo>
                  <a:pt x="2056" y="4573"/>
                </a:lnTo>
                <a:lnTo>
                  <a:pt x="1353" y="4573"/>
                </a:lnTo>
                <a:close/>
                <a:moveTo>
                  <a:pt x="2590" y="4573"/>
                </a:moveTo>
                <a:lnTo>
                  <a:pt x="2416" y="4573"/>
                </a:lnTo>
                <a:lnTo>
                  <a:pt x="2416" y="4312"/>
                </a:lnTo>
                <a:lnTo>
                  <a:pt x="2590" y="4312"/>
                </a:lnTo>
                <a:lnTo>
                  <a:pt x="2590" y="4573"/>
                </a:lnTo>
                <a:close/>
                <a:moveTo>
                  <a:pt x="2324" y="4573"/>
                </a:moveTo>
                <a:lnTo>
                  <a:pt x="2149" y="4573"/>
                </a:lnTo>
                <a:lnTo>
                  <a:pt x="2149" y="4312"/>
                </a:lnTo>
                <a:lnTo>
                  <a:pt x="2324" y="4312"/>
                </a:lnTo>
                <a:lnTo>
                  <a:pt x="2324" y="4573"/>
                </a:lnTo>
                <a:close/>
                <a:moveTo>
                  <a:pt x="2880" y="1380"/>
                </a:moveTo>
                <a:lnTo>
                  <a:pt x="2880" y="1671"/>
                </a:lnTo>
                <a:lnTo>
                  <a:pt x="2695" y="1671"/>
                </a:lnTo>
                <a:lnTo>
                  <a:pt x="2695" y="1380"/>
                </a:lnTo>
                <a:lnTo>
                  <a:pt x="2880" y="1380"/>
                </a:lnTo>
                <a:close/>
                <a:moveTo>
                  <a:pt x="2880" y="1857"/>
                </a:moveTo>
                <a:lnTo>
                  <a:pt x="2880" y="2144"/>
                </a:lnTo>
                <a:lnTo>
                  <a:pt x="2695" y="2144"/>
                </a:lnTo>
                <a:lnTo>
                  <a:pt x="2695" y="1857"/>
                </a:lnTo>
                <a:lnTo>
                  <a:pt x="2880" y="1857"/>
                </a:lnTo>
                <a:close/>
                <a:moveTo>
                  <a:pt x="2880" y="2330"/>
                </a:moveTo>
                <a:lnTo>
                  <a:pt x="2880" y="2619"/>
                </a:lnTo>
                <a:lnTo>
                  <a:pt x="2695" y="2619"/>
                </a:lnTo>
                <a:lnTo>
                  <a:pt x="2695" y="2330"/>
                </a:lnTo>
                <a:lnTo>
                  <a:pt x="2880" y="2330"/>
                </a:lnTo>
                <a:close/>
                <a:moveTo>
                  <a:pt x="2880" y="2804"/>
                </a:moveTo>
                <a:lnTo>
                  <a:pt x="2880" y="3092"/>
                </a:lnTo>
                <a:lnTo>
                  <a:pt x="2695" y="3092"/>
                </a:lnTo>
                <a:lnTo>
                  <a:pt x="2695" y="2804"/>
                </a:lnTo>
                <a:lnTo>
                  <a:pt x="2880" y="2804"/>
                </a:lnTo>
                <a:close/>
                <a:moveTo>
                  <a:pt x="2880" y="3277"/>
                </a:moveTo>
                <a:lnTo>
                  <a:pt x="2880" y="3566"/>
                </a:lnTo>
                <a:lnTo>
                  <a:pt x="2695" y="3566"/>
                </a:lnTo>
                <a:lnTo>
                  <a:pt x="2695" y="3277"/>
                </a:lnTo>
                <a:lnTo>
                  <a:pt x="2880" y="3277"/>
                </a:lnTo>
                <a:close/>
                <a:moveTo>
                  <a:pt x="2880" y="3752"/>
                </a:moveTo>
                <a:lnTo>
                  <a:pt x="2880" y="4029"/>
                </a:lnTo>
                <a:lnTo>
                  <a:pt x="2695" y="4029"/>
                </a:lnTo>
                <a:lnTo>
                  <a:pt x="2695" y="3752"/>
                </a:lnTo>
                <a:lnTo>
                  <a:pt x="2880" y="3752"/>
                </a:lnTo>
                <a:close/>
                <a:moveTo>
                  <a:pt x="2463" y="1380"/>
                </a:moveTo>
                <a:lnTo>
                  <a:pt x="2463" y="1671"/>
                </a:lnTo>
                <a:lnTo>
                  <a:pt x="2277" y="1671"/>
                </a:lnTo>
                <a:lnTo>
                  <a:pt x="2277" y="1380"/>
                </a:lnTo>
                <a:lnTo>
                  <a:pt x="2463" y="1380"/>
                </a:lnTo>
                <a:close/>
                <a:moveTo>
                  <a:pt x="2463" y="1857"/>
                </a:moveTo>
                <a:lnTo>
                  <a:pt x="2463" y="2144"/>
                </a:lnTo>
                <a:lnTo>
                  <a:pt x="2277" y="2144"/>
                </a:lnTo>
                <a:lnTo>
                  <a:pt x="2277" y="1857"/>
                </a:lnTo>
                <a:lnTo>
                  <a:pt x="2463" y="1857"/>
                </a:lnTo>
                <a:close/>
                <a:moveTo>
                  <a:pt x="2463" y="2330"/>
                </a:moveTo>
                <a:lnTo>
                  <a:pt x="2463" y="2619"/>
                </a:lnTo>
                <a:lnTo>
                  <a:pt x="2277" y="2619"/>
                </a:lnTo>
                <a:lnTo>
                  <a:pt x="2277" y="2330"/>
                </a:lnTo>
                <a:lnTo>
                  <a:pt x="2463" y="2330"/>
                </a:lnTo>
                <a:close/>
                <a:moveTo>
                  <a:pt x="2463" y="2804"/>
                </a:moveTo>
                <a:lnTo>
                  <a:pt x="2463" y="3092"/>
                </a:lnTo>
                <a:lnTo>
                  <a:pt x="2277" y="3092"/>
                </a:lnTo>
                <a:lnTo>
                  <a:pt x="2277" y="2804"/>
                </a:lnTo>
                <a:lnTo>
                  <a:pt x="2463" y="2804"/>
                </a:lnTo>
                <a:close/>
                <a:moveTo>
                  <a:pt x="2463" y="3277"/>
                </a:moveTo>
                <a:lnTo>
                  <a:pt x="2463" y="3566"/>
                </a:lnTo>
                <a:lnTo>
                  <a:pt x="2277" y="3566"/>
                </a:lnTo>
                <a:lnTo>
                  <a:pt x="2277" y="3277"/>
                </a:lnTo>
                <a:lnTo>
                  <a:pt x="2463" y="3277"/>
                </a:lnTo>
                <a:close/>
                <a:moveTo>
                  <a:pt x="2463" y="3752"/>
                </a:moveTo>
                <a:lnTo>
                  <a:pt x="2463" y="4029"/>
                </a:lnTo>
                <a:lnTo>
                  <a:pt x="2277" y="4029"/>
                </a:lnTo>
                <a:lnTo>
                  <a:pt x="2277" y="3752"/>
                </a:lnTo>
                <a:lnTo>
                  <a:pt x="2463" y="3752"/>
                </a:lnTo>
                <a:close/>
                <a:moveTo>
                  <a:pt x="2045" y="1380"/>
                </a:moveTo>
                <a:lnTo>
                  <a:pt x="2045" y="1671"/>
                </a:lnTo>
                <a:lnTo>
                  <a:pt x="1860" y="1671"/>
                </a:lnTo>
                <a:lnTo>
                  <a:pt x="1860" y="1380"/>
                </a:lnTo>
                <a:lnTo>
                  <a:pt x="2045" y="1380"/>
                </a:lnTo>
                <a:close/>
                <a:moveTo>
                  <a:pt x="2045" y="1857"/>
                </a:moveTo>
                <a:lnTo>
                  <a:pt x="2045" y="2144"/>
                </a:lnTo>
                <a:lnTo>
                  <a:pt x="1860" y="2144"/>
                </a:lnTo>
                <a:lnTo>
                  <a:pt x="1860" y="1857"/>
                </a:lnTo>
                <a:lnTo>
                  <a:pt x="2045" y="1857"/>
                </a:lnTo>
                <a:close/>
                <a:moveTo>
                  <a:pt x="2045" y="2330"/>
                </a:moveTo>
                <a:lnTo>
                  <a:pt x="2045" y="2619"/>
                </a:lnTo>
                <a:lnTo>
                  <a:pt x="1860" y="2619"/>
                </a:lnTo>
                <a:lnTo>
                  <a:pt x="1860" y="2330"/>
                </a:lnTo>
                <a:lnTo>
                  <a:pt x="2045" y="2330"/>
                </a:lnTo>
                <a:close/>
                <a:moveTo>
                  <a:pt x="2045" y="2804"/>
                </a:moveTo>
                <a:lnTo>
                  <a:pt x="2045" y="3092"/>
                </a:lnTo>
                <a:lnTo>
                  <a:pt x="1860" y="3092"/>
                </a:lnTo>
                <a:lnTo>
                  <a:pt x="1860" y="2804"/>
                </a:lnTo>
                <a:lnTo>
                  <a:pt x="2045" y="2804"/>
                </a:lnTo>
                <a:close/>
                <a:moveTo>
                  <a:pt x="2045" y="3277"/>
                </a:moveTo>
                <a:lnTo>
                  <a:pt x="2045" y="3566"/>
                </a:lnTo>
                <a:lnTo>
                  <a:pt x="1860" y="3566"/>
                </a:lnTo>
                <a:lnTo>
                  <a:pt x="1860" y="3277"/>
                </a:lnTo>
                <a:lnTo>
                  <a:pt x="2045" y="3277"/>
                </a:lnTo>
                <a:close/>
                <a:moveTo>
                  <a:pt x="2045" y="3752"/>
                </a:moveTo>
                <a:lnTo>
                  <a:pt x="2045" y="4029"/>
                </a:lnTo>
                <a:lnTo>
                  <a:pt x="1860" y="4029"/>
                </a:lnTo>
                <a:lnTo>
                  <a:pt x="1860" y="3752"/>
                </a:lnTo>
                <a:lnTo>
                  <a:pt x="2045" y="3752"/>
                </a:lnTo>
                <a:close/>
                <a:moveTo>
                  <a:pt x="4202" y="1871"/>
                </a:moveTo>
                <a:lnTo>
                  <a:pt x="4202" y="2144"/>
                </a:lnTo>
                <a:lnTo>
                  <a:pt x="4016" y="2144"/>
                </a:lnTo>
                <a:lnTo>
                  <a:pt x="4016" y="1871"/>
                </a:lnTo>
                <a:lnTo>
                  <a:pt x="4202" y="1871"/>
                </a:lnTo>
                <a:close/>
                <a:moveTo>
                  <a:pt x="4202" y="2330"/>
                </a:moveTo>
                <a:lnTo>
                  <a:pt x="4202" y="2619"/>
                </a:lnTo>
                <a:lnTo>
                  <a:pt x="4016" y="2619"/>
                </a:lnTo>
                <a:lnTo>
                  <a:pt x="4016" y="2330"/>
                </a:lnTo>
                <a:lnTo>
                  <a:pt x="4202" y="2330"/>
                </a:lnTo>
                <a:close/>
                <a:moveTo>
                  <a:pt x="4202" y="2804"/>
                </a:moveTo>
                <a:lnTo>
                  <a:pt x="4202" y="3092"/>
                </a:lnTo>
                <a:lnTo>
                  <a:pt x="4016" y="3092"/>
                </a:lnTo>
                <a:lnTo>
                  <a:pt x="4016" y="2804"/>
                </a:lnTo>
                <a:lnTo>
                  <a:pt x="4202" y="2804"/>
                </a:lnTo>
                <a:close/>
                <a:moveTo>
                  <a:pt x="4202" y="3277"/>
                </a:moveTo>
                <a:lnTo>
                  <a:pt x="4202" y="3566"/>
                </a:lnTo>
                <a:lnTo>
                  <a:pt x="4016" y="3566"/>
                </a:lnTo>
                <a:lnTo>
                  <a:pt x="4016" y="3277"/>
                </a:lnTo>
                <a:lnTo>
                  <a:pt x="4202" y="3277"/>
                </a:lnTo>
                <a:close/>
                <a:moveTo>
                  <a:pt x="4202" y="3752"/>
                </a:moveTo>
                <a:lnTo>
                  <a:pt x="4202" y="4029"/>
                </a:lnTo>
                <a:lnTo>
                  <a:pt x="4016" y="4029"/>
                </a:lnTo>
                <a:lnTo>
                  <a:pt x="4016" y="3752"/>
                </a:lnTo>
                <a:lnTo>
                  <a:pt x="4202" y="3752"/>
                </a:lnTo>
                <a:close/>
                <a:moveTo>
                  <a:pt x="3785" y="1871"/>
                </a:moveTo>
                <a:lnTo>
                  <a:pt x="3785" y="2144"/>
                </a:lnTo>
                <a:lnTo>
                  <a:pt x="3599" y="2144"/>
                </a:lnTo>
                <a:lnTo>
                  <a:pt x="3599" y="1871"/>
                </a:lnTo>
                <a:lnTo>
                  <a:pt x="3785" y="1871"/>
                </a:lnTo>
                <a:close/>
                <a:moveTo>
                  <a:pt x="3785" y="2330"/>
                </a:moveTo>
                <a:lnTo>
                  <a:pt x="3785" y="2619"/>
                </a:lnTo>
                <a:lnTo>
                  <a:pt x="3599" y="2619"/>
                </a:lnTo>
                <a:lnTo>
                  <a:pt x="3599" y="2330"/>
                </a:lnTo>
                <a:lnTo>
                  <a:pt x="3785" y="2330"/>
                </a:lnTo>
                <a:close/>
                <a:moveTo>
                  <a:pt x="3785" y="2804"/>
                </a:moveTo>
                <a:lnTo>
                  <a:pt x="3785" y="3092"/>
                </a:lnTo>
                <a:lnTo>
                  <a:pt x="3599" y="3092"/>
                </a:lnTo>
                <a:lnTo>
                  <a:pt x="3599" y="2804"/>
                </a:lnTo>
                <a:lnTo>
                  <a:pt x="3785" y="2804"/>
                </a:lnTo>
                <a:close/>
                <a:moveTo>
                  <a:pt x="3785" y="3277"/>
                </a:moveTo>
                <a:lnTo>
                  <a:pt x="3785" y="3566"/>
                </a:lnTo>
                <a:lnTo>
                  <a:pt x="3599" y="3566"/>
                </a:lnTo>
                <a:lnTo>
                  <a:pt x="3599" y="3277"/>
                </a:lnTo>
                <a:lnTo>
                  <a:pt x="3785" y="3277"/>
                </a:lnTo>
                <a:close/>
                <a:moveTo>
                  <a:pt x="3785" y="3752"/>
                </a:moveTo>
                <a:lnTo>
                  <a:pt x="3785" y="4029"/>
                </a:lnTo>
                <a:lnTo>
                  <a:pt x="3599" y="4029"/>
                </a:lnTo>
                <a:lnTo>
                  <a:pt x="3599" y="3752"/>
                </a:lnTo>
                <a:lnTo>
                  <a:pt x="3785" y="3752"/>
                </a:lnTo>
                <a:close/>
                <a:moveTo>
                  <a:pt x="722" y="1871"/>
                </a:moveTo>
                <a:lnTo>
                  <a:pt x="722" y="2144"/>
                </a:lnTo>
                <a:lnTo>
                  <a:pt x="537" y="2144"/>
                </a:lnTo>
                <a:lnTo>
                  <a:pt x="537" y="1871"/>
                </a:lnTo>
                <a:lnTo>
                  <a:pt x="722" y="1871"/>
                </a:lnTo>
                <a:close/>
                <a:moveTo>
                  <a:pt x="722" y="2330"/>
                </a:moveTo>
                <a:lnTo>
                  <a:pt x="722" y="2619"/>
                </a:lnTo>
                <a:lnTo>
                  <a:pt x="537" y="2619"/>
                </a:lnTo>
                <a:lnTo>
                  <a:pt x="537" y="2330"/>
                </a:lnTo>
                <a:lnTo>
                  <a:pt x="722" y="2330"/>
                </a:lnTo>
                <a:close/>
                <a:moveTo>
                  <a:pt x="722" y="2804"/>
                </a:moveTo>
                <a:lnTo>
                  <a:pt x="722" y="3092"/>
                </a:lnTo>
                <a:lnTo>
                  <a:pt x="537" y="3092"/>
                </a:lnTo>
                <a:lnTo>
                  <a:pt x="537" y="2804"/>
                </a:lnTo>
                <a:lnTo>
                  <a:pt x="722" y="2804"/>
                </a:lnTo>
                <a:close/>
                <a:moveTo>
                  <a:pt x="722" y="3277"/>
                </a:moveTo>
                <a:lnTo>
                  <a:pt x="722" y="3566"/>
                </a:lnTo>
                <a:lnTo>
                  <a:pt x="537" y="3566"/>
                </a:lnTo>
                <a:lnTo>
                  <a:pt x="537" y="3277"/>
                </a:lnTo>
                <a:lnTo>
                  <a:pt x="722" y="3277"/>
                </a:lnTo>
                <a:close/>
                <a:moveTo>
                  <a:pt x="722" y="3752"/>
                </a:moveTo>
                <a:lnTo>
                  <a:pt x="722" y="4029"/>
                </a:lnTo>
                <a:lnTo>
                  <a:pt x="537" y="4029"/>
                </a:lnTo>
                <a:lnTo>
                  <a:pt x="537" y="3752"/>
                </a:lnTo>
                <a:lnTo>
                  <a:pt x="722" y="3752"/>
                </a:lnTo>
                <a:close/>
                <a:moveTo>
                  <a:pt x="1140" y="1871"/>
                </a:moveTo>
                <a:lnTo>
                  <a:pt x="1140" y="2144"/>
                </a:lnTo>
                <a:lnTo>
                  <a:pt x="954" y="2144"/>
                </a:lnTo>
                <a:lnTo>
                  <a:pt x="954" y="1871"/>
                </a:lnTo>
                <a:lnTo>
                  <a:pt x="1140" y="1871"/>
                </a:lnTo>
                <a:close/>
                <a:moveTo>
                  <a:pt x="1140" y="2330"/>
                </a:moveTo>
                <a:lnTo>
                  <a:pt x="1140" y="2619"/>
                </a:lnTo>
                <a:lnTo>
                  <a:pt x="954" y="2619"/>
                </a:lnTo>
                <a:lnTo>
                  <a:pt x="954" y="2330"/>
                </a:lnTo>
                <a:lnTo>
                  <a:pt x="1140" y="2330"/>
                </a:lnTo>
                <a:close/>
                <a:moveTo>
                  <a:pt x="1140" y="2804"/>
                </a:moveTo>
                <a:lnTo>
                  <a:pt x="1140" y="3092"/>
                </a:lnTo>
                <a:lnTo>
                  <a:pt x="954" y="3092"/>
                </a:lnTo>
                <a:lnTo>
                  <a:pt x="954" y="2804"/>
                </a:lnTo>
                <a:lnTo>
                  <a:pt x="1140" y="2804"/>
                </a:lnTo>
                <a:close/>
                <a:moveTo>
                  <a:pt x="1140" y="3277"/>
                </a:moveTo>
                <a:lnTo>
                  <a:pt x="1140" y="3566"/>
                </a:lnTo>
                <a:lnTo>
                  <a:pt x="954" y="3566"/>
                </a:lnTo>
                <a:lnTo>
                  <a:pt x="954" y="3277"/>
                </a:lnTo>
                <a:lnTo>
                  <a:pt x="1140" y="3277"/>
                </a:lnTo>
                <a:close/>
                <a:moveTo>
                  <a:pt x="1140" y="3752"/>
                </a:moveTo>
                <a:lnTo>
                  <a:pt x="1140" y="4029"/>
                </a:lnTo>
                <a:lnTo>
                  <a:pt x="954" y="4029"/>
                </a:lnTo>
                <a:lnTo>
                  <a:pt x="954" y="3752"/>
                </a:lnTo>
                <a:lnTo>
                  <a:pt x="1140" y="37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91">
            <a:extLst>
              <a:ext uri="{FF2B5EF4-FFF2-40B4-BE49-F238E27FC236}"/>
            </a:extLst>
          </p:cNvPr>
          <p:cNvSpPr>
            <a:spLocks noChangeAspect="1" noEditPoints="1"/>
          </p:cNvSpPr>
          <p:nvPr/>
        </p:nvSpPr>
        <p:spPr bwMode="auto">
          <a:xfrm>
            <a:off x="5760204" y="2801544"/>
            <a:ext cx="1417565" cy="854707"/>
          </a:xfrm>
          <a:custGeom>
            <a:avLst/>
            <a:gdLst>
              <a:gd name="T0" fmla="*/ 2147483647 w 6736"/>
              <a:gd name="T1" fmla="*/ 2147483647 h 4055"/>
              <a:gd name="T2" fmla="*/ 2147483647 w 6736"/>
              <a:gd name="T3" fmla="*/ 2147483647 h 4055"/>
              <a:gd name="T4" fmla="*/ 2147483647 w 6736"/>
              <a:gd name="T5" fmla="*/ 2147483647 h 4055"/>
              <a:gd name="T6" fmla="*/ 2147483647 w 6736"/>
              <a:gd name="T7" fmla="*/ 2147483647 h 4055"/>
              <a:gd name="T8" fmla="*/ 2147483647 w 6736"/>
              <a:gd name="T9" fmla="*/ 2147483647 h 4055"/>
              <a:gd name="T10" fmla="*/ 2147483647 w 6736"/>
              <a:gd name="T11" fmla="*/ 2147483647 h 4055"/>
              <a:gd name="T12" fmla="*/ 2147483647 w 6736"/>
              <a:gd name="T13" fmla="*/ 2147483647 h 4055"/>
              <a:gd name="T14" fmla="*/ 2147483647 w 6736"/>
              <a:gd name="T15" fmla="*/ 2147483647 h 4055"/>
              <a:gd name="T16" fmla="*/ 2147483647 w 6736"/>
              <a:gd name="T17" fmla="*/ 2147483647 h 4055"/>
              <a:gd name="T18" fmla="*/ 2147483647 w 6736"/>
              <a:gd name="T19" fmla="*/ 2147483647 h 4055"/>
              <a:gd name="T20" fmla="*/ 2147483647 w 6736"/>
              <a:gd name="T21" fmla="*/ 2147483647 h 4055"/>
              <a:gd name="T22" fmla="*/ 2147483647 w 6736"/>
              <a:gd name="T23" fmla="*/ 2147483647 h 4055"/>
              <a:gd name="T24" fmla="*/ 2147483647 w 6736"/>
              <a:gd name="T25" fmla="*/ 2147483647 h 4055"/>
              <a:gd name="T26" fmla="*/ 2147483647 w 6736"/>
              <a:gd name="T27" fmla="*/ 2147483647 h 4055"/>
              <a:gd name="T28" fmla="*/ 2147483647 w 6736"/>
              <a:gd name="T29" fmla="*/ 2147483647 h 4055"/>
              <a:gd name="T30" fmla="*/ 2147483647 w 6736"/>
              <a:gd name="T31" fmla="*/ 2147483647 h 4055"/>
              <a:gd name="T32" fmla="*/ 2147483647 w 6736"/>
              <a:gd name="T33" fmla="*/ 2147483647 h 4055"/>
              <a:gd name="T34" fmla="*/ 2147483647 w 6736"/>
              <a:gd name="T35" fmla="*/ 2147483647 h 4055"/>
              <a:gd name="T36" fmla="*/ 2147483647 w 6736"/>
              <a:gd name="T37" fmla="*/ 2147483647 h 4055"/>
              <a:gd name="T38" fmla="*/ 2147483647 w 6736"/>
              <a:gd name="T39" fmla="*/ 2147483647 h 4055"/>
              <a:gd name="T40" fmla="*/ 2147483647 w 6736"/>
              <a:gd name="T41" fmla="*/ 2147483647 h 4055"/>
              <a:gd name="T42" fmla="*/ 2147483647 w 6736"/>
              <a:gd name="T43" fmla="*/ 2147483647 h 4055"/>
              <a:gd name="T44" fmla="*/ 2147483647 w 6736"/>
              <a:gd name="T45" fmla="*/ 2147483647 h 4055"/>
              <a:gd name="T46" fmla="*/ 2147483647 w 6736"/>
              <a:gd name="T47" fmla="*/ 2147483647 h 4055"/>
              <a:gd name="T48" fmla="*/ 2147483647 w 6736"/>
              <a:gd name="T49" fmla="*/ 2147483647 h 4055"/>
              <a:gd name="T50" fmla="*/ 2147483647 w 6736"/>
              <a:gd name="T51" fmla="*/ 2147483647 h 4055"/>
              <a:gd name="T52" fmla="*/ 2147483647 w 6736"/>
              <a:gd name="T53" fmla="*/ 2147483647 h 4055"/>
              <a:gd name="T54" fmla="*/ 2147483647 w 6736"/>
              <a:gd name="T55" fmla="*/ 2147483647 h 4055"/>
              <a:gd name="T56" fmla="*/ 2147483647 w 6736"/>
              <a:gd name="T57" fmla="*/ 2147483647 h 4055"/>
              <a:gd name="T58" fmla="*/ 2147483647 w 6736"/>
              <a:gd name="T59" fmla="*/ 2147483647 h 4055"/>
              <a:gd name="T60" fmla="*/ 2147483647 w 6736"/>
              <a:gd name="T61" fmla="*/ 2147483647 h 4055"/>
              <a:gd name="T62" fmla="*/ 2147483647 w 6736"/>
              <a:gd name="T63" fmla="*/ 2147483647 h 4055"/>
              <a:gd name="T64" fmla="*/ 2147483647 w 6736"/>
              <a:gd name="T65" fmla="*/ 2147483647 h 4055"/>
              <a:gd name="T66" fmla="*/ 0 w 6736"/>
              <a:gd name="T67" fmla="*/ 2147483647 h 4055"/>
              <a:gd name="T68" fmla="*/ 2147483647 w 6736"/>
              <a:gd name="T69" fmla="*/ 2147483647 h 4055"/>
              <a:gd name="T70" fmla="*/ 2147483647 w 6736"/>
              <a:gd name="T71" fmla="*/ 2147483647 h 4055"/>
              <a:gd name="T72" fmla="*/ 2147483647 w 6736"/>
              <a:gd name="T73" fmla="*/ 2147483647 h 4055"/>
              <a:gd name="T74" fmla="*/ 2147483647 w 6736"/>
              <a:gd name="T75" fmla="*/ 2147483647 h 4055"/>
              <a:gd name="T76" fmla="*/ 2147483647 w 6736"/>
              <a:gd name="T77" fmla="*/ 2147483647 h 4055"/>
              <a:gd name="T78" fmla="*/ 2147483647 w 6736"/>
              <a:gd name="T79" fmla="*/ 2147483647 h 4055"/>
              <a:gd name="T80" fmla="*/ 2147483647 w 6736"/>
              <a:gd name="T81" fmla="*/ 2147483647 h 4055"/>
              <a:gd name="T82" fmla="*/ 2147483647 w 6736"/>
              <a:gd name="T83" fmla="*/ 2147483647 h 4055"/>
              <a:gd name="T84" fmla="*/ 2147483647 w 6736"/>
              <a:gd name="T85" fmla="*/ 2147483647 h 4055"/>
              <a:gd name="T86" fmla="*/ 2147483647 w 6736"/>
              <a:gd name="T87" fmla="*/ 2147483647 h 4055"/>
              <a:gd name="T88" fmla="*/ 2147483647 w 6736"/>
              <a:gd name="T89" fmla="*/ 2147483647 h 4055"/>
              <a:gd name="T90" fmla="*/ 2147483647 w 6736"/>
              <a:gd name="T91" fmla="*/ 2147483647 h 4055"/>
              <a:gd name="T92" fmla="*/ 2147483647 w 6736"/>
              <a:gd name="T93" fmla="*/ 2147483647 h 4055"/>
              <a:gd name="T94" fmla="*/ 2147483647 w 6736"/>
              <a:gd name="T95" fmla="*/ 2147483647 h 4055"/>
              <a:gd name="T96" fmla="*/ 2147483647 w 6736"/>
              <a:gd name="T97" fmla="*/ 2147483647 h 4055"/>
              <a:gd name="T98" fmla="*/ 2147483647 w 6736"/>
              <a:gd name="T99" fmla="*/ 2147483647 h 4055"/>
              <a:gd name="T100" fmla="*/ 2147483647 w 6736"/>
              <a:gd name="T101" fmla="*/ 2147483647 h 4055"/>
              <a:gd name="T102" fmla="*/ 2147483647 w 6736"/>
              <a:gd name="T103" fmla="*/ 2147483647 h 4055"/>
              <a:gd name="T104" fmla="*/ 2147483647 w 6736"/>
              <a:gd name="T105" fmla="*/ 2147483647 h 4055"/>
              <a:gd name="T106" fmla="*/ 2147483647 w 6736"/>
              <a:gd name="T107" fmla="*/ 2147483647 h 4055"/>
              <a:gd name="T108" fmla="*/ 2147483647 w 6736"/>
              <a:gd name="T109" fmla="*/ 2147483647 h 4055"/>
              <a:gd name="T110" fmla="*/ 2147483647 w 6736"/>
              <a:gd name="T111" fmla="*/ 2147483647 h 4055"/>
              <a:gd name="T112" fmla="*/ 2147483647 w 6736"/>
              <a:gd name="T113" fmla="*/ 2147483647 h 4055"/>
              <a:gd name="T114" fmla="*/ 2147483647 w 6736"/>
              <a:gd name="T115" fmla="*/ 2147483647 h 4055"/>
              <a:gd name="T116" fmla="*/ 2147483647 w 6736"/>
              <a:gd name="T117" fmla="*/ 2147483647 h 4055"/>
              <a:gd name="T118" fmla="*/ 2147483647 w 6736"/>
              <a:gd name="T119" fmla="*/ 2147483647 h 40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736"/>
              <a:gd name="T181" fmla="*/ 0 h 4055"/>
              <a:gd name="T182" fmla="*/ 6736 w 6736"/>
              <a:gd name="T183" fmla="*/ 4055 h 405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736" h="4055">
                <a:moveTo>
                  <a:pt x="6186" y="3575"/>
                </a:moveTo>
                <a:lnTo>
                  <a:pt x="6186" y="3747"/>
                </a:lnTo>
                <a:lnTo>
                  <a:pt x="6053" y="3747"/>
                </a:lnTo>
                <a:lnTo>
                  <a:pt x="6053" y="3575"/>
                </a:lnTo>
                <a:lnTo>
                  <a:pt x="6186" y="3575"/>
                </a:lnTo>
                <a:close/>
                <a:moveTo>
                  <a:pt x="6186" y="3880"/>
                </a:moveTo>
                <a:lnTo>
                  <a:pt x="6186" y="4055"/>
                </a:lnTo>
                <a:lnTo>
                  <a:pt x="6053" y="4055"/>
                </a:lnTo>
                <a:lnTo>
                  <a:pt x="6053" y="3880"/>
                </a:lnTo>
                <a:lnTo>
                  <a:pt x="6186" y="3880"/>
                </a:lnTo>
                <a:close/>
                <a:moveTo>
                  <a:pt x="5052" y="3575"/>
                </a:moveTo>
                <a:lnTo>
                  <a:pt x="5052" y="3747"/>
                </a:lnTo>
                <a:lnTo>
                  <a:pt x="4919" y="3747"/>
                </a:lnTo>
                <a:lnTo>
                  <a:pt x="4919" y="3575"/>
                </a:lnTo>
                <a:lnTo>
                  <a:pt x="5052" y="3575"/>
                </a:lnTo>
                <a:close/>
                <a:moveTo>
                  <a:pt x="5052" y="3880"/>
                </a:moveTo>
                <a:lnTo>
                  <a:pt x="5052" y="4055"/>
                </a:lnTo>
                <a:lnTo>
                  <a:pt x="4919" y="4055"/>
                </a:lnTo>
                <a:lnTo>
                  <a:pt x="4919" y="3880"/>
                </a:lnTo>
                <a:lnTo>
                  <a:pt x="5052" y="3880"/>
                </a:lnTo>
                <a:close/>
                <a:moveTo>
                  <a:pt x="5902" y="3575"/>
                </a:moveTo>
                <a:lnTo>
                  <a:pt x="5902" y="3747"/>
                </a:lnTo>
                <a:lnTo>
                  <a:pt x="5768" y="3747"/>
                </a:lnTo>
                <a:lnTo>
                  <a:pt x="5768" y="3575"/>
                </a:lnTo>
                <a:lnTo>
                  <a:pt x="5902" y="3575"/>
                </a:lnTo>
                <a:close/>
                <a:moveTo>
                  <a:pt x="5902" y="3880"/>
                </a:moveTo>
                <a:lnTo>
                  <a:pt x="5902" y="4055"/>
                </a:lnTo>
                <a:lnTo>
                  <a:pt x="5768" y="4055"/>
                </a:lnTo>
                <a:lnTo>
                  <a:pt x="5768" y="3880"/>
                </a:lnTo>
                <a:lnTo>
                  <a:pt x="5902" y="3880"/>
                </a:lnTo>
                <a:close/>
                <a:moveTo>
                  <a:pt x="5619" y="3575"/>
                </a:moveTo>
                <a:lnTo>
                  <a:pt x="5619" y="3747"/>
                </a:lnTo>
                <a:lnTo>
                  <a:pt x="5485" y="3747"/>
                </a:lnTo>
                <a:lnTo>
                  <a:pt x="5485" y="3575"/>
                </a:lnTo>
                <a:lnTo>
                  <a:pt x="5619" y="3575"/>
                </a:lnTo>
                <a:close/>
                <a:moveTo>
                  <a:pt x="5619" y="3880"/>
                </a:moveTo>
                <a:lnTo>
                  <a:pt x="5619" y="4055"/>
                </a:lnTo>
                <a:lnTo>
                  <a:pt x="5485" y="4055"/>
                </a:lnTo>
                <a:lnTo>
                  <a:pt x="5485" y="3880"/>
                </a:lnTo>
                <a:lnTo>
                  <a:pt x="5619" y="3880"/>
                </a:lnTo>
                <a:close/>
                <a:moveTo>
                  <a:pt x="5336" y="3575"/>
                </a:moveTo>
                <a:lnTo>
                  <a:pt x="5336" y="3747"/>
                </a:lnTo>
                <a:lnTo>
                  <a:pt x="5202" y="3747"/>
                </a:lnTo>
                <a:lnTo>
                  <a:pt x="5202" y="3575"/>
                </a:lnTo>
                <a:lnTo>
                  <a:pt x="5336" y="3575"/>
                </a:lnTo>
                <a:close/>
                <a:moveTo>
                  <a:pt x="5336" y="3880"/>
                </a:moveTo>
                <a:lnTo>
                  <a:pt x="5336" y="4055"/>
                </a:lnTo>
                <a:lnTo>
                  <a:pt x="5202" y="4055"/>
                </a:lnTo>
                <a:lnTo>
                  <a:pt x="5202" y="3880"/>
                </a:lnTo>
                <a:lnTo>
                  <a:pt x="5336" y="3880"/>
                </a:lnTo>
                <a:close/>
                <a:moveTo>
                  <a:pt x="5660" y="2803"/>
                </a:moveTo>
                <a:lnTo>
                  <a:pt x="5660" y="2803"/>
                </a:lnTo>
                <a:lnTo>
                  <a:pt x="5655" y="2818"/>
                </a:lnTo>
                <a:lnTo>
                  <a:pt x="5652" y="2831"/>
                </a:lnTo>
                <a:lnTo>
                  <a:pt x="5649" y="2844"/>
                </a:lnTo>
                <a:lnTo>
                  <a:pt x="5647" y="2859"/>
                </a:lnTo>
                <a:lnTo>
                  <a:pt x="5645" y="2873"/>
                </a:lnTo>
                <a:lnTo>
                  <a:pt x="5645" y="2886"/>
                </a:lnTo>
                <a:lnTo>
                  <a:pt x="5647" y="2899"/>
                </a:lnTo>
                <a:lnTo>
                  <a:pt x="5650" y="2913"/>
                </a:lnTo>
                <a:lnTo>
                  <a:pt x="5657" y="2938"/>
                </a:lnTo>
                <a:lnTo>
                  <a:pt x="5669" y="2961"/>
                </a:lnTo>
                <a:lnTo>
                  <a:pt x="5682" y="2983"/>
                </a:lnTo>
                <a:lnTo>
                  <a:pt x="5699" y="3001"/>
                </a:lnTo>
                <a:lnTo>
                  <a:pt x="5719" y="3019"/>
                </a:lnTo>
                <a:lnTo>
                  <a:pt x="5740" y="3033"/>
                </a:lnTo>
                <a:lnTo>
                  <a:pt x="5763" y="3044"/>
                </a:lnTo>
                <a:lnTo>
                  <a:pt x="5788" y="3051"/>
                </a:lnTo>
                <a:lnTo>
                  <a:pt x="5802" y="3054"/>
                </a:lnTo>
                <a:lnTo>
                  <a:pt x="5815" y="3054"/>
                </a:lnTo>
                <a:lnTo>
                  <a:pt x="5828" y="3056"/>
                </a:lnTo>
                <a:lnTo>
                  <a:pt x="5842" y="3054"/>
                </a:lnTo>
                <a:lnTo>
                  <a:pt x="5855" y="3052"/>
                </a:lnTo>
                <a:lnTo>
                  <a:pt x="5870" y="3049"/>
                </a:lnTo>
                <a:lnTo>
                  <a:pt x="5883" y="3046"/>
                </a:lnTo>
                <a:lnTo>
                  <a:pt x="5898" y="3041"/>
                </a:lnTo>
                <a:lnTo>
                  <a:pt x="5660" y="2803"/>
                </a:lnTo>
                <a:close/>
                <a:moveTo>
                  <a:pt x="5605" y="2653"/>
                </a:moveTo>
                <a:lnTo>
                  <a:pt x="5652" y="2606"/>
                </a:lnTo>
                <a:lnTo>
                  <a:pt x="6095" y="3049"/>
                </a:lnTo>
                <a:lnTo>
                  <a:pt x="6048" y="3096"/>
                </a:lnTo>
                <a:lnTo>
                  <a:pt x="6030" y="3112"/>
                </a:lnTo>
                <a:lnTo>
                  <a:pt x="6010" y="3127"/>
                </a:lnTo>
                <a:lnTo>
                  <a:pt x="5990" y="3142"/>
                </a:lnTo>
                <a:lnTo>
                  <a:pt x="5970" y="3154"/>
                </a:lnTo>
                <a:lnTo>
                  <a:pt x="5948" y="3164"/>
                </a:lnTo>
                <a:lnTo>
                  <a:pt x="5927" y="3172"/>
                </a:lnTo>
                <a:lnTo>
                  <a:pt x="5903" y="3179"/>
                </a:lnTo>
                <a:lnTo>
                  <a:pt x="5880" y="3182"/>
                </a:lnTo>
                <a:lnTo>
                  <a:pt x="5858" y="3186"/>
                </a:lnTo>
                <a:lnTo>
                  <a:pt x="5835" y="3187"/>
                </a:lnTo>
                <a:lnTo>
                  <a:pt x="5812" y="3187"/>
                </a:lnTo>
                <a:lnTo>
                  <a:pt x="5788" y="3186"/>
                </a:lnTo>
                <a:lnTo>
                  <a:pt x="5765" y="3182"/>
                </a:lnTo>
                <a:lnTo>
                  <a:pt x="5742" y="3176"/>
                </a:lnTo>
                <a:lnTo>
                  <a:pt x="5720" y="3169"/>
                </a:lnTo>
                <a:lnTo>
                  <a:pt x="5699" y="3161"/>
                </a:lnTo>
                <a:lnTo>
                  <a:pt x="5745" y="3296"/>
                </a:lnTo>
                <a:lnTo>
                  <a:pt x="6475" y="3296"/>
                </a:lnTo>
                <a:lnTo>
                  <a:pt x="6475" y="4055"/>
                </a:lnTo>
                <a:lnTo>
                  <a:pt x="6341" y="4055"/>
                </a:lnTo>
                <a:lnTo>
                  <a:pt x="6341" y="3429"/>
                </a:lnTo>
                <a:lnTo>
                  <a:pt x="4763" y="3429"/>
                </a:lnTo>
                <a:lnTo>
                  <a:pt x="4763" y="4055"/>
                </a:lnTo>
                <a:lnTo>
                  <a:pt x="4629" y="4055"/>
                </a:lnTo>
                <a:lnTo>
                  <a:pt x="4629" y="3296"/>
                </a:lnTo>
                <a:lnTo>
                  <a:pt x="4916" y="3296"/>
                </a:lnTo>
                <a:lnTo>
                  <a:pt x="4984" y="3102"/>
                </a:lnTo>
                <a:lnTo>
                  <a:pt x="4979" y="3096"/>
                </a:lnTo>
                <a:lnTo>
                  <a:pt x="4957" y="3072"/>
                </a:lnTo>
                <a:lnTo>
                  <a:pt x="4939" y="3047"/>
                </a:lnTo>
                <a:lnTo>
                  <a:pt x="4923" y="3021"/>
                </a:lnTo>
                <a:lnTo>
                  <a:pt x="4909" y="2993"/>
                </a:lnTo>
                <a:lnTo>
                  <a:pt x="4899" y="2964"/>
                </a:lnTo>
                <a:lnTo>
                  <a:pt x="4893" y="2934"/>
                </a:lnTo>
                <a:lnTo>
                  <a:pt x="4888" y="2904"/>
                </a:lnTo>
                <a:lnTo>
                  <a:pt x="4888" y="2874"/>
                </a:lnTo>
                <a:lnTo>
                  <a:pt x="4888" y="2844"/>
                </a:lnTo>
                <a:lnTo>
                  <a:pt x="4893" y="2814"/>
                </a:lnTo>
                <a:lnTo>
                  <a:pt x="4899" y="2786"/>
                </a:lnTo>
                <a:lnTo>
                  <a:pt x="4909" y="2756"/>
                </a:lnTo>
                <a:lnTo>
                  <a:pt x="4923" y="2729"/>
                </a:lnTo>
                <a:lnTo>
                  <a:pt x="4939" y="2703"/>
                </a:lnTo>
                <a:lnTo>
                  <a:pt x="4957" y="2676"/>
                </a:lnTo>
                <a:lnTo>
                  <a:pt x="4979" y="2653"/>
                </a:lnTo>
                <a:lnTo>
                  <a:pt x="5026" y="2606"/>
                </a:lnTo>
                <a:lnTo>
                  <a:pt x="5469" y="3049"/>
                </a:lnTo>
                <a:lnTo>
                  <a:pt x="5422" y="3096"/>
                </a:lnTo>
                <a:lnTo>
                  <a:pt x="5404" y="3112"/>
                </a:lnTo>
                <a:lnTo>
                  <a:pt x="5384" y="3127"/>
                </a:lnTo>
                <a:lnTo>
                  <a:pt x="5364" y="3142"/>
                </a:lnTo>
                <a:lnTo>
                  <a:pt x="5344" y="3154"/>
                </a:lnTo>
                <a:lnTo>
                  <a:pt x="5322" y="3164"/>
                </a:lnTo>
                <a:lnTo>
                  <a:pt x="5301" y="3172"/>
                </a:lnTo>
                <a:lnTo>
                  <a:pt x="5277" y="3179"/>
                </a:lnTo>
                <a:lnTo>
                  <a:pt x="5254" y="3182"/>
                </a:lnTo>
                <a:lnTo>
                  <a:pt x="5232" y="3186"/>
                </a:lnTo>
                <a:lnTo>
                  <a:pt x="5209" y="3187"/>
                </a:lnTo>
                <a:lnTo>
                  <a:pt x="5186" y="3187"/>
                </a:lnTo>
                <a:lnTo>
                  <a:pt x="5162" y="3186"/>
                </a:lnTo>
                <a:lnTo>
                  <a:pt x="5139" y="3182"/>
                </a:lnTo>
                <a:lnTo>
                  <a:pt x="5116" y="3176"/>
                </a:lnTo>
                <a:lnTo>
                  <a:pt x="5094" y="3169"/>
                </a:lnTo>
                <a:lnTo>
                  <a:pt x="5072" y="3161"/>
                </a:lnTo>
                <a:lnTo>
                  <a:pt x="5119" y="3296"/>
                </a:lnTo>
                <a:lnTo>
                  <a:pt x="5542" y="3296"/>
                </a:lnTo>
                <a:lnTo>
                  <a:pt x="5610" y="3102"/>
                </a:lnTo>
                <a:lnTo>
                  <a:pt x="5605" y="3096"/>
                </a:lnTo>
                <a:lnTo>
                  <a:pt x="5584" y="3072"/>
                </a:lnTo>
                <a:lnTo>
                  <a:pt x="5564" y="3047"/>
                </a:lnTo>
                <a:lnTo>
                  <a:pt x="5549" y="3021"/>
                </a:lnTo>
                <a:lnTo>
                  <a:pt x="5535" y="2993"/>
                </a:lnTo>
                <a:lnTo>
                  <a:pt x="5525" y="2964"/>
                </a:lnTo>
                <a:lnTo>
                  <a:pt x="5519" y="2934"/>
                </a:lnTo>
                <a:lnTo>
                  <a:pt x="5514" y="2904"/>
                </a:lnTo>
                <a:lnTo>
                  <a:pt x="5512" y="2874"/>
                </a:lnTo>
                <a:lnTo>
                  <a:pt x="5514" y="2844"/>
                </a:lnTo>
                <a:lnTo>
                  <a:pt x="5519" y="2814"/>
                </a:lnTo>
                <a:lnTo>
                  <a:pt x="5525" y="2786"/>
                </a:lnTo>
                <a:lnTo>
                  <a:pt x="5535" y="2756"/>
                </a:lnTo>
                <a:lnTo>
                  <a:pt x="5549" y="2729"/>
                </a:lnTo>
                <a:lnTo>
                  <a:pt x="5564" y="2703"/>
                </a:lnTo>
                <a:lnTo>
                  <a:pt x="5584" y="2676"/>
                </a:lnTo>
                <a:lnTo>
                  <a:pt x="5605" y="2653"/>
                </a:lnTo>
                <a:close/>
                <a:moveTo>
                  <a:pt x="5034" y="2803"/>
                </a:moveTo>
                <a:lnTo>
                  <a:pt x="5034" y="2803"/>
                </a:lnTo>
                <a:lnTo>
                  <a:pt x="5029" y="2818"/>
                </a:lnTo>
                <a:lnTo>
                  <a:pt x="5026" y="2831"/>
                </a:lnTo>
                <a:lnTo>
                  <a:pt x="5022" y="2844"/>
                </a:lnTo>
                <a:lnTo>
                  <a:pt x="5021" y="2859"/>
                </a:lnTo>
                <a:lnTo>
                  <a:pt x="5019" y="2873"/>
                </a:lnTo>
                <a:lnTo>
                  <a:pt x="5019" y="2886"/>
                </a:lnTo>
                <a:lnTo>
                  <a:pt x="5021" y="2899"/>
                </a:lnTo>
                <a:lnTo>
                  <a:pt x="5024" y="2913"/>
                </a:lnTo>
                <a:lnTo>
                  <a:pt x="5031" y="2938"/>
                </a:lnTo>
                <a:lnTo>
                  <a:pt x="5042" y="2961"/>
                </a:lnTo>
                <a:lnTo>
                  <a:pt x="5056" y="2983"/>
                </a:lnTo>
                <a:lnTo>
                  <a:pt x="5072" y="3001"/>
                </a:lnTo>
                <a:lnTo>
                  <a:pt x="5092" y="3019"/>
                </a:lnTo>
                <a:lnTo>
                  <a:pt x="5114" y="3033"/>
                </a:lnTo>
                <a:lnTo>
                  <a:pt x="5137" y="3044"/>
                </a:lnTo>
                <a:lnTo>
                  <a:pt x="5162" y="3051"/>
                </a:lnTo>
                <a:lnTo>
                  <a:pt x="5176" y="3054"/>
                </a:lnTo>
                <a:lnTo>
                  <a:pt x="5189" y="3054"/>
                </a:lnTo>
                <a:lnTo>
                  <a:pt x="5202" y="3056"/>
                </a:lnTo>
                <a:lnTo>
                  <a:pt x="5216" y="3054"/>
                </a:lnTo>
                <a:lnTo>
                  <a:pt x="5229" y="3052"/>
                </a:lnTo>
                <a:lnTo>
                  <a:pt x="5244" y="3049"/>
                </a:lnTo>
                <a:lnTo>
                  <a:pt x="5257" y="3046"/>
                </a:lnTo>
                <a:lnTo>
                  <a:pt x="5272" y="3041"/>
                </a:lnTo>
                <a:lnTo>
                  <a:pt x="5034" y="2803"/>
                </a:lnTo>
                <a:close/>
                <a:moveTo>
                  <a:pt x="0" y="1424"/>
                </a:moveTo>
                <a:lnTo>
                  <a:pt x="3361" y="0"/>
                </a:lnTo>
                <a:lnTo>
                  <a:pt x="6736" y="1422"/>
                </a:lnTo>
                <a:lnTo>
                  <a:pt x="6578" y="2002"/>
                </a:lnTo>
                <a:lnTo>
                  <a:pt x="157" y="2002"/>
                </a:lnTo>
                <a:lnTo>
                  <a:pt x="0" y="1424"/>
                </a:lnTo>
                <a:close/>
                <a:moveTo>
                  <a:pt x="318" y="1577"/>
                </a:moveTo>
                <a:lnTo>
                  <a:pt x="360" y="1735"/>
                </a:lnTo>
                <a:lnTo>
                  <a:pt x="6375" y="1735"/>
                </a:lnTo>
                <a:lnTo>
                  <a:pt x="6418" y="1579"/>
                </a:lnTo>
                <a:lnTo>
                  <a:pt x="3361" y="290"/>
                </a:lnTo>
                <a:lnTo>
                  <a:pt x="318" y="1577"/>
                </a:lnTo>
                <a:close/>
                <a:moveTo>
                  <a:pt x="923" y="3296"/>
                </a:moveTo>
                <a:lnTo>
                  <a:pt x="1389" y="3296"/>
                </a:lnTo>
                <a:lnTo>
                  <a:pt x="1156" y="3212"/>
                </a:lnTo>
                <a:lnTo>
                  <a:pt x="923" y="3296"/>
                </a:lnTo>
                <a:close/>
                <a:moveTo>
                  <a:pt x="1121" y="2620"/>
                </a:moveTo>
                <a:lnTo>
                  <a:pt x="1487" y="2739"/>
                </a:lnTo>
                <a:lnTo>
                  <a:pt x="1252" y="2841"/>
                </a:lnTo>
                <a:lnTo>
                  <a:pt x="1252" y="3102"/>
                </a:lnTo>
                <a:lnTo>
                  <a:pt x="1244" y="3102"/>
                </a:lnTo>
                <a:lnTo>
                  <a:pt x="1785" y="3296"/>
                </a:lnTo>
                <a:lnTo>
                  <a:pt x="2097" y="3296"/>
                </a:lnTo>
                <a:lnTo>
                  <a:pt x="2097" y="4055"/>
                </a:lnTo>
                <a:lnTo>
                  <a:pt x="1963" y="4055"/>
                </a:lnTo>
                <a:lnTo>
                  <a:pt x="1963" y="3429"/>
                </a:lnTo>
                <a:lnTo>
                  <a:pt x="385" y="3429"/>
                </a:lnTo>
                <a:lnTo>
                  <a:pt x="385" y="4055"/>
                </a:lnTo>
                <a:lnTo>
                  <a:pt x="251" y="4055"/>
                </a:lnTo>
                <a:lnTo>
                  <a:pt x="251" y="3296"/>
                </a:lnTo>
                <a:lnTo>
                  <a:pt x="526" y="3296"/>
                </a:lnTo>
                <a:lnTo>
                  <a:pt x="1119" y="3084"/>
                </a:lnTo>
                <a:lnTo>
                  <a:pt x="1119" y="2838"/>
                </a:lnTo>
                <a:lnTo>
                  <a:pt x="1121" y="2838"/>
                </a:lnTo>
                <a:lnTo>
                  <a:pt x="1121" y="2620"/>
                </a:lnTo>
                <a:close/>
                <a:moveTo>
                  <a:pt x="958" y="3880"/>
                </a:moveTo>
                <a:lnTo>
                  <a:pt x="958" y="4055"/>
                </a:lnTo>
                <a:lnTo>
                  <a:pt x="824" y="4055"/>
                </a:lnTo>
                <a:lnTo>
                  <a:pt x="824" y="3880"/>
                </a:lnTo>
                <a:lnTo>
                  <a:pt x="958" y="3880"/>
                </a:lnTo>
                <a:close/>
                <a:moveTo>
                  <a:pt x="958" y="3575"/>
                </a:moveTo>
                <a:lnTo>
                  <a:pt x="958" y="3747"/>
                </a:lnTo>
                <a:lnTo>
                  <a:pt x="824" y="3747"/>
                </a:lnTo>
                <a:lnTo>
                  <a:pt x="824" y="3575"/>
                </a:lnTo>
                <a:lnTo>
                  <a:pt x="958" y="3575"/>
                </a:lnTo>
                <a:close/>
                <a:moveTo>
                  <a:pt x="1241" y="3880"/>
                </a:moveTo>
                <a:lnTo>
                  <a:pt x="1241" y="4055"/>
                </a:lnTo>
                <a:lnTo>
                  <a:pt x="1107" y="4055"/>
                </a:lnTo>
                <a:lnTo>
                  <a:pt x="1107" y="3880"/>
                </a:lnTo>
                <a:lnTo>
                  <a:pt x="1241" y="3880"/>
                </a:lnTo>
                <a:close/>
                <a:moveTo>
                  <a:pt x="1241" y="3575"/>
                </a:moveTo>
                <a:lnTo>
                  <a:pt x="1241" y="3747"/>
                </a:lnTo>
                <a:lnTo>
                  <a:pt x="1107" y="3747"/>
                </a:lnTo>
                <a:lnTo>
                  <a:pt x="1107" y="3575"/>
                </a:lnTo>
                <a:lnTo>
                  <a:pt x="1241" y="3575"/>
                </a:lnTo>
                <a:close/>
                <a:moveTo>
                  <a:pt x="1524" y="3880"/>
                </a:moveTo>
                <a:lnTo>
                  <a:pt x="1524" y="4055"/>
                </a:lnTo>
                <a:lnTo>
                  <a:pt x="1390" y="4055"/>
                </a:lnTo>
                <a:lnTo>
                  <a:pt x="1390" y="3880"/>
                </a:lnTo>
                <a:lnTo>
                  <a:pt x="1524" y="3880"/>
                </a:lnTo>
                <a:close/>
                <a:moveTo>
                  <a:pt x="1524" y="3575"/>
                </a:moveTo>
                <a:lnTo>
                  <a:pt x="1524" y="3747"/>
                </a:lnTo>
                <a:lnTo>
                  <a:pt x="1390" y="3747"/>
                </a:lnTo>
                <a:lnTo>
                  <a:pt x="1390" y="3575"/>
                </a:lnTo>
                <a:lnTo>
                  <a:pt x="1524" y="3575"/>
                </a:lnTo>
                <a:close/>
                <a:moveTo>
                  <a:pt x="673" y="3880"/>
                </a:moveTo>
                <a:lnTo>
                  <a:pt x="673" y="4055"/>
                </a:lnTo>
                <a:lnTo>
                  <a:pt x="540" y="4055"/>
                </a:lnTo>
                <a:lnTo>
                  <a:pt x="540" y="3880"/>
                </a:lnTo>
                <a:lnTo>
                  <a:pt x="673" y="3880"/>
                </a:lnTo>
                <a:close/>
                <a:moveTo>
                  <a:pt x="673" y="3575"/>
                </a:moveTo>
                <a:lnTo>
                  <a:pt x="673" y="3747"/>
                </a:lnTo>
                <a:lnTo>
                  <a:pt x="540" y="3747"/>
                </a:lnTo>
                <a:lnTo>
                  <a:pt x="540" y="3575"/>
                </a:lnTo>
                <a:lnTo>
                  <a:pt x="673" y="3575"/>
                </a:lnTo>
                <a:close/>
                <a:moveTo>
                  <a:pt x="1808" y="3880"/>
                </a:moveTo>
                <a:lnTo>
                  <a:pt x="1808" y="4055"/>
                </a:lnTo>
                <a:lnTo>
                  <a:pt x="1675" y="4055"/>
                </a:lnTo>
                <a:lnTo>
                  <a:pt x="1675" y="3880"/>
                </a:lnTo>
                <a:lnTo>
                  <a:pt x="1808" y="3880"/>
                </a:lnTo>
                <a:close/>
                <a:moveTo>
                  <a:pt x="1808" y="3575"/>
                </a:moveTo>
                <a:lnTo>
                  <a:pt x="1808" y="3747"/>
                </a:lnTo>
                <a:lnTo>
                  <a:pt x="1675" y="3747"/>
                </a:lnTo>
                <a:lnTo>
                  <a:pt x="1675" y="3575"/>
                </a:lnTo>
                <a:lnTo>
                  <a:pt x="1808" y="3575"/>
                </a:lnTo>
                <a:close/>
                <a:moveTo>
                  <a:pt x="3997" y="3575"/>
                </a:moveTo>
                <a:lnTo>
                  <a:pt x="3997" y="3747"/>
                </a:lnTo>
                <a:lnTo>
                  <a:pt x="3863" y="3747"/>
                </a:lnTo>
                <a:lnTo>
                  <a:pt x="3863" y="3575"/>
                </a:lnTo>
                <a:lnTo>
                  <a:pt x="3997" y="3575"/>
                </a:lnTo>
                <a:close/>
                <a:moveTo>
                  <a:pt x="3997" y="3880"/>
                </a:moveTo>
                <a:lnTo>
                  <a:pt x="3997" y="4055"/>
                </a:lnTo>
                <a:lnTo>
                  <a:pt x="3863" y="4055"/>
                </a:lnTo>
                <a:lnTo>
                  <a:pt x="3863" y="3880"/>
                </a:lnTo>
                <a:lnTo>
                  <a:pt x="3997" y="3880"/>
                </a:lnTo>
                <a:close/>
                <a:moveTo>
                  <a:pt x="2863" y="3575"/>
                </a:moveTo>
                <a:lnTo>
                  <a:pt x="2863" y="3747"/>
                </a:lnTo>
                <a:lnTo>
                  <a:pt x="2729" y="3747"/>
                </a:lnTo>
                <a:lnTo>
                  <a:pt x="2729" y="3575"/>
                </a:lnTo>
                <a:lnTo>
                  <a:pt x="2863" y="3575"/>
                </a:lnTo>
                <a:close/>
                <a:moveTo>
                  <a:pt x="2863" y="3880"/>
                </a:moveTo>
                <a:lnTo>
                  <a:pt x="2863" y="4055"/>
                </a:lnTo>
                <a:lnTo>
                  <a:pt x="2729" y="4055"/>
                </a:lnTo>
                <a:lnTo>
                  <a:pt x="2729" y="3880"/>
                </a:lnTo>
                <a:lnTo>
                  <a:pt x="2863" y="3880"/>
                </a:lnTo>
                <a:close/>
                <a:moveTo>
                  <a:pt x="3714" y="3575"/>
                </a:moveTo>
                <a:lnTo>
                  <a:pt x="3714" y="3747"/>
                </a:lnTo>
                <a:lnTo>
                  <a:pt x="3580" y="3747"/>
                </a:lnTo>
                <a:lnTo>
                  <a:pt x="3580" y="3575"/>
                </a:lnTo>
                <a:lnTo>
                  <a:pt x="3714" y="3575"/>
                </a:lnTo>
                <a:close/>
                <a:moveTo>
                  <a:pt x="3714" y="3880"/>
                </a:moveTo>
                <a:lnTo>
                  <a:pt x="3714" y="4055"/>
                </a:lnTo>
                <a:lnTo>
                  <a:pt x="3580" y="4055"/>
                </a:lnTo>
                <a:lnTo>
                  <a:pt x="3580" y="3880"/>
                </a:lnTo>
                <a:lnTo>
                  <a:pt x="3714" y="3880"/>
                </a:lnTo>
                <a:close/>
                <a:moveTo>
                  <a:pt x="3430" y="3575"/>
                </a:moveTo>
                <a:lnTo>
                  <a:pt x="3430" y="3747"/>
                </a:lnTo>
                <a:lnTo>
                  <a:pt x="3297" y="3747"/>
                </a:lnTo>
                <a:lnTo>
                  <a:pt x="3297" y="3575"/>
                </a:lnTo>
                <a:lnTo>
                  <a:pt x="3430" y="3575"/>
                </a:lnTo>
                <a:close/>
                <a:moveTo>
                  <a:pt x="3430" y="3880"/>
                </a:moveTo>
                <a:lnTo>
                  <a:pt x="3430" y="4055"/>
                </a:lnTo>
                <a:lnTo>
                  <a:pt x="3297" y="4055"/>
                </a:lnTo>
                <a:lnTo>
                  <a:pt x="3297" y="3880"/>
                </a:lnTo>
                <a:lnTo>
                  <a:pt x="3430" y="3880"/>
                </a:lnTo>
                <a:close/>
                <a:moveTo>
                  <a:pt x="3146" y="3575"/>
                </a:moveTo>
                <a:lnTo>
                  <a:pt x="3146" y="3747"/>
                </a:lnTo>
                <a:lnTo>
                  <a:pt x="3012" y="3747"/>
                </a:lnTo>
                <a:lnTo>
                  <a:pt x="3012" y="3575"/>
                </a:lnTo>
                <a:lnTo>
                  <a:pt x="3146" y="3575"/>
                </a:lnTo>
                <a:close/>
                <a:moveTo>
                  <a:pt x="3146" y="3880"/>
                </a:moveTo>
                <a:lnTo>
                  <a:pt x="3146" y="4055"/>
                </a:lnTo>
                <a:lnTo>
                  <a:pt x="3012" y="4055"/>
                </a:lnTo>
                <a:lnTo>
                  <a:pt x="3012" y="3880"/>
                </a:lnTo>
                <a:lnTo>
                  <a:pt x="3146" y="3880"/>
                </a:lnTo>
                <a:close/>
                <a:moveTo>
                  <a:pt x="2441" y="4055"/>
                </a:moveTo>
                <a:lnTo>
                  <a:pt x="2441" y="3296"/>
                </a:lnTo>
                <a:lnTo>
                  <a:pt x="4286" y="3296"/>
                </a:lnTo>
                <a:lnTo>
                  <a:pt x="4286" y="4055"/>
                </a:lnTo>
                <a:lnTo>
                  <a:pt x="4153" y="4055"/>
                </a:lnTo>
                <a:lnTo>
                  <a:pt x="4153" y="3429"/>
                </a:lnTo>
                <a:lnTo>
                  <a:pt x="2575" y="3429"/>
                </a:lnTo>
                <a:lnTo>
                  <a:pt x="2575" y="4055"/>
                </a:lnTo>
                <a:lnTo>
                  <a:pt x="2441" y="4055"/>
                </a:lnTo>
                <a:close/>
                <a:moveTo>
                  <a:pt x="2649" y="3177"/>
                </a:moveTo>
                <a:lnTo>
                  <a:pt x="2678" y="2658"/>
                </a:lnTo>
                <a:lnTo>
                  <a:pt x="2968" y="2658"/>
                </a:lnTo>
                <a:lnTo>
                  <a:pt x="2996" y="3177"/>
                </a:lnTo>
                <a:lnTo>
                  <a:pt x="2863" y="3177"/>
                </a:lnTo>
                <a:lnTo>
                  <a:pt x="2843" y="2791"/>
                </a:lnTo>
                <a:lnTo>
                  <a:pt x="2803" y="2791"/>
                </a:lnTo>
                <a:lnTo>
                  <a:pt x="2783" y="3177"/>
                </a:lnTo>
                <a:lnTo>
                  <a:pt x="2649" y="3177"/>
                </a:lnTo>
                <a:close/>
                <a:moveTo>
                  <a:pt x="3077" y="3177"/>
                </a:moveTo>
                <a:lnTo>
                  <a:pt x="3106" y="2658"/>
                </a:lnTo>
                <a:lnTo>
                  <a:pt x="3394" y="2658"/>
                </a:lnTo>
                <a:lnTo>
                  <a:pt x="3422" y="3177"/>
                </a:lnTo>
                <a:lnTo>
                  <a:pt x="3289" y="3177"/>
                </a:lnTo>
                <a:lnTo>
                  <a:pt x="3269" y="2791"/>
                </a:lnTo>
                <a:lnTo>
                  <a:pt x="3231" y="2791"/>
                </a:lnTo>
                <a:lnTo>
                  <a:pt x="3211" y="3177"/>
                </a:lnTo>
                <a:lnTo>
                  <a:pt x="3077" y="3177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kern="0">
              <a:solidFill>
                <a:sysClr val="windowText" lastClr="000000"/>
              </a:solidFill>
            </a:endParaRPr>
          </a:p>
        </p:txBody>
      </p:sp>
      <p:sp>
        <p:nvSpPr>
          <p:cNvPr id="28" name="Нашивка 27"/>
          <p:cNvSpPr/>
          <p:nvPr/>
        </p:nvSpPr>
        <p:spPr>
          <a:xfrm>
            <a:off x="4327252" y="3122616"/>
            <a:ext cx="626015" cy="803494"/>
          </a:xfrm>
          <a:prstGeom prst="chevron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>
              <a:solidFill>
                <a:sysClr val="window" lastClr="FFFFFF"/>
              </a:solidFill>
              <a:latin typeface="Segoe UI Light"/>
              <a:cs typeface="+mn-cs"/>
            </a:endParaRPr>
          </a:p>
        </p:txBody>
      </p:sp>
      <p:sp>
        <p:nvSpPr>
          <p:cNvPr id="30" name="Нашивка 29"/>
          <p:cNvSpPr/>
          <p:nvPr/>
        </p:nvSpPr>
        <p:spPr>
          <a:xfrm>
            <a:off x="7756500" y="3116268"/>
            <a:ext cx="630960" cy="809842"/>
          </a:xfrm>
          <a:prstGeom prst="chevron">
            <a:avLst/>
          </a:prstGeom>
          <a:solidFill>
            <a:srgbClr val="00206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>
              <a:solidFill>
                <a:sysClr val="window" lastClr="FFFFFF"/>
              </a:solidFill>
              <a:latin typeface="Segoe UI Light"/>
              <a:cs typeface="+mn-cs"/>
            </a:endParaRPr>
          </a:p>
        </p:txBody>
      </p:sp>
      <p:sp>
        <p:nvSpPr>
          <p:cNvPr id="31" name="Нашивка 30"/>
          <p:cNvSpPr/>
          <p:nvPr/>
        </p:nvSpPr>
        <p:spPr>
          <a:xfrm>
            <a:off x="7896200" y="3116268"/>
            <a:ext cx="630960" cy="809842"/>
          </a:xfrm>
          <a:prstGeom prst="chevron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>
              <a:solidFill>
                <a:sysClr val="window" lastClr="FFFFFF"/>
              </a:solidFill>
              <a:latin typeface="Segoe UI Light"/>
              <a:cs typeface="+mn-cs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12248" y="4123238"/>
            <a:ext cx="623889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r" defTabSz="990693"/>
            <a:r>
              <a:rPr lang="ru-RU" sz="1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ГРБС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890142" y="4123238"/>
            <a:ext cx="1157688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r" defTabSz="990693"/>
            <a:r>
              <a:rPr lang="ru-RU" sz="1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Субъект РФ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8756320" y="4015516"/>
            <a:ext cx="2105063" cy="5232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 defTabSz="990693"/>
            <a:r>
              <a:rPr lang="ru-RU" sz="1400" b="1" cap="all" dirty="0" err="1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Ресурсоснабжающие</a:t>
            </a:r>
            <a:r>
              <a:rPr lang="ru-RU" sz="1400" b="1" cap="all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ru-RU" sz="1400" b="1" cap="all" dirty="0" smtClean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pPr algn="ctr" defTabSz="990693"/>
            <a:r>
              <a:rPr lang="ru-RU" sz="1400" b="1" cap="all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организации</a:t>
            </a:r>
            <a:endParaRPr lang="ru-RU" sz="1400" b="1" cap="all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15"/>
          <p:cNvSpPr>
            <a:spLocks noChangeArrowheads="1"/>
          </p:cNvSpPr>
          <p:nvPr/>
        </p:nvSpPr>
        <p:spPr bwMode="auto">
          <a:xfrm>
            <a:off x="168275" y="4581128"/>
            <a:ext cx="118570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1600" dirty="0">
                <a:latin typeface="+mn-lt"/>
              </a:rPr>
              <a:t>При предоставлении субсидии </a:t>
            </a:r>
            <a:r>
              <a:rPr lang="ru-RU" sz="1600" dirty="0" err="1">
                <a:latin typeface="+mn-lt"/>
              </a:rPr>
              <a:t>ресурсоснабжающим</a:t>
            </a:r>
            <a:r>
              <a:rPr lang="ru-RU" sz="1600" dirty="0">
                <a:latin typeface="+mn-lt"/>
              </a:rPr>
              <a:t> организациям документально не подтвержден объем фактически отпущенных населению энергоресурсов, что привело к формированию кредиторской задолженности </a:t>
            </a:r>
            <a:r>
              <a:rPr lang="ru-RU" sz="1600" b="1" dirty="0">
                <a:latin typeface="+mn-lt"/>
              </a:rPr>
              <a:t>не по фактическим расходам</a:t>
            </a:r>
            <a:r>
              <a:rPr lang="ru-RU" sz="1600" dirty="0">
                <a:latin typeface="+mn-lt"/>
              </a:rPr>
              <a:t>  </a:t>
            </a:r>
            <a:r>
              <a:rPr lang="ru-RU" sz="1600" dirty="0" err="1">
                <a:latin typeface="+mn-lt"/>
              </a:rPr>
              <a:t>ресурсоснабающих</a:t>
            </a:r>
            <a:r>
              <a:rPr lang="ru-RU" sz="1600" dirty="0">
                <a:latin typeface="+mn-lt"/>
              </a:rPr>
              <a:t> организаций, 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400" b="1" dirty="0" smtClean="0">
                <a:latin typeface="+mj-lt"/>
              </a:rPr>
              <a:t>а </a:t>
            </a:r>
            <a:r>
              <a:rPr lang="ru-RU" sz="1400" b="1" dirty="0">
                <a:latin typeface="+mj-lt"/>
              </a:rPr>
              <a:t>по плановым показателям затрат, который не корректировался с учетом фактического объема </a:t>
            </a:r>
            <a:r>
              <a:rPr lang="ru-RU" sz="1400" b="1" dirty="0" err="1">
                <a:latin typeface="+mj-lt"/>
              </a:rPr>
              <a:t>межтарифной</a:t>
            </a:r>
            <a:r>
              <a:rPr lang="ru-RU" sz="1400" b="1" dirty="0">
                <a:latin typeface="+mj-lt"/>
              </a:rPr>
              <a:t> разницы</a:t>
            </a:r>
            <a:r>
              <a:rPr lang="ru-RU" sz="1400" dirty="0">
                <a:latin typeface="+mj-lt"/>
              </a:rPr>
              <a:t>.  </a:t>
            </a:r>
          </a:p>
          <a:p>
            <a:pPr algn="just"/>
            <a:endParaRPr lang="ru-RU" dirty="0" smtClean="0">
              <a:latin typeface="+mj-lt"/>
            </a:endParaRPr>
          </a:p>
          <a:p>
            <a:pPr algn="just"/>
            <a:endParaRPr lang="ru-RU" dirty="0">
              <a:latin typeface="+mj-lt"/>
            </a:endParaRPr>
          </a:p>
          <a:p>
            <a:pPr algn="just"/>
            <a:r>
              <a:rPr lang="ru-RU" sz="1600" dirty="0">
                <a:latin typeface="+mn-lt"/>
              </a:rPr>
              <a:t>Из общего объема просроченной кредиторской задолженности </a:t>
            </a:r>
            <a:r>
              <a:rPr lang="ru-RU" sz="1400" b="1" dirty="0" smtClean="0">
                <a:latin typeface="+mj-lt"/>
              </a:rPr>
              <a:t>данными </a:t>
            </a:r>
            <a:r>
              <a:rPr lang="ru-RU" sz="1400" b="1" dirty="0">
                <a:latin typeface="+mj-lt"/>
              </a:rPr>
              <a:t>встречных проверок подтверждены только 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58</a:t>
            </a:r>
            <a:r>
              <a:rPr lang="en-US" sz="2400" b="1" dirty="0">
                <a:solidFill>
                  <a:srgbClr val="C00000"/>
                </a:solidFill>
                <a:latin typeface="+mj-lt"/>
              </a:rPr>
              <a:t>%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1400" b="1" dirty="0">
                <a:latin typeface="+mj-lt"/>
              </a:rPr>
              <a:t>объема задолженности</a:t>
            </a:r>
            <a:r>
              <a:rPr lang="ru-RU" sz="14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330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FAFA4F-9984-4F44-B6DB-F873F6A5132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101975" y="90488"/>
            <a:ext cx="899953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14438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cs typeface="Arial" charset="0"/>
              </a:rPr>
              <a:t>НАРУШЕНИЕ ПОРЯДКА ВЕДЕНИЯ КАССОВЫХ ОПЕРАЦИЙ</a:t>
            </a:r>
          </a:p>
          <a:p>
            <a:endParaRPr lang="ru-RU" dirty="0">
              <a:cs typeface="Arial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1369316"/>
            <a:ext cx="845096" cy="159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 descr="C:\Users\3606\Downloads\картинки\деньги (3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2" y="2114416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60673" y="3573014"/>
            <a:ext cx="12069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Учреждением в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2019-2020 годах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неправомерно выданы из кассы наличные денежные средства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 в иностранной валюте 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+mn-lt"/>
              </a:rPr>
            </a:br>
            <a:r>
              <a:rPr lang="ru-RU" dirty="0" smtClean="0">
                <a:solidFill>
                  <a:prstClr val="black"/>
                </a:solidFill>
                <a:latin typeface="+mn-lt"/>
              </a:rPr>
              <a:t>в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рублевом эквиваленте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на сумму 2 059 509 609,74 рубля </a:t>
            </a:r>
            <a:r>
              <a:rPr lang="ru-RU" b="1" dirty="0" smtClean="0">
                <a:solidFill>
                  <a:prstClr val="black"/>
                </a:solidFill>
                <a:latin typeface="+mn-lt"/>
              </a:rPr>
              <a:t>в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1 894 случаях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 на расходы по 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мероприятиям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, проводимым за пределами Российской Федерации,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лицам, не являющимся </a:t>
            </a:r>
            <a:r>
              <a:rPr lang="ru-RU" b="1" dirty="0" smtClean="0">
                <a:solidFill>
                  <a:prstClr val="black"/>
                </a:solidFill>
                <a:latin typeface="+mn-lt"/>
              </a:rPr>
              <a:t>работниками Учреждения при отсутствии чеков за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проживание за границей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95800" y="2924944"/>
            <a:ext cx="3599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+mj-lt"/>
              </a:rPr>
              <a:t>2 059 509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609,7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РУБЛЯ</a:t>
            </a:r>
            <a:r>
              <a:rPr lang="ru-RU" sz="1200" dirty="0" smtClean="0">
                <a:solidFill>
                  <a:schemeClr val="bg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103601" y="5322694"/>
            <a:ext cx="5081519" cy="338554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latin typeface="+mj-lt"/>
              </a:rPr>
              <a:t>НАРУШЕННЫЕ НОРМЫ ЗАКОНОДАТЕЛЬСТВА РФ</a:t>
            </a:r>
            <a:endParaRPr lang="ru-RU" sz="1600" b="1" dirty="0">
              <a:solidFill>
                <a:schemeClr val="bg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584" y="5661248"/>
            <a:ext cx="12069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+mn-lt"/>
              </a:rPr>
              <a:t>п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одпункт 7 пункта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1 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статьи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162 БК РФ, </a:t>
            </a:r>
            <a:endParaRPr lang="ru-RU" dirty="0" smtClean="0">
              <a:solidFill>
                <a:prstClr val="black"/>
              </a:solidFill>
              <a:latin typeface="+mn-lt"/>
            </a:endParaRPr>
          </a:p>
          <a:p>
            <a:r>
              <a:rPr lang="ru-RU" dirty="0">
                <a:solidFill>
                  <a:prstClr val="black"/>
                </a:solidFill>
                <a:latin typeface="+mn-lt"/>
              </a:rPr>
              <a:t>подпункт 6.3 пункта 6 Указаний Банка России от 11.03.2014 № 3210-У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D49B66A-05D6-4172-A405-87C385D7B3E9}"/>
              </a:ext>
            </a:extLst>
          </p:cNvPr>
          <p:cNvSpPr txBox="1"/>
          <p:nvPr/>
        </p:nvSpPr>
        <p:spPr>
          <a:xfrm>
            <a:off x="5314439" y="5322694"/>
            <a:ext cx="1491114" cy="338554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latin typeface="+mj-lt"/>
              </a:rPr>
              <a:t>И ИНЫХ НПА</a:t>
            </a:r>
            <a:endParaRPr lang="ru-RU" sz="1600" b="1" dirty="0">
              <a:solidFill>
                <a:schemeClr val="bg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79965" y="2464048"/>
            <a:ext cx="196400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90693" eaLnBrk="1" hangingPunct="1">
              <a:defRPr/>
            </a:pPr>
            <a:r>
              <a:rPr lang="ru-RU" altLang="ru-RU" sz="2400" b="1" cap="all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УЧРЕЖДЕНИЕ</a:t>
            </a:r>
            <a:endParaRPr lang="ru-RU" altLang="ru-RU" sz="2400" b="1" cap="all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4" name="Freeform 113"/>
          <p:cNvSpPr>
            <a:spLocks noChangeAspect="1" noEditPoints="1"/>
          </p:cNvSpPr>
          <p:nvPr/>
        </p:nvSpPr>
        <p:spPr bwMode="auto">
          <a:xfrm>
            <a:off x="3317218" y="1415728"/>
            <a:ext cx="1089494" cy="1094732"/>
          </a:xfrm>
          <a:custGeom>
            <a:avLst/>
            <a:gdLst>
              <a:gd name="T0" fmla="*/ 2147483647 w 4740"/>
              <a:gd name="T1" fmla="*/ 2147483647 h 4763"/>
              <a:gd name="T2" fmla="*/ 2147483647 w 4740"/>
              <a:gd name="T3" fmla="*/ 2147483647 h 4763"/>
              <a:gd name="T4" fmla="*/ 2147483647 w 4740"/>
              <a:gd name="T5" fmla="*/ 2147483647 h 4763"/>
              <a:gd name="T6" fmla="*/ 2147483647 w 4740"/>
              <a:gd name="T7" fmla="*/ 2147483647 h 4763"/>
              <a:gd name="T8" fmla="*/ 2147483647 w 4740"/>
              <a:gd name="T9" fmla="*/ 2147483647 h 4763"/>
              <a:gd name="T10" fmla="*/ 2147483647 w 4740"/>
              <a:gd name="T11" fmla="*/ 2147483647 h 4763"/>
              <a:gd name="T12" fmla="*/ 2147483647 w 4740"/>
              <a:gd name="T13" fmla="*/ 2147483647 h 4763"/>
              <a:gd name="T14" fmla="*/ 2147483647 w 4740"/>
              <a:gd name="T15" fmla="*/ 2147483647 h 4763"/>
              <a:gd name="T16" fmla="*/ 2147483647 w 4740"/>
              <a:gd name="T17" fmla="*/ 2147483647 h 4763"/>
              <a:gd name="T18" fmla="*/ 2147483647 w 4740"/>
              <a:gd name="T19" fmla="*/ 2147483647 h 4763"/>
              <a:gd name="T20" fmla="*/ 2147483647 w 4740"/>
              <a:gd name="T21" fmla="*/ 2147483647 h 4763"/>
              <a:gd name="T22" fmla="*/ 2147483647 w 4740"/>
              <a:gd name="T23" fmla="*/ 2147483647 h 4763"/>
              <a:gd name="T24" fmla="*/ 2147483647 w 4740"/>
              <a:gd name="T25" fmla="*/ 2147483647 h 4763"/>
              <a:gd name="T26" fmla="*/ 2147483647 w 4740"/>
              <a:gd name="T27" fmla="*/ 2147483647 h 4763"/>
              <a:gd name="T28" fmla="*/ 2147483647 w 4740"/>
              <a:gd name="T29" fmla="*/ 2147483647 h 4763"/>
              <a:gd name="T30" fmla="*/ 2147483647 w 4740"/>
              <a:gd name="T31" fmla="*/ 2147483647 h 4763"/>
              <a:gd name="T32" fmla="*/ 2147483647 w 4740"/>
              <a:gd name="T33" fmla="*/ 2147483647 h 4763"/>
              <a:gd name="T34" fmla="*/ 2147483647 w 4740"/>
              <a:gd name="T35" fmla="*/ 2147483647 h 4763"/>
              <a:gd name="T36" fmla="*/ 2147483647 w 4740"/>
              <a:gd name="T37" fmla="*/ 2147483647 h 4763"/>
              <a:gd name="T38" fmla="*/ 2147483647 w 4740"/>
              <a:gd name="T39" fmla="*/ 2147483647 h 4763"/>
              <a:gd name="T40" fmla="*/ 2147483647 w 4740"/>
              <a:gd name="T41" fmla="*/ 2147483647 h 4763"/>
              <a:gd name="T42" fmla="*/ 2147483647 w 4740"/>
              <a:gd name="T43" fmla="*/ 2147483647 h 4763"/>
              <a:gd name="T44" fmla="*/ 2147483647 w 4740"/>
              <a:gd name="T45" fmla="*/ 2147483647 h 4763"/>
              <a:gd name="T46" fmla="*/ 2147483647 w 4740"/>
              <a:gd name="T47" fmla="*/ 2147483647 h 4763"/>
              <a:gd name="T48" fmla="*/ 2147483647 w 4740"/>
              <a:gd name="T49" fmla="*/ 2147483647 h 4763"/>
              <a:gd name="T50" fmla="*/ 2147483647 w 4740"/>
              <a:gd name="T51" fmla="*/ 2147483647 h 4763"/>
              <a:gd name="T52" fmla="*/ 2147483647 w 4740"/>
              <a:gd name="T53" fmla="*/ 2147483647 h 4763"/>
              <a:gd name="T54" fmla="*/ 2147483647 w 4740"/>
              <a:gd name="T55" fmla="*/ 2147483647 h 4763"/>
              <a:gd name="T56" fmla="*/ 2147483647 w 4740"/>
              <a:gd name="T57" fmla="*/ 2147483647 h 4763"/>
              <a:gd name="T58" fmla="*/ 2147483647 w 4740"/>
              <a:gd name="T59" fmla="*/ 2147483647 h 4763"/>
              <a:gd name="T60" fmla="*/ 2147483647 w 4740"/>
              <a:gd name="T61" fmla="*/ 2147483647 h 4763"/>
              <a:gd name="T62" fmla="*/ 2147483647 w 4740"/>
              <a:gd name="T63" fmla="*/ 2147483647 h 4763"/>
              <a:gd name="T64" fmla="*/ 2147483647 w 4740"/>
              <a:gd name="T65" fmla="*/ 2147483647 h 4763"/>
              <a:gd name="T66" fmla="*/ 2147483647 w 4740"/>
              <a:gd name="T67" fmla="*/ 2147483647 h 4763"/>
              <a:gd name="T68" fmla="*/ 2147483647 w 4740"/>
              <a:gd name="T69" fmla="*/ 2147483647 h 4763"/>
              <a:gd name="T70" fmla="*/ 2147483647 w 4740"/>
              <a:gd name="T71" fmla="*/ 2147483647 h 4763"/>
              <a:gd name="T72" fmla="*/ 2147483647 w 4740"/>
              <a:gd name="T73" fmla="*/ 2147483647 h 4763"/>
              <a:gd name="T74" fmla="*/ 2147483647 w 4740"/>
              <a:gd name="T75" fmla="*/ 2147483647 h 4763"/>
              <a:gd name="T76" fmla="*/ 2147483647 w 4740"/>
              <a:gd name="T77" fmla="*/ 2147483647 h 4763"/>
              <a:gd name="T78" fmla="*/ 2147483647 w 4740"/>
              <a:gd name="T79" fmla="*/ 2147483647 h 4763"/>
              <a:gd name="T80" fmla="*/ 2147483647 w 4740"/>
              <a:gd name="T81" fmla="*/ 2147483647 h 4763"/>
              <a:gd name="T82" fmla="*/ 2147483647 w 4740"/>
              <a:gd name="T83" fmla="*/ 2147483647 h 4763"/>
              <a:gd name="T84" fmla="*/ 2147483647 w 4740"/>
              <a:gd name="T85" fmla="*/ 2147483647 h 4763"/>
              <a:gd name="T86" fmla="*/ 2147483647 w 4740"/>
              <a:gd name="T87" fmla="*/ 2147483647 h 4763"/>
              <a:gd name="T88" fmla="*/ 2147483647 w 4740"/>
              <a:gd name="T89" fmla="*/ 2147483647 h 4763"/>
              <a:gd name="T90" fmla="*/ 2147483647 w 4740"/>
              <a:gd name="T91" fmla="*/ 2147483647 h 4763"/>
              <a:gd name="T92" fmla="*/ 2147483647 w 4740"/>
              <a:gd name="T93" fmla="*/ 2147483647 h 4763"/>
              <a:gd name="T94" fmla="*/ 2147483647 w 4740"/>
              <a:gd name="T95" fmla="*/ 2147483647 h 4763"/>
              <a:gd name="T96" fmla="*/ 2147483647 w 4740"/>
              <a:gd name="T97" fmla="*/ 2147483647 h 4763"/>
              <a:gd name="T98" fmla="*/ 2147483647 w 4740"/>
              <a:gd name="T99" fmla="*/ 2147483647 h 4763"/>
              <a:gd name="T100" fmla="*/ 2147483647 w 4740"/>
              <a:gd name="T101" fmla="*/ 2147483647 h 4763"/>
              <a:gd name="T102" fmla="*/ 2147483647 w 4740"/>
              <a:gd name="T103" fmla="*/ 2147483647 h 4763"/>
              <a:gd name="T104" fmla="*/ 2147483647 w 4740"/>
              <a:gd name="T105" fmla="*/ 2147483647 h 4763"/>
              <a:gd name="T106" fmla="*/ 2147483647 w 4740"/>
              <a:gd name="T107" fmla="*/ 2147483647 h 4763"/>
              <a:gd name="T108" fmla="*/ 2147483647 w 4740"/>
              <a:gd name="T109" fmla="*/ 2147483647 h 4763"/>
              <a:gd name="T110" fmla="*/ 2147483647 w 4740"/>
              <a:gd name="T111" fmla="*/ 2147483647 h 4763"/>
              <a:gd name="T112" fmla="*/ 2147483647 w 4740"/>
              <a:gd name="T113" fmla="*/ 2147483647 h 4763"/>
              <a:gd name="T114" fmla="*/ 2147483647 w 4740"/>
              <a:gd name="T115" fmla="*/ 2147483647 h 4763"/>
              <a:gd name="T116" fmla="*/ 2147483647 w 4740"/>
              <a:gd name="T117" fmla="*/ 2147483647 h 4763"/>
              <a:gd name="T118" fmla="*/ 2147483647 w 4740"/>
              <a:gd name="T119" fmla="*/ 2147483647 h 4763"/>
              <a:gd name="T120" fmla="*/ 2147483647 w 4740"/>
              <a:gd name="T121" fmla="*/ 2147483647 h 4763"/>
              <a:gd name="T122" fmla="*/ 2147483647 w 4740"/>
              <a:gd name="T123" fmla="*/ 2147483647 h 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740"/>
              <a:gd name="T187" fmla="*/ 0 h 4763"/>
              <a:gd name="T188" fmla="*/ 4740 w 4740"/>
              <a:gd name="T189" fmla="*/ 4763 h 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740" h="4763">
                <a:moveTo>
                  <a:pt x="4740" y="4763"/>
                </a:moveTo>
                <a:lnTo>
                  <a:pt x="0" y="4763"/>
                </a:lnTo>
                <a:lnTo>
                  <a:pt x="0" y="4670"/>
                </a:lnTo>
                <a:lnTo>
                  <a:pt x="4740" y="4670"/>
                </a:lnTo>
                <a:lnTo>
                  <a:pt x="4740" y="4763"/>
                </a:lnTo>
                <a:close/>
                <a:moveTo>
                  <a:pt x="1168" y="1312"/>
                </a:moveTo>
                <a:lnTo>
                  <a:pt x="243" y="1312"/>
                </a:lnTo>
                <a:lnTo>
                  <a:pt x="243" y="920"/>
                </a:lnTo>
                <a:lnTo>
                  <a:pt x="2360" y="0"/>
                </a:lnTo>
                <a:lnTo>
                  <a:pt x="4493" y="920"/>
                </a:lnTo>
                <a:lnTo>
                  <a:pt x="4493" y="1312"/>
                </a:lnTo>
                <a:lnTo>
                  <a:pt x="3571" y="1312"/>
                </a:lnTo>
                <a:lnTo>
                  <a:pt x="3571" y="1126"/>
                </a:lnTo>
                <a:lnTo>
                  <a:pt x="4308" y="1126"/>
                </a:lnTo>
                <a:lnTo>
                  <a:pt x="4308" y="1041"/>
                </a:lnTo>
                <a:lnTo>
                  <a:pt x="2360" y="203"/>
                </a:lnTo>
                <a:lnTo>
                  <a:pt x="429" y="1041"/>
                </a:lnTo>
                <a:lnTo>
                  <a:pt x="429" y="1126"/>
                </a:lnTo>
                <a:lnTo>
                  <a:pt x="1168" y="1126"/>
                </a:lnTo>
                <a:lnTo>
                  <a:pt x="1168" y="1312"/>
                </a:lnTo>
                <a:close/>
                <a:moveTo>
                  <a:pt x="3571" y="1510"/>
                </a:moveTo>
                <a:lnTo>
                  <a:pt x="4480" y="1510"/>
                </a:lnTo>
                <a:lnTo>
                  <a:pt x="4480" y="3731"/>
                </a:lnTo>
                <a:lnTo>
                  <a:pt x="4629" y="3954"/>
                </a:lnTo>
                <a:lnTo>
                  <a:pt x="4629" y="4573"/>
                </a:lnTo>
                <a:lnTo>
                  <a:pt x="4536" y="4573"/>
                </a:lnTo>
                <a:lnTo>
                  <a:pt x="4536" y="3983"/>
                </a:lnTo>
                <a:lnTo>
                  <a:pt x="4388" y="3760"/>
                </a:lnTo>
                <a:lnTo>
                  <a:pt x="4388" y="1603"/>
                </a:lnTo>
                <a:lnTo>
                  <a:pt x="3571" y="1603"/>
                </a:lnTo>
                <a:lnTo>
                  <a:pt x="3571" y="1510"/>
                </a:lnTo>
                <a:close/>
                <a:moveTo>
                  <a:pt x="111" y="4573"/>
                </a:moveTo>
                <a:lnTo>
                  <a:pt x="111" y="3954"/>
                </a:lnTo>
                <a:lnTo>
                  <a:pt x="260" y="3731"/>
                </a:lnTo>
                <a:lnTo>
                  <a:pt x="260" y="1510"/>
                </a:lnTo>
                <a:lnTo>
                  <a:pt x="1168" y="1510"/>
                </a:lnTo>
                <a:lnTo>
                  <a:pt x="1168" y="1603"/>
                </a:lnTo>
                <a:lnTo>
                  <a:pt x="352" y="1603"/>
                </a:lnTo>
                <a:lnTo>
                  <a:pt x="352" y="3760"/>
                </a:lnTo>
                <a:lnTo>
                  <a:pt x="204" y="3983"/>
                </a:lnTo>
                <a:lnTo>
                  <a:pt x="204" y="4573"/>
                </a:lnTo>
                <a:lnTo>
                  <a:pt x="111" y="4573"/>
                </a:lnTo>
                <a:close/>
                <a:moveTo>
                  <a:pt x="1353" y="4573"/>
                </a:moveTo>
                <a:lnTo>
                  <a:pt x="1353" y="965"/>
                </a:lnTo>
                <a:lnTo>
                  <a:pt x="3386" y="965"/>
                </a:lnTo>
                <a:lnTo>
                  <a:pt x="3386" y="4573"/>
                </a:lnTo>
                <a:lnTo>
                  <a:pt x="2683" y="4573"/>
                </a:lnTo>
                <a:lnTo>
                  <a:pt x="2683" y="4219"/>
                </a:lnTo>
                <a:lnTo>
                  <a:pt x="2056" y="4219"/>
                </a:lnTo>
                <a:lnTo>
                  <a:pt x="2056" y="4573"/>
                </a:lnTo>
                <a:lnTo>
                  <a:pt x="1353" y="4573"/>
                </a:lnTo>
                <a:close/>
                <a:moveTo>
                  <a:pt x="2590" y="4573"/>
                </a:moveTo>
                <a:lnTo>
                  <a:pt x="2416" y="4573"/>
                </a:lnTo>
                <a:lnTo>
                  <a:pt x="2416" y="4312"/>
                </a:lnTo>
                <a:lnTo>
                  <a:pt x="2590" y="4312"/>
                </a:lnTo>
                <a:lnTo>
                  <a:pt x="2590" y="4573"/>
                </a:lnTo>
                <a:close/>
                <a:moveTo>
                  <a:pt x="2324" y="4573"/>
                </a:moveTo>
                <a:lnTo>
                  <a:pt x="2149" y="4573"/>
                </a:lnTo>
                <a:lnTo>
                  <a:pt x="2149" y="4312"/>
                </a:lnTo>
                <a:lnTo>
                  <a:pt x="2324" y="4312"/>
                </a:lnTo>
                <a:lnTo>
                  <a:pt x="2324" y="4573"/>
                </a:lnTo>
                <a:close/>
                <a:moveTo>
                  <a:pt x="2880" y="1380"/>
                </a:moveTo>
                <a:lnTo>
                  <a:pt x="2880" y="1671"/>
                </a:lnTo>
                <a:lnTo>
                  <a:pt x="2695" y="1671"/>
                </a:lnTo>
                <a:lnTo>
                  <a:pt x="2695" y="1380"/>
                </a:lnTo>
                <a:lnTo>
                  <a:pt x="2880" y="1380"/>
                </a:lnTo>
                <a:close/>
                <a:moveTo>
                  <a:pt x="2880" y="1857"/>
                </a:moveTo>
                <a:lnTo>
                  <a:pt x="2880" y="2144"/>
                </a:lnTo>
                <a:lnTo>
                  <a:pt x="2695" y="2144"/>
                </a:lnTo>
                <a:lnTo>
                  <a:pt x="2695" y="1857"/>
                </a:lnTo>
                <a:lnTo>
                  <a:pt x="2880" y="1857"/>
                </a:lnTo>
                <a:close/>
                <a:moveTo>
                  <a:pt x="2880" y="2330"/>
                </a:moveTo>
                <a:lnTo>
                  <a:pt x="2880" y="2619"/>
                </a:lnTo>
                <a:lnTo>
                  <a:pt x="2695" y="2619"/>
                </a:lnTo>
                <a:lnTo>
                  <a:pt x="2695" y="2330"/>
                </a:lnTo>
                <a:lnTo>
                  <a:pt x="2880" y="2330"/>
                </a:lnTo>
                <a:close/>
                <a:moveTo>
                  <a:pt x="2880" y="2804"/>
                </a:moveTo>
                <a:lnTo>
                  <a:pt x="2880" y="3092"/>
                </a:lnTo>
                <a:lnTo>
                  <a:pt x="2695" y="3092"/>
                </a:lnTo>
                <a:lnTo>
                  <a:pt x="2695" y="2804"/>
                </a:lnTo>
                <a:lnTo>
                  <a:pt x="2880" y="2804"/>
                </a:lnTo>
                <a:close/>
                <a:moveTo>
                  <a:pt x="2880" y="3277"/>
                </a:moveTo>
                <a:lnTo>
                  <a:pt x="2880" y="3566"/>
                </a:lnTo>
                <a:lnTo>
                  <a:pt x="2695" y="3566"/>
                </a:lnTo>
                <a:lnTo>
                  <a:pt x="2695" y="3277"/>
                </a:lnTo>
                <a:lnTo>
                  <a:pt x="2880" y="3277"/>
                </a:lnTo>
                <a:close/>
                <a:moveTo>
                  <a:pt x="2880" y="3752"/>
                </a:moveTo>
                <a:lnTo>
                  <a:pt x="2880" y="4029"/>
                </a:lnTo>
                <a:lnTo>
                  <a:pt x="2695" y="4029"/>
                </a:lnTo>
                <a:lnTo>
                  <a:pt x="2695" y="3752"/>
                </a:lnTo>
                <a:lnTo>
                  <a:pt x="2880" y="3752"/>
                </a:lnTo>
                <a:close/>
                <a:moveTo>
                  <a:pt x="2463" y="1380"/>
                </a:moveTo>
                <a:lnTo>
                  <a:pt x="2463" y="1671"/>
                </a:lnTo>
                <a:lnTo>
                  <a:pt x="2277" y="1671"/>
                </a:lnTo>
                <a:lnTo>
                  <a:pt x="2277" y="1380"/>
                </a:lnTo>
                <a:lnTo>
                  <a:pt x="2463" y="1380"/>
                </a:lnTo>
                <a:close/>
                <a:moveTo>
                  <a:pt x="2463" y="1857"/>
                </a:moveTo>
                <a:lnTo>
                  <a:pt x="2463" y="2144"/>
                </a:lnTo>
                <a:lnTo>
                  <a:pt x="2277" y="2144"/>
                </a:lnTo>
                <a:lnTo>
                  <a:pt x="2277" y="1857"/>
                </a:lnTo>
                <a:lnTo>
                  <a:pt x="2463" y="1857"/>
                </a:lnTo>
                <a:close/>
                <a:moveTo>
                  <a:pt x="2463" y="2330"/>
                </a:moveTo>
                <a:lnTo>
                  <a:pt x="2463" y="2619"/>
                </a:lnTo>
                <a:lnTo>
                  <a:pt x="2277" y="2619"/>
                </a:lnTo>
                <a:lnTo>
                  <a:pt x="2277" y="2330"/>
                </a:lnTo>
                <a:lnTo>
                  <a:pt x="2463" y="2330"/>
                </a:lnTo>
                <a:close/>
                <a:moveTo>
                  <a:pt x="2463" y="2804"/>
                </a:moveTo>
                <a:lnTo>
                  <a:pt x="2463" y="3092"/>
                </a:lnTo>
                <a:lnTo>
                  <a:pt x="2277" y="3092"/>
                </a:lnTo>
                <a:lnTo>
                  <a:pt x="2277" y="2804"/>
                </a:lnTo>
                <a:lnTo>
                  <a:pt x="2463" y="2804"/>
                </a:lnTo>
                <a:close/>
                <a:moveTo>
                  <a:pt x="2463" y="3277"/>
                </a:moveTo>
                <a:lnTo>
                  <a:pt x="2463" y="3566"/>
                </a:lnTo>
                <a:lnTo>
                  <a:pt x="2277" y="3566"/>
                </a:lnTo>
                <a:lnTo>
                  <a:pt x="2277" y="3277"/>
                </a:lnTo>
                <a:lnTo>
                  <a:pt x="2463" y="3277"/>
                </a:lnTo>
                <a:close/>
                <a:moveTo>
                  <a:pt x="2463" y="3752"/>
                </a:moveTo>
                <a:lnTo>
                  <a:pt x="2463" y="4029"/>
                </a:lnTo>
                <a:lnTo>
                  <a:pt x="2277" y="4029"/>
                </a:lnTo>
                <a:lnTo>
                  <a:pt x="2277" y="3752"/>
                </a:lnTo>
                <a:lnTo>
                  <a:pt x="2463" y="3752"/>
                </a:lnTo>
                <a:close/>
                <a:moveTo>
                  <a:pt x="2045" y="1380"/>
                </a:moveTo>
                <a:lnTo>
                  <a:pt x="2045" y="1671"/>
                </a:lnTo>
                <a:lnTo>
                  <a:pt x="1860" y="1671"/>
                </a:lnTo>
                <a:lnTo>
                  <a:pt x="1860" y="1380"/>
                </a:lnTo>
                <a:lnTo>
                  <a:pt x="2045" y="1380"/>
                </a:lnTo>
                <a:close/>
                <a:moveTo>
                  <a:pt x="2045" y="1857"/>
                </a:moveTo>
                <a:lnTo>
                  <a:pt x="2045" y="2144"/>
                </a:lnTo>
                <a:lnTo>
                  <a:pt x="1860" y="2144"/>
                </a:lnTo>
                <a:lnTo>
                  <a:pt x="1860" y="1857"/>
                </a:lnTo>
                <a:lnTo>
                  <a:pt x="2045" y="1857"/>
                </a:lnTo>
                <a:close/>
                <a:moveTo>
                  <a:pt x="2045" y="2330"/>
                </a:moveTo>
                <a:lnTo>
                  <a:pt x="2045" y="2619"/>
                </a:lnTo>
                <a:lnTo>
                  <a:pt x="1860" y="2619"/>
                </a:lnTo>
                <a:lnTo>
                  <a:pt x="1860" y="2330"/>
                </a:lnTo>
                <a:lnTo>
                  <a:pt x="2045" y="2330"/>
                </a:lnTo>
                <a:close/>
                <a:moveTo>
                  <a:pt x="2045" y="2804"/>
                </a:moveTo>
                <a:lnTo>
                  <a:pt x="2045" y="3092"/>
                </a:lnTo>
                <a:lnTo>
                  <a:pt x="1860" y="3092"/>
                </a:lnTo>
                <a:lnTo>
                  <a:pt x="1860" y="2804"/>
                </a:lnTo>
                <a:lnTo>
                  <a:pt x="2045" y="2804"/>
                </a:lnTo>
                <a:close/>
                <a:moveTo>
                  <a:pt x="2045" y="3277"/>
                </a:moveTo>
                <a:lnTo>
                  <a:pt x="2045" y="3566"/>
                </a:lnTo>
                <a:lnTo>
                  <a:pt x="1860" y="3566"/>
                </a:lnTo>
                <a:lnTo>
                  <a:pt x="1860" y="3277"/>
                </a:lnTo>
                <a:lnTo>
                  <a:pt x="2045" y="3277"/>
                </a:lnTo>
                <a:close/>
                <a:moveTo>
                  <a:pt x="2045" y="3752"/>
                </a:moveTo>
                <a:lnTo>
                  <a:pt x="2045" y="4029"/>
                </a:lnTo>
                <a:lnTo>
                  <a:pt x="1860" y="4029"/>
                </a:lnTo>
                <a:lnTo>
                  <a:pt x="1860" y="3752"/>
                </a:lnTo>
                <a:lnTo>
                  <a:pt x="2045" y="3752"/>
                </a:lnTo>
                <a:close/>
                <a:moveTo>
                  <a:pt x="4202" y="1871"/>
                </a:moveTo>
                <a:lnTo>
                  <a:pt x="4202" y="2144"/>
                </a:lnTo>
                <a:lnTo>
                  <a:pt x="4016" y="2144"/>
                </a:lnTo>
                <a:lnTo>
                  <a:pt x="4016" y="1871"/>
                </a:lnTo>
                <a:lnTo>
                  <a:pt x="4202" y="1871"/>
                </a:lnTo>
                <a:close/>
                <a:moveTo>
                  <a:pt x="4202" y="2330"/>
                </a:moveTo>
                <a:lnTo>
                  <a:pt x="4202" y="2619"/>
                </a:lnTo>
                <a:lnTo>
                  <a:pt x="4016" y="2619"/>
                </a:lnTo>
                <a:lnTo>
                  <a:pt x="4016" y="2330"/>
                </a:lnTo>
                <a:lnTo>
                  <a:pt x="4202" y="2330"/>
                </a:lnTo>
                <a:close/>
                <a:moveTo>
                  <a:pt x="4202" y="2804"/>
                </a:moveTo>
                <a:lnTo>
                  <a:pt x="4202" y="3092"/>
                </a:lnTo>
                <a:lnTo>
                  <a:pt x="4016" y="3092"/>
                </a:lnTo>
                <a:lnTo>
                  <a:pt x="4016" y="2804"/>
                </a:lnTo>
                <a:lnTo>
                  <a:pt x="4202" y="2804"/>
                </a:lnTo>
                <a:close/>
                <a:moveTo>
                  <a:pt x="4202" y="3277"/>
                </a:moveTo>
                <a:lnTo>
                  <a:pt x="4202" y="3566"/>
                </a:lnTo>
                <a:lnTo>
                  <a:pt x="4016" y="3566"/>
                </a:lnTo>
                <a:lnTo>
                  <a:pt x="4016" y="3277"/>
                </a:lnTo>
                <a:lnTo>
                  <a:pt x="4202" y="3277"/>
                </a:lnTo>
                <a:close/>
                <a:moveTo>
                  <a:pt x="4202" y="3752"/>
                </a:moveTo>
                <a:lnTo>
                  <a:pt x="4202" y="4029"/>
                </a:lnTo>
                <a:lnTo>
                  <a:pt x="4016" y="4029"/>
                </a:lnTo>
                <a:lnTo>
                  <a:pt x="4016" y="3752"/>
                </a:lnTo>
                <a:lnTo>
                  <a:pt x="4202" y="3752"/>
                </a:lnTo>
                <a:close/>
                <a:moveTo>
                  <a:pt x="3785" y="1871"/>
                </a:moveTo>
                <a:lnTo>
                  <a:pt x="3785" y="2144"/>
                </a:lnTo>
                <a:lnTo>
                  <a:pt x="3599" y="2144"/>
                </a:lnTo>
                <a:lnTo>
                  <a:pt x="3599" y="1871"/>
                </a:lnTo>
                <a:lnTo>
                  <a:pt x="3785" y="1871"/>
                </a:lnTo>
                <a:close/>
                <a:moveTo>
                  <a:pt x="3785" y="2330"/>
                </a:moveTo>
                <a:lnTo>
                  <a:pt x="3785" y="2619"/>
                </a:lnTo>
                <a:lnTo>
                  <a:pt x="3599" y="2619"/>
                </a:lnTo>
                <a:lnTo>
                  <a:pt x="3599" y="2330"/>
                </a:lnTo>
                <a:lnTo>
                  <a:pt x="3785" y="2330"/>
                </a:lnTo>
                <a:close/>
                <a:moveTo>
                  <a:pt x="3785" y="2804"/>
                </a:moveTo>
                <a:lnTo>
                  <a:pt x="3785" y="3092"/>
                </a:lnTo>
                <a:lnTo>
                  <a:pt x="3599" y="3092"/>
                </a:lnTo>
                <a:lnTo>
                  <a:pt x="3599" y="2804"/>
                </a:lnTo>
                <a:lnTo>
                  <a:pt x="3785" y="2804"/>
                </a:lnTo>
                <a:close/>
                <a:moveTo>
                  <a:pt x="3785" y="3277"/>
                </a:moveTo>
                <a:lnTo>
                  <a:pt x="3785" y="3566"/>
                </a:lnTo>
                <a:lnTo>
                  <a:pt x="3599" y="3566"/>
                </a:lnTo>
                <a:lnTo>
                  <a:pt x="3599" y="3277"/>
                </a:lnTo>
                <a:lnTo>
                  <a:pt x="3785" y="3277"/>
                </a:lnTo>
                <a:close/>
                <a:moveTo>
                  <a:pt x="3785" y="3752"/>
                </a:moveTo>
                <a:lnTo>
                  <a:pt x="3785" y="4029"/>
                </a:lnTo>
                <a:lnTo>
                  <a:pt x="3599" y="4029"/>
                </a:lnTo>
                <a:lnTo>
                  <a:pt x="3599" y="3752"/>
                </a:lnTo>
                <a:lnTo>
                  <a:pt x="3785" y="3752"/>
                </a:lnTo>
                <a:close/>
                <a:moveTo>
                  <a:pt x="722" y="1871"/>
                </a:moveTo>
                <a:lnTo>
                  <a:pt x="722" y="2144"/>
                </a:lnTo>
                <a:lnTo>
                  <a:pt x="537" y="2144"/>
                </a:lnTo>
                <a:lnTo>
                  <a:pt x="537" y="1871"/>
                </a:lnTo>
                <a:lnTo>
                  <a:pt x="722" y="1871"/>
                </a:lnTo>
                <a:close/>
                <a:moveTo>
                  <a:pt x="722" y="2330"/>
                </a:moveTo>
                <a:lnTo>
                  <a:pt x="722" y="2619"/>
                </a:lnTo>
                <a:lnTo>
                  <a:pt x="537" y="2619"/>
                </a:lnTo>
                <a:lnTo>
                  <a:pt x="537" y="2330"/>
                </a:lnTo>
                <a:lnTo>
                  <a:pt x="722" y="2330"/>
                </a:lnTo>
                <a:close/>
                <a:moveTo>
                  <a:pt x="722" y="2804"/>
                </a:moveTo>
                <a:lnTo>
                  <a:pt x="722" y="3092"/>
                </a:lnTo>
                <a:lnTo>
                  <a:pt x="537" y="3092"/>
                </a:lnTo>
                <a:lnTo>
                  <a:pt x="537" y="2804"/>
                </a:lnTo>
                <a:lnTo>
                  <a:pt x="722" y="2804"/>
                </a:lnTo>
                <a:close/>
                <a:moveTo>
                  <a:pt x="722" y="3277"/>
                </a:moveTo>
                <a:lnTo>
                  <a:pt x="722" y="3566"/>
                </a:lnTo>
                <a:lnTo>
                  <a:pt x="537" y="3566"/>
                </a:lnTo>
                <a:lnTo>
                  <a:pt x="537" y="3277"/>
                </a:lnTo>
                <a:lnTo>
                  <a:pt x="722" y="3277"/>
                </a:lnTo>
                <a:close/>
                <a:moveTo>
                  <a:pt x="722" y="3752"/>
                </a:moveTo>
                <a:lnTo>
                  <a:pt x="722" y="4029"/>
                </a:lnTo>
                <a:lnTo>
                  <a:pt x="537" y="4029"/>
                </a:lnTo>
                <a:lnTo>
                  <a:pt x="537" y="3752"/>
                </a:lnTo>
                <a:lnTo>
                  <a:pt x="722" y="3752"/>
                </a:lnTo>
                <a:close/>
                <a:moveTo>
                  <a:pt x="1140" y="1871"/>
                </a:moveTo>
                <a:lnTo>
                  <a:pt x="1140" y="2144"/>
                </a:lnTo>
                <a:lnTo>
                  <a:pt x="954" y="2144"/>
                </a:lnTo>
                <a:lnTo>
                  <a:pt x="954" y="1871"/>
                </a:lnTo>
                <a:lnTo>
                  <a:pt x="1140" y="1871"/>
                </a:lnTo>
                <a:close/>
                <a:moveTo>
                  <a:pt x="1140" y="2330"/>
                </a:moveTo>
                <a:lnTo>
                  <a:pt x="1140" y="2619"/>
                </a:lnTo>
                <a:lnTo>
                  <a:pt x="954" y="2619"/>
                </a:lnTo>
                <a:lnTo>
                  <a:pt x="954" y="2330"/>
                </a:lnTo>
                <a:lnTo>
                  <a:pt x="1140" y="2330"/>
                </a:lnTo>
                <a:close/>
                <a:moveTo>
                  <a:pt x="1140" y="2804"/>
                </a:moveTo>
                <a:lnTo>
                  <a:pt x="1140" y="3092"/>
                </a:lnTo>
                <a:lnTo>
                  <a:pt x="954" y="3092"/>
                </a:lnTo>
                <a:lnTo>
                  <a:pt x="954" y="2804"/>
                </a:lnTo>
                <a:lnTo>
                  <a:pt x="1140" y="2804"/>
                </a:lnTo>
                <a:close/>
                <a:moveTo>
                  <a:pt x="1140" y="3277"/>
                </a:moveTo>
                <a:lnTo>
                  <a:pt x="1140" y="3566"/>
                </a:lnTo>
                <a:lnTo>
                  <a:pt x="954" y="3566"/>
                </a:lnTo>
                <a:lnTo>
                  <a:pt x="954" y="3277"/>
                </a:lnTo>
                <a:lnTo>
                  <a:pt x="1140" y="3277"/>
                </a:lnTo>
                <a:close/>
                <a:moveTo>
                  <a:pt x="1140" y="3752"/>
                </a:moveTo>
                <a:lnTo>
                  <a:pt x="1140" y="4029"/>
                </a:lnTo>
                <a:lnTo>
                  <a:pt x="954" y="4029"/>
                </a:lnTo>
                <a:lnTo>
                  <a:pt x="954" y="3752"/>
                </a:lnTo>
                <a:lnTo>
                  <a:pt x="1140" y="37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8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FAFA4F-9984-4F44-B6DB-F873F6A5132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101975" y="90488"/>
            <a:ext cx="899953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14438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4438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cs typeface="Arial" charset="0"/>
              </a:rPr>
              <a:t>УЧЕТ ОСНОВНЫХ СРЕДСТВ И МАТЕРИАЛЬНЫХ ЗАПАСОВ</a:t>
            </a:r>
          </a:p>
          <a:p>
            <a:endParaRPr lang="ru-RU" dirty="0"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674" y="3861048"/>
            <a:ext cx="12069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+mn-lt"/>
              </a:rPr>
              <a:t>Б</a:t>
            </a:r>
            <a:r>
              <a:rPr lang="ru-RU" b="1" dirty="0" smtClean="0">
                <a:solidFill>
                  <a:prstClr val="black"/>
                </a:solidFill>
                <a:latin typeface="+mn-lt"/>
              </a:rPr>
              <a:t>есконтактные </a:t>
            </a:r>
            <a:r>
              <a:rPr lang="ru-RU" b="1" dirty="0">
                <a:solidFill>
                  <a:prstClr val="black"/>
                </a:solidFill>
                <a:latin typeface="+mn-lt"/>
              </a:rPr>
              <a:t>инфракрасные термометры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(7600 штук общей стоимостью 72 200 000,00 рублей, гарантийный срок использования 12 месяцев) при передаче в оперативное управление 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муниципальным образованиям </a:t>
            </a:r>
            <a:r>
              <a:rPr lang="ru-RU" dirty="0">
                <a:solidFill>
                  <a:prstClr val="black"/>
                </a:solidFill>
                <a:latin typeface="+mn-lt"/>
              </a:rPr>
              <a:t>отражены на балансовом учете получателями имущества на увеличении стоимости прочих материальных запасов – иного движимого имущества 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учреждения. </a:t>
            </a:r>
          </a:p>
          <a:p>
            <a:r>
              <a:rPr lang="ru-RU" dirty="0" smtClean="0">
                <a:solidFill>
                  <a:prstClr val="black"/>
                </a:solidFill>
                <a:latin typeface="+mn-lt"/>
              </a:rPr>
              <a:t>Впоследствии </a:t>
            </a:r>
            <a:r>
              <a:rPr lang="ru-RU" b="1" dirty="0" smtClean="0">
                <a:solidFill>
                  <a:prstClr val="black"/>
                </a:solidFill>
                <a:latin typeface="+mn-lt"/>
              </a:rPr>
              <a:t>данные термометры были списаны и фактически отсутствовали</a:t>
            </a:r>
            <a:endParaRPr lang="ru-RU" b="1" dirty="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136" y="1124744"/>
            <a:ext cx="1364568" cy="190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456669" y="3026192"/>
            <a:ext cx="3435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72 200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000,00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РУБЛЕЙ</a:t>
            </a:r>
            <a:r>
              <a:rPr lang="ru-RU" sz="1200" dirty="0" smtClean="0">
                <a:solidFill>
                  <a:schemeClr val="bg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085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object 8"/>
          <p:cNvSpPr>
            <a:spLocks/>
          </p:cNvSpPr>
          <p:nvPr/>
        </p:nvSpPr>
        <p:spPr bwMode="auto">
          <a:xfrm>
            <a:off x="17463" y="6437313"/>
            <a:ext cx="12163425" cy="0"/>
          </a:xfrm>
          <a:custGeom>
            <a:avLst/>
            <a:gdLst>
              <a:gd name="T0" fmla="*/ 0 w 5752465"/>
              <a:gd name="T1" fmla="*/ 5751940 w 5752465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noFill/>
          <a:ln w="9525">
            <a:solidFill>
              <a:srgbClr val="003B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0" name="object 9"/>
          <p:cNvSpPr>
            <a:spLocks noChangeArrowheads="1"/>
          </p:cNvSpPr>
          <p:nvPr/>
        </p:nvSpPr>
        <p:spPr bwMode="auto">
          <a:xfrm>
            <a:off x="9556750" y="436563"/>
            <a:ext cx="2622550" cy="58213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3800"/>
          </a:p>
        </p:txBody>
      </p:sp>
      <p:sp>
        <p:nvSpPr>
          <p:cNvPr id="10" name="TextBox 9"/>
          <p:cNvSpPr txBox="1"/>
          <p:nvPr/>
        </p:nvSpPr>
        <p:spPr>
          <a:xfrm>
            <a:off x="617538" y="2700338"/>
            <a:ext cx="8004175" cy="774700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4200" b="1" dirty="0">
                <a:solidFill>
                  <a:srgbClr val="11437F"/>
                </a:solidFill>
                <a:latin typeface="+mj-lt"/>
                <a:cs typeface="Arial" panose="020B0604020202020204" pitchFamily="34" charset="0"/>
              </a:rPr>
              <a:t>Спасибо за внимание!</a:t>
            </a:r>
            <a:endParaRPr lang="ru-RU" sz="4200" dirty="0">
              <a:solidFill>
                <a:srgbClr val="11437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/>
            </a:extLst>
          </p:cNvPr>
          <p:cNvSpPr txBox="1"/>
          <p:nvPr/>
        </p:nvSpPr>
        <p:spPr>
          <a:xfrm>
            <a:off x="695400" y="3347244"/>
            <a:ext cx="4851400" cy="384175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7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собенности ответственности по ПП РФ от 30.09.2020 № 999 в 2020 году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азначейство России - 2020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6575</TotalTime>
  <Words>384</Words>
  <Application>Microsoft Office PowerPoint</Application>
  <PresentationFormat>Произвольный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Особенности ответственности по ПП РФ от 30.09.2020 № 999 в 2020 году</vt:lpstr>
      <vt:lpstr>НАРУШЕНИЯ,  ВЫЯВЛЯЕМЫЕ ФЕДЕРАЛЬНЫМ КАЗНАЧЕЙСТВОМ  ПРИ ПРОВЕДЕНИИ КОНТРОЛЬНЫХ МЕРОПРИЯТИЙ  В ЧАСТИ БЮДЖЕТНОГО УЧЕТА И ОТЧЕТНОСТИ</vt:lpstr>
      <vt:lpstr>ОБЩАЯ СУММА НАРУШЕНИЙ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Камардина Юлия Викторовна</dc:creator>
  <cp:lastModifiedBy>Иванов Игорь Викторович</cp:lastModifiedBy>
  <cp:revision>142</cp:revision>
  <cp:lastPrinted>2021-05-13T06:32:02Z</cp:lastPrinted>
  <dcterms:created xsi:type="dcterms:W3CDTF">2020-11-13T11:22:25Z</dcterms:created>
  <dcterms:modified xsi:type="dcterms:W3CDTF">2021-11-18T15:30:14Z</dcterms:modified>
</cp:coreProperties>
</file>