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  <p:sldMasterId id="2147483877" r:id="rId2"/>
  </p:sldMasterIdLst>
  <p:notesMasterIdLst>
    <p:notesMasterId r:id="rId16"/>
  </p:notesMasterIdLst>
  <p:handoutMasterIdLst>
    <p:handoutMasterId r:id="rId17"/>
  </p:handoutMasterIdLst>
  <p:sldIdLst>
    <p:sldId id="2169" r:id="rId3"/>
    <p:sldId id="2138" r:id="rId4"/>
    <p:sldId id="2170" r:id="rId5"/>
    <p:sldId id="2148" r:id="rId6"/>
    <p:sldId id="2141" r:id="rId7"/>
    <p:sldId id="2164" r:id="rId8"/>
    <p:sldId id="2166" r:id="rId9"/>
    <p:sldId id="2172" r:id="rId10"/>
    <p:sldId id="2168" r:id="rId11"/>
    <p:sldId id="2153" r:id="rId12"/>
    <p:sldId id="2173" r:id="rId13"/>
    <p:sldId id="2163" r:id="rId14"/>
    <p:sldId id="2174" r:id="rId15"/>
  </p:sldIdLst>
  <p:sldSz cx="9144000" cy="6858000" type="screen4x3"/>
  <p:notesSz cx="9872663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  <a:srgbClr val="004821"/>
    <a:srgbClr val="FFFF99"/>
    <a:srgbClr val="003618"/>
    <a:srgbClr val="C6D34D"/>
    <a:srgbClr val="9BDA46"/>
    <a:srgbClr val="F0EC3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7" autoAdjust="0"/>
    <p:restoredTop sz="90012" autoAdjust="0"/>
  </p:normalViewPr>
  <p:slideViewPr>
    <p:cSldViewPr>
      <p:cViewPr varScale="1">
        <p:scale>
          <a:sx n="88" d="100"/>
          <a:sy n="88" d="100"/>
        </p:scale>
        <p:origin x="1526" y="72"/>
      </p:cViewPr>
      <p:guideLst>
        <p:guide orient="horz" pos="2160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9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4F0827-49C3-4FEC-9196-00D77F7E55D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D5FF5B-9946-4888-9021-BC0368B6E317}">
      <dgm:prSet phldrT="[Текст]" custT="1"/>
      <dgm:spPr>
        <a:solidFill>
          <a:srgbClr val="92D050"/>
        </a:solidFill>
      </dgm:spPr>
      <dgm:t>
        <a:bodyPr/>
        <a:lstStyle/>
        <a:p>
          <a:endParaRPr lang="ru-RU" sz="3600" b="1" dirty="0"/>
        </a:p>
      </dgm:t>
    </dgm:pt>
    <dgm:pt modelId="{877334FD-E718-43D9-8252-82FCB02FD405}" type="parTrans" cxnId="{1309A197-A8BB-4792-B591-21927059A8DE}">
      <dgm:prSet/>
      <dgm:spPr/>
      <dgm:t>
        <a:bodyPr/>
        <a:lstStyle/>
        <a:p>
          <a:endParaRPr lang="ru-RU"/>
        </a:p>
      </dgm:t>
    </dgm:pt>
    <dgm:pt modelId="{885AA78B-7263-476F-B42A-F0E5A159345F}" type="sibTrans" cxnId="{1309A197-A8BB-4792-B591-21927059A8DE}">
      <dgm:prSet/>
      <dgm:spPr/>
      <dgm:t>
        <a:bodyPr/>
        <a:lstStyle/>
        <a:p>
          <a:endParaRPr lang="ru-RU"/>
        </a:p>
      </dgm:t>
    </dgm:pt>
    <dgm:pt modelId="{4FE1E9B5-D0CD-468F-9E19-CCADAFBE0E5E}">
      <dgm:prSet phldrT="[Текст]" custT="1"/>
      <dgm:spPr>
        <a:noFill/>
        <a:ln>
          <a:solidFill>
            <a:srgbClr val="00602B"/>
          </a:solidFill>
        </a:ln>
      </dgm:spPr>
      <dgm:t>
        <a:bodyPr/>
        <a:lstStyle/>
        <a:p>
          <a:r>
            <a:rPr lang="ru-RU" sz="1800" b="1" dirty="0" smtClean="0"/>
            <a:t> </a:t>
          </a:r>
          <a:r>
            <a:rPr lang="ru-RU" sz="1600" b="1" dirty="0" smtClean="0"/>
            <a:t>Проведение </a:t>
          </a:r>
          <a:r>
            <a:rPr lang="ru-RU" sz="1600" b="0" dirty="0" smtClean="0"/>
            <a:t>аудиторских мероприятий (реализация аудиторских методов</a:t>
          </a:r>
          <a:r>
            <a:rPr lang="en-US" sz="1600" b="0" dirty="0" smtClean="0"/>
            <a:t>: </a:t>
          </a:r>
          <a:r>
            <a:rPr lang="ru-RU" sz="1600" b="1" dirty="0" smtClean="0"/>
            <a:t>аналитические процедуры</a:t>
          </a:r>
          <a:r>
            <a:rPr lang="ru-RU" sz="1600" b="0" dirty="0" smtClean="0"/>
            <a:t>, инспектирование, пересчет, подтверждение и др.)</a:t>
          </a:r>
          <a:r>
            <a:rPr lang="ru-RU" sz="1600" b="1" dirty="0" smtClean="0"/>
            <a:t> </a:t>
          </a:r>
          <a:endParaRPr lang="ru-RU" sz="1600" b="1" dirty="0"/>
        </a:p>
      </dgm:t>
    </dgm:pt>
    <dgm:pt modelId="{3A97A7AA-995A-4909-9879-C785F3A04764}" type="parTrans" cxnId="{442DC21E-A708-4BFC-A42E-F4894F207E30}">
      <dgm:prSet/>
      <dgm:spPr/>
      <dgm:t>
        <a:bodyPr/>
        <a:lstStyle/>
        <a:p>
          <a:endParaRPr lang="ru-RU"/>
        </a:p>
      </dgm:t>
    </dgm:pt>
    <dgm:pt modelId="{B65B8CBF-BD00-483A-AF8C-2658C559F2A7}" type="sibTrans" cxnId="{442DC21E-A708-4BFC-A42E-F4894F207E30}">
      <dgm:prSet/>
      <dgm:spPr/>
      <dgm:t>
        <a:bodyPr/>
        <a:lstStyle/>
        <a:p>
          <a:endParaRPr lang="ru-RU"/>
        </a:p>
      </dgm:t>
    </dgm:pt>
    <dgm:pt modelId="{303B8610-40EA-48C6-BE6E-456EC55ED0C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en-US" sz="2400" b="1" dirty="0" smtClean="0"/>
            <a:t>III</a:t>
          </a:r>
          <a:endParaRPr lang="ru-RU" sz="2400" b="1" dirty="0"/>
        </a:p>
      </dgm:t>
    </dgm:pt>
    <dgm:pt modelId="{14FFBAA4-9EEB-4470-AB92-9AD130419C30}" type="parTrans" cxnId="{DE05618F-4A5E-41AF-BFCF-DCE40D77B4E0}">
      <dgm:prSet/>
      <dgm:spPr/>
      <dgm:t>
        <a:bodyPr/>
        <a:lstStyle/>
        <a:p>
          <a:endParaRPr lang="ru-RU"/>
        </a:p>
      </dgm:t>
    </dgm:pt>
    <dgm:pt modelId="{17376AEF-807F-4C86-8934-4F0EEF8E275E}" type="sibTrans" cxnId="{DE05618F-4A5E-41AF-BFCF-DCE40D77B4E0}">
      <dgm:prSet/>
      <dgm:spPr/>
      <dgm:t>
        <a:bodyPr/>
        <a:lstStyle/>
        <a:p>
          <a:endParaRPr lang="ru-RU"/>
        </a:p>
      </dgm:t>
    </dgm:pt>
    <dgm:pt modelId="{62BE1A31-DA9A-49B7-8024-5D5A205912C6}">
      <dgm:prSet phldrT="[Текст]" custT="1"/>
      <dgm:spPr>
        <a:ln w="25400">
          <a:solidFill>
            <a:srgbClr val="00602B"/>
          </a:solidFill>
        </a:ln>
      </dgm:spPr>
      <dgm:t>
        <a:bodyPr/>
        <a:lstStyle/>
        <a:p>
          <a:pPr algn="just"/>
          <a:r>
            <a:rPr kumimoji="0" lang="ru-RU" sz="1600" b="1" i="0" u="none" strike="noStrike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rPr>
            <a:t>Формирование </a:t>
          </a:r>
          <a:r>
            <a:rPr kumimoji="0" lang="ru-RU" sz="1600" b="1" i="0" u="none" strike="noStrike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rPr>
            <a:t>Заключения</a:t>
          </a:r>
          <a:r>
            <a:rPr kumimoji="0" lang="ru-RU" sz="1600" b="0" i="0" u="none" strike="noStrike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rPr>
            <a:t>, ознакомление с ним субъектов бюджетных процедур, его представление руководителю главного администратора</a:t>
          </a:r>
          <a:endParaRPr lang="ru-RU" sz="1600" dirty="0">
            <a:latin typeface="+mj-lt"/>
          </a:endParaRPr>
        </a:p>
      </dgm:t>
    </dgm:pt>
    <dgm:pt modelId="{6A140334-7B2D-4DED-907E-F60950655D7E}" type="parTrans" cxnId="{ECC054ED-297C-496C-8C3A-8B442B504511}">
      <dgm:prSet/>
      <dgm:spPr/>
      <dgm:t>
        <a:bodyPr/>
        <a:lstStyle/>
        <a:p>
          <a:endParaRPr lang="ru-RU"/>
        </a:p>
      </dgm:t>
    </dgm:pt>
    <dgm:pt modelId="{3864E3EE-A38B-4C47-AC37-63C203E237A8}" type="sibTrans" cxnId="{ECC054ED-297C-496C-8C3A-8B442B504511}">
      <dgm:prSet/>
      <dgm:spPr/>
      <dgm:t>
        <a:bodyPr/>
        <a:lstStyle/>
        <a:p>
          <a:endParaRPr lang="ru-RU"/>
        </a:p>
      </dgm:t>
    </dgm:pt>
    <dgm:pt modelId="{AF96D43D-BB4F-4548-A029-A8A59DCAF575}">
      <dgm:prSet phldrT="[Текст]" custT="1"/>
      <dgm:spPr>
        <a:solidFill>
          <a:srgbClr val="92D050"/>
        </a:solidFill>
        <a:ln>
          <a:solidFill>
            <a:srgbClr val="00602B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1" dirty="0" smtClean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dirty="0" smtClean="0"/>
            <a:t>I</a:t>
          </a:r>
          <a:endParaRPr lang="ru-RU" sz="2400" dirty="0"/>
        </a:p>
      </dgm:t>
    </dgm:pt>
    <dgm:pt modelId="{4B76A494-D9DA-429F-AD1D-C1413F4CF1B7}" type="sibTrans" cxnId="{BC063AFD-A023-4EB7-8CB7-E1DED141A4BB}">
      <dgm:prSet/>
      <dgm:spPr/>
      <dgm:t>
        <a:bodyPr/>
        <a:lstStyle/>
        <a:p>
          <a:endParaRPr lang="ru-RU"/>
        </a:p>
      </dgm:t>
    </dgm:pt>
    <dgm:pt modelId="{88A727B8-2C7A-4DBB-964B-074BF6B54C98}" type="parTrans" cxnId="{BC063AFD-A023-4EB7-8CB7-E1DED141A4BB}">
      <dgm:prSet/>
      <dgm:spPr/>
      <dgm:t>
        <a:bodyPr/>
        <a:lstStyle/>
        <a:p>
          <a:endParaRPr lang="ru-RU"/>
        </a:p>
      </dgm:t>
    </dgm:pt>
    <dgm:pt modelId="{615A65BB-9C4F-4D8A-B9CE-D1FE5141FA26}">
      <dgm:prSet/>
      <dgm:spPr>
        <a:solidFill>
          <a:srgbClr val="9BDA46"/>
        </a:solidFill>
      </dgm:spPr>
      <dgm:t>
        <a:bodyPr/>
        <a:lstStyle/>
        <a:p>
          <a:endParaRPr lang="ru-RU"/>
        </a:p>
      </dgm:t>
    </dgm:pt>
    <dgm:pt modelId="{F33CB1C8-5CF1-40F4-BE6E-ED37B2FCCB6C}" type="parTrans" cxnId="{5FEDF727-E432-404C-AAF5-B2426B503743}">
      <dgm:prSet/>
      <dgm:spPr/>
      <dgm:t>
        <a:bodyPr/>
        <a:lstStyle/>
        <a:p>
          <a:endParaRPr lang="ru-RU"/>
        </a:p>
      </dgm:t>
    </dgm:pt>
    <dgm:pt modelId="{670454DA-50E0-4E73-B001-B46D33F16760}" type="sibTrans" cxnId="{5FEDF727-E432-404C-AAF5-B2426B503743}">
      <dgm:prSet/>
      <dgm:spPr/>
      <dgm:t>
        <a:bodyPr/>
        <a:lstStyle/>
        <a:p>
          <a:endParaRPr lang="ru-RU"/>
        </a:p>
      </dgm:t>
    </dgm:pt>
    <dgm:pt modelId="{F35959FF-544D-44FA-BA14-AD4225943221}">
      <dgm:prSet custT="1"/>
      <dgm:spPr>
        <a:ln>
          <a:solidFill>
            <a:srgbClr val="00602B"/>
          </a:solidFill>
        </a:ln>
      </dgm:spPr>
      <dgm:t>
        <a:bodyPr/>
        <a:lstStyle/>
        <a:p>
          <a:pPr rtl="0"/>
          <a:r>
            <a:rPr lang="ru-RU" sz="1600" b="1" dirty="0" smtClean="0"/>
            <a:t>Мониторинг реализации </a:t>
          </a:r>
          <a:r>
            <a:rPr lang="ru-RU" sz="1600" b="0" dirty="0" smtClean="0"/>
            <a:t>мер по минимизации рисков, </a:t>
          </a:r>
          <a:r>
            <a:rPr lang="ru-RU" sz="1600" b="0" dirty="0" smtClean="0">
              <a:solidFill>
                <a:srgbClr val="FF0000"/>
              </a:solidFill>
            </a:rPr>
            <a:t>в том числе рисков искажения </a:t>
          </a:r>
          <a:r>
            <a:rPr lang="ru-RU" sz="1600" b="0" dirty="0" smtClean="0">
              <a:solidFill>
                <a:srgbClr val="FF0000"/>
              </a:solidFill>
            </a:rPr>
            <a:t>отчетности в рамках поэтапных аудитов в целях подтверждения достоверности отчетности</a:t>
          </a:r>
          <a:endParaRPr lang="ru-RU" sz="1600" dirty="0">
            <a:solidFill>
              <a:srgbClr val="FF0000"/>
            </a:solidFill>
            <a:latin typeface="+mj-lt"/>
          </a:endParaRPr>
        </a:p>
      </dgm:t>
    </dgm:pt>
    <dgm:pt modelId="{B5647D39-F743-431C-A340-7078BD2F29D1}" type="parTrans" cxnId="{5A4B6F56-F1A7-499B-9F74-36B32D51FFB7}">
      <dgm:prSet/>
      <dgm:spPr/>
      <dgm:t>
        <a:bodyPr/>
        <a:lstStyle/>
        <a:p>
          <a:endParaRPr lang="ru-RU"/>
        </a:p>
      </dgm:t>
    </dgm:pt>
    <dgm:pt modelId="{4225959B-9D13-4EEB-A2ED-1680BCDC3B5A}" type="sibTrans" cxnId="{5A4B6F56-F1A7-499B-9F74-36B32D51FFB7}">
      <dgm:prSet/>
      <dgm:spPr/>
      <dgm:t>
        <a:bodyPr/>
        <a:lstStyle/>
        <a:p>
          <a:endParaRPr lang="ru-RU"/>
        </a:p>
      </dgm:t>
    </dgm:pt>
    <dgm:pt modelId="{EDE31554-2F87-4D80-8E56-7A54231E36F3}">
      <dgm:prSet custT="1"/>
      <dgm:spPr>
        <a:ln>
          <a:solidFill>
            <a:srgbClr val="00602B"/>
          </a:solidFill>
        </a:ln>
      </dgm:spPr>
      <dgm:t>
        <a:bodyPr/>
        <a:lstStyle/>
        <a:p>
          <a:pPr rtl="0"/>
          <a:r>
            <a:rPr lang="ru-RU" sz="1600" dirty="0" smtClean="0">
              <a:latin typeface="+mj-lt"/>
            </a:rPr>
            <a:t>Годовой отчет о результатах деятельности субъекта ВФА</a:t>
          </a:r>
          <a:endParaRPr lang="ru-RU" sz="1600" dirty="0">
            <a:latin typeface="+mj-lt"/>
          </a:endParaRPr>
        </a:p>
      </dgm:t>
    </dgm:pt>
    <dgm:pt modelId="{A2501B29-172F-4EE6-AF3E-F869D45E1416}" type="parTrans" cxnId="{26A9BD0A-0EE0-499E-835D-CCA1C5EDA93E}">
      <dgm:prSet/>
      <dgm:spPr/>
      <dgm:t>
        <a:bodyPr/>
        <a:lstStyle/>
        <a:p>
          <a:endParaRPr lang="ru-RU"/>
        </a:p>
      </dgm:t>
    </dgm:pt>
    <dgm:pt modelId="{4F959E36-0151-46FD-989A-C792C373F6A4}" type="sibTrans" cxnId="{26A9BD0A-0EE0-499E-835D-CCA1C5EDA93E}">
      <dgm:prSet/>
      <dgm:spPr/>
      <dgm:t>
        <a:bodyPr/>
        <a:lstStyle/>
        <a:p>
          <a:endParaRPr lang="ru-RU"/>
        </a:p>
      </dgm:t>
    </dgm:pt>
    <dgm:pt modelId="{59BE9D45-0505-49DB-A896-0D4F898F9FE1}">
      <dgm:prSet phldrT="[Текст]" custT="1"/>
      <dgm:spPr>
        <a:ln w="25400">
          <a:solidFill>
            <a:srgbClr val="00602B"/>
          </a:solidFill>
        </a:ln>
      </dgm:spPr>
      <dgm:t>
        <a:bodyPr/>
        <a:lstStyle/>
        <a:p>
          <a:pPr algn="just"/>
          <a:r>
            <a:rPr lang="ru-RU" sz="1600" dirty="0" smtClean="0">
              <a:latin typeface="+mj-lt"/>
            </a:rPr>
            <a:t>Разработка планов реализации результатов аудиторского мероприятия по решению руководителя главного администратора</a:t>
          </a:r>
          <a:endParaRPr lang="ru-RU" sz="1600" dirty="0">
            <a:latin typeface="+mj-lt"/>
          </a:endParaRPr>
        </a:p>
      </dgm:t>
    </dgm:pt>
    <dgm:pt modelId="{3CB016A7-5381-47F2-996F-BF6A852378A8}" type="parTrans" cxnId="{7B6DBDDB-4E20-486C-8064-3746003DAAC3}">
      <dgm:prSet/>
      <dgm:spPr/>
      <dgm:t>
        <a:bodyPr/>
        <a:lstStyle/>
        <a:p>
          <a:endParaRPr lang="ru-RU"/>
        </a:p>
      </dgm:t>
    </dgm:pt>
    <dgm:pt modelId="{D2D1D984-26F9-4514-9C56-4569A257F807}" type="sibTrans" cxnId="{7B6DBDDB-4E20-486C-8064-3746003DAAC3}">
      <dgm:prSet/>
      <dgm:spPr/>
      <dgm:t>
        <a:bodyPr/>
        <a:lstStyle/>
        <a:p>
          <a:endParaRPr lang="ru-RU"/>
        </a:p>
      </dgm:t>
    </dgm:pt>
    <dgm:pt modelId="{8D32AC7D-86B6-4EA3-9AA0-D6D0E33EF877}" type="pres">
      <dgm:prSet presAssocID="{3B4F0827-49C3-4FEC-9196-00D77F7E55D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EF2911-5AED-49A5-B3F6-4C2409F57977}" type="pres">
      <dgm:prSet presAssocID="{AF96D43D-BB4F-4548-A029-A8A59DCAF575}" presName="composite" presStyleCnt="0"/>
      <dgm:spPr/>
    </dgm:pt>
    <dgm:pt modelId="{52698FBE-0AA2-4E5F-A4D6-D2C515C5120D}" type="pres">
      <dgm:prSet presAssocID="{AF96D43D-BB4F-4548-A029-A8A59DCAF575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AD843-F859-487B-A6C5-F227979FC08A}" type="pres">
      <dgm:prSet presAssocID="{AF96D43D-BB4F-4548-A029-A8A59DCAF575}" presName="descendantText" presStyleLbl="alignAcc1" presStyleIdx="0" presStyleCnt="4" custScaleX="86455" custLinFactY="204636" custLinFactNeighborX="14289" custLinFactNeighborY="300000">
        <dgm:presLayoutVars>
          <dgm:bulletEnabled val="1"/>
        </dgm:presLayoutVars>
      </dgm:prSet>
      <dgm:spPr>
        <a:ln>
          <a:solidFill>
            <a:schemeClr val="bg1"/>
          </a:solidFill>
        </a:ln>
      </dgm:spPr>
      <dgm:t>
        <a:bodyPr/>
        <a:lstStyle/>
        <a:p>
          <a:endParaRPr lang="ru-RU"/>
        </a:p>
      </dgm:t>
    </dgm:pt>
    <dgm:pt modelId="{8E7BE1AA-2CBA-4687-AACF-790953B932F3}" type="pres">
      <dgm:prSet presAssocID="{4B76A494-D9DA-429F-AD1D-C1413F4CF1B7}" presName="sp" presStyleCnt="0"/>
      <dgm:spPr/>
    </dgm:pt>
    <dgm:pt modelId="{6FA83E04-3D44-4998-BD6F-C633CF661C5D}" type="pres">
      <dgm:prSet presAssocID="{F1D5FF5B-9946-4888-9021-BC0368B6E317}" presName="composite" presStyleCnt="0"/>
      <dgm:spPr/>
    </dgm:pt>
    <dgm:pt modelId="{03D0EA89-2A70-4499-8805-4AAAC01E6F36}" type="pres">
      <dgm:prSet presAssocID="{F1D5FF5B-9946-4888-9021-BC0368B6E31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17F78-D702-45FE-BA65-AF89C747F759}" type="pres">
      <dgm:prSet presAssocID="{F1D5FF5B-9946-4888-9021-BC0368B6E317}" presName="descendantText" presStyleLbl="alignAcc1" presStyleIdx="1" presStyleCnt="4" custLinFactNeighborX="-136" custLinFactNeighborY="-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FADCB-EBDA-4FDA-89B1-558326754692}" type="pres">
      <dgm:prSet presAssocID="{885AA78B-7263-476F-B42A-F0E5A159345F}" presName="sp" presStyleCnt="0"/>
      <dgm:spPr/>
    </dgm:pt>
    <dgm:pt modelId="{6DDFBABE-BF0E-4136-930F-D0B745F01C34}" type="pres">
      <dgm:prSet presAssocID="{303B8610-40EA-48C6-BE6E-456EC55ED0C4}" presName="composite" presStyleCnt="0"/>
      <dgm:spPr/>
    </dgm:pt>
    <dgm:pt modelId="{FE31ACF4-DF46-4178-894E-3206F316BE00}" type="pres">
      <dgm:prSet presAssocID="{303B8610-40EA-48C6-BE6E-456EC55ED0C4}" presName="parentText" presStyleLbl="alignNode1" presStyleIdx="2" presStyleCnt="4" custScaleY="110001" custLinFactNeighborX="1541" custLinFactNeighborY="-21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CC360-E741-404D-BA81-0700D8105679}" type="pres">
      <dgm:prSet presAssocID="{303B8610-40EA-48C6-BE6E-456EC55ED0C4}" presName="descendantText" presStyleLbl="alignAcc1" presStyleIdx="2" presStyleCnt="4" custScaleY="117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DFF30-1763-495F-9BCE-D477BE8B112D}" type="pres">
      <dgm:prSet presAssocID="{17376AEF-807F-4C86-8934-4F0EEF8E275E}" presName="sp" presStyleCnt="0"/>
      <dgm:spPr/>
    </dgm:pt>
    <dgm:pt modelId="{5741F28C-A023-4A34-958A-86266A5F62B6}" type="pres">
      <dgm:prSet presAssocID="{615A65BB-9C4F-4D8A-B9CE-D1FE5141FA26}" presName="composite" presStyleCnt="0"/>
      <dgm:spPr/>
    </dgm:pt>
    <dgm:pt modelId="{27CC8AF6-5332-4D67-AE66-874E447A80BC}" type="pres">
      <dgm:prSet presAssocID="{615A65BB-9C4F-4D8A-B9CE-D1FE5141FA2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B41A8-F0F2-4151-9EC4-9329C38A72A8}" type="pres">
      <dgm:prSet presAssocID="{615A65BB-9C4F-4D8A-B9CE-D1FE5141FA2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D69B7C-8188-4CF9-91CF-4ABF49284A6C}" type="presOf" srcId="{615A65BB-9C4F-4D8A-B9CE-D1FE5141FA26}" destId="{27CC8AF6-5332-4D67-AE66-874E447A80BC}" srcOrd="0" destOrd="0" presId="urn:microsoft.com/office/officeart/2005/8/layout/chevron2"/>
    <dgm:cxn modelId="{F72ED8F9-CF7F-495A-9DDA-67FFC49C7A33}" type="presOf" srcId="{EDE31554-2F87-4D80-8E56-7A54231E36F3}" destId="{F65B41A8-F0F2-4151-9EC4-9329C38A72A8}" srcOrd="0" destOrd="1" presId="urn:microsoft.com/office/officeart/2005/8/layout/chevron2"/>
    <dgm:cxn modelId="{5A4B6F56-F1A7-499B-9F74-36B32D51FFB7}" srcId="{615A65BB-9C4F-4D8A-B9CE-D1FE5141FA26}" destId="{F35959FF-544D-44FA-BA14-AD4225943221}" srcOrd="0" destOrd="0" parTransId="{B5647D39-F743-431C-A340-7078BD2F29D1}" sibTransId="{4225959B-9D13-4EEB-A2ED-1680BCDC3B5A}"/>
    <dgm:cxn modelId="{26A9BD0A-0EE0-499E-835D-CCA1C5EDA93E}" srcId="{615A65BB-9C4F-4D8A-B9CE-D1FE5141FA26}" destId="{EDE31554-2F87-4D80-8E56-7A54231E36F3}" srcOrd="1" destOrd="0" parTransId="{A2501B29-172F-4EE6-AF3E-F869D45E1416}" sibTransId="{4F959E36-0151-46FD-989A-C792C373F6A4}"/>
    <dgm:cxn modelId="{6BE09608-D19F-4E12-86FE-F35613025CF0}" type="presOf" srcId="{AF96D43D-BB4F-4548-A029-A8A59DCAF575}" destId="{52698FBE-0AA2-4E5F-A4D6-D2C515C5120D}" srcOrd="0" destOrd="0" presId="urn:microsoft.com/office/officeart/2005/8/layout/chevron2"/>
    <dgm:cxn modelId="{442DC21E-A708-4BFC-A42E-F4894F207E30}" srcId="{F1D5FF5B-9946-4888-9021-BC0368B6E317}" destId="{4FE1E9B5-D0CD-468F-9E19-CCADAFBE0E5E}" srcOrd="0" destOrd="0" parTransId="{3A97A7AA-995A-4909-9879-C785F3A04764}" sibTransId="{B65B8CBF-BD00-483A-AF8C-2658C559F2A7}"/>
    <dgm:cxn modelId="{1309A197-A8BB-4792-B591-21927059A8DE}" srcId="{3B4F0827-49C3-4FEC-9196-00D77F7E55D0}" destId="{F1D5FF5B-9946-4888-9021-BC0368B6E317}" srcOrd="1" destOrd="0" parTransId="{877334FD-E718-43D9-8252-82FCB02FD405}" sibTransId="{885AA78B-7263-476F-B42A-F0E5A159345F}"/>
    <dgm:cxn modelId="{2BBE8C38-174C-4049-A012-1B4B700562FF}" type="presOf" srcId="{F35959FF-544D-44FA-BA14-AD4225943221}" destId="{F65B41A8-F0F2-4151-9EC4-9329C38A72A8}" srcOrd="0" destOrd="0" presId="urn:microsoft.com/office/officeart/2005/8/layout/chevron2"/>
    <dgm:cxn modelId="{09302ED0-AE7A-4941-85DE-61C5B8F4840D}" type="presOf" srcId="{3B4F0827-49C3-4FEC-9196-00D77F7E55D0}" destId="{8D32AC7D-86B6-4EA3-9AA0-D6D0E33EF877}" srcOrd="0" destOrd="0" presId="urn:microsoft.com/office/officeart/2005/8/layout/chevron2"/>
    <dgm:cxn modelId="{7B6DBDDB-4E20-486C-8064-3746003DAAC3}" srcId="{303B8610-40EA-48C6-BE6E-456EC55ED0C4}" destId="{59BE9D45-0505-49DB-A896-0D4F898F9FE1}" srcOrd="1" destOrd="0" parTransId="{3CB016A7-5381-47F2-996F-BF6A852378A8}" sibTransId="{D2D1D984-26F9-4514-9C56-4569A257F807}"/>
    <dgm:cxn modelId="{ECC054ED-297C-496C-8C3A-8B442B504511}" srcId="{303B8610-40EA-48C6-BE6E-456EC55ED0C4}" destId="{62BE1A31-DA9A-49B7-8024-5D5A205912C6}" srcOrd="0" destOrd="0" parTransId="{6A140334-7B2D-4DED-907E-F60950655D7E}" sibTransId="{3864E3EE-A38B-4C47-AC37-63C203E237A8}"/>
    <dgm:cxn modelId="{CC05359A-21A9-43A4-9859-59A1FAA353F0}" type="presOf" srcId="{F1D5FF5B-9946-4888-9021-BC0368B6E317}" destId="{03D0EA89-2A70-4499-8805-4AAAC01E6F36}" srcOrd="0" destOrd="0" presId="urn:microsoft.com/office/officeart/2005/8/layout/chevron2"/>
    <dgm:cxn modelId="{494286E6-3858-4F46-A65D-A2587398E239}" type="presOf" srcId="{4FE1E9B5-D0CD-468F-9E19-CCADAFBE0E5E}" destId="{09117F78-D702-45FE-BA65-AF89C747F759}" srcOrd="0" destOrd="0" presId="urn:microsoft.com/office/officeart/2005/8/layout/chevron2"/>
    <dgm:cxn modelId="{BC063AFD-A023-4EB7-8CB7-E1DED141A4BB}" srcId="{3B4F0827-49C3-4FEC-9196-00D77F7E55D0}" destId="{AF96D43D-BB4F-4548-A029-A8A59DCAF575}" srcOrd="0" destOrd="0" parTransId="{88A727B8-2C7A-4DBB-964B-074BF6B54C98}" sibTransId="{4B76A494-D9DA-429F-AD1D-C1413F4CF1B7}"/>
    <dgm:cxn modelId="{5FEDF727-E432-404C-AAF5-B2426B503743}" srcId="{3B4F0827-49C3-4FEC-9196-00D77F7E55D0}" destId="{615A65BB-9C4F-4D8A-B9CE-D1FE5141FA26}" srcOrd="3" destOrd="0" parTransId="{F33CB1C8-5CF1-40F4-BE6E-ED37B2FCCB6C}" sibTransId="{670454DA-50E0-4E73-B001-B46D33F16760}"/>
    <dgm:cxn modelId="{B0478B3C-E2BE-48B8-98FE-16A70C59A66B}" type="presOf" srcId="{59BE9D45-0505-49DB-A896-0D4F898F9FE1}" destId="{260CC360-E741-404D-BA81-0700D8105679}" srcOrd="0" destOrd="1" presId="urn:microsoft.com/office/officeart/2005/8/layout/chevron2"/>
    <dgm:cxn modelId="{1EE78485-01FE-4276-9C2F-5129D6789B95}" type="presOf" srcId="{62BE1A31-DA9A-49B7-8024-5D5A205912C6}" destId="{260CC360-E741-404D-BA81-0700D8105679}" srcOrd="0" destOrd="0" presId="urn:microsoft.com/office/officeart/2005/8/layout/chevron2"/>
    <dgm:cxn modelId="{DE2FC078-BF4E-4D8A-9132-BCC7A7985363}" type="presOf" srcId="{303B8610-40EA-48C6-BE6E-456EC55ED0C4}" destId="{FE31ACF4-DF46-4178-894E-3206F316BE00}" srcOrd="0" destOrd="0" presId="urn:microsoft.com/office/officeart/2005/8/layout/chevron2"/>
    <dgm:cxn modelId="{DE05618F-4A5E-41AF-BFCF-DCE40D77B4E0}" srcId="{3B4F0827-49C3-4FEC-9196-00D77F7E55D0}" destId="{303B8610-40EA-48C6-BE6E-456EC55ED0C4}" srcOrd="2" destOrd="0" parTransId="{14FFBAA4-9EEB-4470-AB92-9AD130419C30}" sibTransId="{17376AEF-807F-4C86-8934-4F0EEF8E275E}"/>
    <dgm:cxn modelId="{038ED72F-B4F2-4C48-B0D5-6508AC5AC995}" type="presParOf" srcId="{8D32AC7D-86B6-4EA3-9AA0-D6D0E33EF877}" destId="{CCEF2911-5AED-49A5-B3F6-4C2409F57977}" srcOrd="0" destOrd="0" presId="urn:microsoft.com/office/officeart/2005/8/layout/chevron2"/>
    <dgm:cxn modelId="{6E9B8F00-07FF-4DDE-845E-D47A26207A11}" type="presParOf" srcId="{CCEF2911-5AED-49A5-B3F6-4C2409F57977}" destId="{52698FBE-0AA2-4E5F-A4D6-D2C515C5120D}" srcOrd="0" destOrd="0" presId="urn:microsoft.com/office/officeart/2005/8/layout/chevron2"/>
    <dgm:cxn modelId="{DC81B3C9-A75E-457D-BC61-37496374B7C6}" type="presParOf" srcId="{CCEF2911-5AED-49A5-B3F6-4C2409F57977}" destId="{45AAD843-F859-487B-A6C5-F227979FC08A}" srcOrd="1" destOrd="0" presId="urn:microsoft.com/office/officeart/2005/8/layout/chevron2"/>
    <dgm:cxn modelId="{128C9C59-8F5F-4714-B2A1-ABFB703B0227}" type="presParOf" srcId="{8D32AC7D-86B6-4EA3-9AA0-D6D0E33EF877}" destId="{8E7BE1AA-2CBA-4687-AACF-790953B932F3}" srcOrd="1" destOrd="0" presId="urn:microsoft.com/office/officeart/2005/8/layout/chevron2"/>
    <dgm:cxn modelId="{52285415-12E9-4F87-A2D5-FE53F04E4B32}" type="presParOf" srcId="{8D32AC7D-86B6-4EA3-9AA0-D6D0E33EF877}" destId="{6FA83E04-3D44-4998-BD6F-C633CF661C5D}" srcOrd="2" destOrd="0" presId="urn:microsoft.com/office/officeart/2005/8/layout/chevron2"/>
    <dgm:cxn modelId="{F33A9398-590B-4716-9DCD-5CDFBDF06331}" type="presParOf" srcId="{6FA83E04-3D44-4998-BD6F-C633CF661C5D}" destId="{03D0EA89-2A70-4499-8805-4AAAC01E6F36}" srcOrd="0" destOrd="0" presId="urn:microsoft.com/office/officeart/2005/8/layout/chevron2"/>
    <dgm:cxn modelId="{28B01EF4-A6FB-47B5-B0C7-2144C0773AE9}" type="presParOf" srcId="{6FA83E04-3D44-4998-BD6F-C633CF661C5D}" destId="{09117F78-D702-45FE-BA65-AF89C747F759}" srcOrd="1" destOrd="0" presId="urn:microsoft.com/office/officeart/2005/8/layout/chevron2"/>
    <dgm:cxn modelId="{2D3E8929-7E53-47CD-B0D4-A69A1A6C6833}" type="presParOf" srcId="{8D32AC7D-86B6-4EA3-9AA0-D6D0E33EF877}" destId="{56AFADCB-EBDA-4FDA-89B1-558326754692}" srcOrd="3" destOrd="0" presId="urn:microsoft.com/office/officeart/2005/8/layout/chevron2"/>
    <dgm:cxn modelId="{9004BF11-217E-4D71-B4D2-59A96B46711B}" type="presParOf" srcId="{8D32AC7D-86B6-4EA3-9AA0-D6D0E33EF877}" destId="{6DDFBABE-BF0E-4136-930F-D0B745F01C34}" srcOrd="4" destOrd="0" presId="urn:microsoft.com/office/officeart/2005/8/layout/chevron2"/>
    <dgm:cxn modelId="{873A6920-98D8-4BF7-A262-057D4F767DFB}" type="presParOf" srcId="{6DDFBABE-BF0E-4136-930F-D0B745F01C34}" destId="{FE31ACF4-DF46-4178-894E-3206F316BE00}" srcOrd="0" destOrd="0" presId="urn:microsoft.com/office/officeart/2005/8/layout/chevron2"/>
    <dgm:cxn modelId="{4E546BAA-756E-4B67-93E4-4D493EBD9AAB}" type="presParOf" srcId="{6DDFBABE-BF0E-4136-930F-D0B745F01C34}" destId="{260CC360-E741-404D-BA81-0700D8105679}" srcOrd="1" destOrd="0" presId="urn:microsoft.com/office/officeart/2005/8/layout/chevron2"/>
    <dgm:cxn modelId="{A3E3EF58-C52A-425E-B63B-B3E8AE21E875}" type="presParOf" srcId="{8D32AC7D-86B6-4EA3-9AA0-D6D0E33EF877}" destId="{293DFF30-1763-495F-9BCE-D477BE8B112D}" srcOrd="5" destOrd="0" presId="urn:microsoft.com/office/officeart/2005/8/layout/chevron2"/>
    <dgm:cxn modelId="{59023DD2-751E-40E8-A7F5-11A8B05D1677}" type="presParOf" srcId="{8D32AC7D-86B6-4EA3-9AA0-D6D0E33EF877}" destId="{5741F28C-A023-4A34-958A-86266A5F62B6}" srcOrd="6" destOrd="0" presId="urn:microsoft.com/office/officeart/2005/8/layout/chevron2"/>
    <dgm:cxn modelId="{262760F8-F640-4776-BCFF-1513EBF47B6B}" type="presParOf" srcId="{5741F28C-A023-4A34-958A-86266A5F62B6}" destId="{27CC8AF6-5332-4D67-AE66-874E447A80BC}" srcOrd="0" destOrd="0" presId="urn:microsoft.com/office/officeart/2005/8/layout/chevron2"/>
    <dgm:cxn modelId="{F8791B98-CBAC-4068-91DB-7C4F82B9FF76}" type="presParOf" srcId="{5741F28C-A023-4A34-958A-86266A5F62B6}" destId="{F65B41A8-F0F2-4151-9EC4-9329C38A72A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98FBE-0AA2-4E5F-A4D6-D2C515C5120D}">
      <dsp:nvSpPr>
        <dsp:cNvPr id="0" name=""/>
        <dsp:cNvSpPr/>
      </dsp:nvSpPr>
      <dsp:spPr>
        <a:xfrm rot="5400000">
          <a:off x="-209374" y="218197"/>
          <a:ext cx="1395829" cy="977080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rgbClr val="00602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kern="1200" dirty="0" smtClean="0"/>
            <a:t>I</a:t>
          </a:r>
          <a:endParaRPr lang="ru-RU" sz="2400" kern="1200" dirty="0"/>
        </a:p>
      </dsp:txBody>
      <dsp:txXfrm rot="-5400000">
        <a:off x="1" y="497362"/>
        <a:ext cx="977080" cy="418749"/>
      </dsp:txXfrm>
    </dsp:sp>
    <dsp:sp modelId="{45AAD843-F859-487B-A6C5-F227979FC08A}">
      <dsp:nvSpPr>
        <dsp:cNvPr id="0" name=""/>
        <dsp:cNvSpPr/>
      </dsp:nvSpPr>
      <dsp:spPr>
        <a:xfrm rot="5400000">
          <a:off x="3891534" y="2610259"/>
          <a:ext cx="907289" cy="4529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D0EA89-2A70-4499-8805-4AAAC01E6F36}">
      <dsp:nvSpPr>
        <dsp:cNvPr id="0" name=""/>
        <dsp:cNvSpPr/>
      </dsp:nvSpPr>
      <dsp:spPr>
        <a:xfrm rot="5400000">
          <a:off x="-209374" y="1473705"/>
          <a:ext cx="1395829" cy="977080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/>
        </a:p>
      </dsp:txBody>
      <dsp:txXfrm rot="-5400000">
        <a:off x="1" y="1752870"/>
        <a:ext cx="977080" cy="418749"/>
      </dsp:txXfrm>
    </dsp:sp>
    <dsp:sp modelId="{09117F78-D702-45FE-BA65-AF89C747F759}">
      <dsp:nvSpPr>
        <dsp:cNvPr id="0" name=""/>
        <dsp:cNvSpPr/>
      </dsp:nvSpPr>
      <dsp:spPr>
        <a:xfrm rot="5400000">
          <a:off x="4183122" y="-1959376"/>
          <a:ext cx="907289" cy="7339335"/>
        </a:xfrm>
        <a:prstGeom prst="round2SameRect">
          <a:avLst/>
        </a:prstGeom>
        <a:noFill/>
        <a:ln w="25400" cap="flat" cmpd="sng" algn="ctr">
          <a:solidFill>
            <a:srgbClr val="00602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 </a:t>
          </a:r>
          <a:r>
            <a:rPr lang="ru-RU" sz="1600" b="1" kern="1200" dirty="0" smtClean="0"/>
            <a:t>Проведение </a:t>
          </a:r>
          <a:r>
            <a:rPr lang="ru-RU" sz="1600" b="0" kern="1200" dirty="0" smtClean="0"/>
            <a:t>аудиторских мероприятий (реализация аудиторских методов</a:t>
          </a:r>
          <a:r>
            <a:rPr lang="en-US" sz="1600" b="0" kern="1200" dirty="0" smtClean="0"/>
            <a:t>: </a:t>
          </a:r>
          <a:r>
            <a:rPr lang="ru-RU" sz="1600" b="1" kern="1200" dirty="0" smtClean="0"/>
            <a:t>аналитические процедуры</a:t>
          </a:r>
          <a:r>
            <a:rPr lang="ru-RU" sz="1600" b="0" kern="1200" dirty="0" smtClean="0"/>
            <a:t>, инспектирование, пересчет, подтверждение и др.)</a:t>
          </a:r>
          <a:r>
            <a:rPr lang="ru-RU" sz="1600" b="1" kern="1200" dirty="0" smtClean="0"/>
            <a:t> </a:t>
          </a:r>
          <a:endParaRPr lang="ru-RU" sz="1600" b="1" kern="1200" dirty="0"/>
        </a:p>
      </dsp:txBody>
      <dsp:txXfrm rot="-5400000">
        <a:off x="967099" y="1300937"/>
        <a:ext cx="7295045" cy="818709"/>
      </dsp:txXfrm>
    </dsp:sp>
    <dsp:sp modelId="{FE31ACF4-DF46-4178-894E-3206F316BE00}">
      <dsp:nvSpPr>
        <dsp:cNvPr id="0" name=""/>
        <dsp:cNvSpPr/>
      </dsp:nvSpPr>
      <dsp:spPr>
        <a:xfrm rot="5400000">
          <a:off x="-264116" y="2778275"/>
          <a:ext cx="1535426" cy="977080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III</a:t>
          </a:r>
          <a:endParaRPr lang="ru-RU" sz="2400" b="1" kern="1200" dirty="0"/>
        </a:p>
      </dsp:txBody>
      <dsp:txXfrm rot="-5400000">
        <a:off x="15057" y="2987642"/>
        <a:ext cx="977080" cy="558346"/>
      </dsp:txXfrm>
    </dsp:sp>
    <dsp:sp modelId="{260CC360-E741-404D-BA81-0700D8105679}">
      <dsp:nvSpPr>
        <dsp:cNvPr id="0" name=""/>
        <dsp:cNvSpPr/>
      </dsp:nvSpPr>
      <dsp:spPr>
        <a:xfrm rot="5400000">
          <a:off x="4114310" y="-617390"/>
          <a:ext cx="1064876" cy="73393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02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rPr>
            <a:t>Формирование </a:t>
          </a:r>
          <a:r>
            <a: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rPr>
            <a:t>Заключения</a:t>
          </a:r>
          <a:r>
            <a: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rPr>
            <a:t>, ознакомление с ним субъектов бюджетных процедур, его представление руководителю главного администратора</a:t>
          </a:r>
          <a:endParaRPr lang="ru-RU" sz="1600" kern="1200" dirty="0">
            <a:latin typeface="+mj-lt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j-lt"/>
            </a:rPr>
            <a:t>Разработка планов реализации результатов аудиторского мероприятия по решению руководителя главного администратора</a:t>
          </a:r>
          <a:endParaRPr lang="ru-RU" sz="1600" kern="1200" dirty="0">
            <a:latin typeface="+mj-lt"/>
          </a:endParaRPr>
        </a:p>
      </dsp:txBody>
      <dsp:txXfrm rot="-5400000">
        <a:off x="977081" y="2571822"/>
        <a:ext cx="7287352" cy="960910"/>
      </dsp:txXfrm>
    </dsp:sp>
    <dsp:sp modelId="{27CC8AF6-5332-4D67-AE66-874E447A80BC}">
      <dsp:nvSpPr>
        <dsp:cNvPr id="0" name=""/>
        <dsp:cNvSpPr/>
      </dsp:nvSpPr>
      <dsp:spPr>
        <a:xfrm rot="5400000">
          <a:off x="-209374" y="4133313"/>
          <a:ext cx="1395829" cy="977080"/>
        </a:xfrm>
        <a:prstGeom prst="chevron">
          <a:avLst/>
        </a:prstGeom>
        <a:solidFill>
          <a:srgbClr val="9BDA4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1" y="4412478"/>
        <a:ext cx="977080" cy="418749"/>
      </dsp:txXfrm>
    </dsp:sp>
    <dsp:sp modelId="{F65B41A8-F0F2-4151-9EC4-9329C38A72A8}">
      <dsp:nvSpPr>
        <dsp:cNvPr id="0" name=""/>
        <dsp:cNvSpPr/>
      </dsp:nvSpPr>
      <dsp:spPr>
        <a:xfrm rot="5400000">
          <a:off x="4193103" y="707916"/>
          <a:ext cx="907289" cy="73393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02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Мониторинг реализации </a:t>
          </a:r>
          <a:r>
            <a:rPr lang="ru-RU" sz="1600" b="0" kern="1200" dirty="0" smtClean="0"/>
            <a:t>мер по минимизации рисков, </a:t>
          </a:r>
          <a:r>
            <a:rPr lang="ru-RU" sz="1600" b="0" kern="1200" dirty="0" smtClean="0">
              <a:solidFill>
                <a:srgbClr val="FF0000"/>
              </a:solidFill>
            </a:rPr>
            <a:t>в том числе рисков искажения </a:t>
          </a:r>
          <a:r>
            <a:rPr lang="ru-RU" sz="1600" b="0" kern="1200" dirty="0" smtClean="0">
              <a:solidFill>
                <a:srgbClr val="FF0000"/>
              </a:solidFill>
            </a:rPr>
            <a:t>отчетности в рамках поэтапных аудитов в целях подтверждения достоверности отчетности</a:t>
          </a:r>
          <a:endParaRPr lang="ru-RU" sz="1600" kern="1200" dirty="0">
            <a:solidFill>
              <a:srgbClr val="FF0000"/>
            </a:solidFill>
            <a:latin typeface="+mj-lt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j-lt"/>
            </a:rPr>
            <a:t>Годовой отчет о результатах деятельности субъекта ВФА</a:t>
          </a:r>
          <a:endParaRPr lang="ru-RU" sz="1600" kern="1200" dirty="0">
            <a:latin typeface="+mj-lt"/>
          </a:endParaRPr>
        </a:p>
      </dsp:txBody>
      <dsp:txXfrm rot="-5400000">
        <a:off x="977080" y="3968229"/>
        <a:ext cx="7295045" cy="818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279230" cy="344002"/>
          </a:xfrm>
          <a:prstGeom prst="rect">
            <a:avLst/>
          </a:prstGeom>
        </p:spPr>
        <p:txBody>
          <a:bodyPr vert="horz" lIns="91025" tIns="45512" rIns="91025" bIns="4551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1130" y="0"/>
            <a:ext cx="4279230" cy="344002"/>
          </a:xfrm>
          <a:prstGeom prst="rect">
            <a:avLst/>
          </a:prstGeom>
        </p:spPr>
        <p:txBody>
          <a:bodyPr vert="horz" lIns="91025" tIns="45512" rIns="91025" bIns="45512" rtlCol="0"/>
          <a:lstStyle>
            <a:lvl1pPr algn="r">
              <a:defRPr sz="1200"/>
            </a:lvl1pPr>
          </a:lstStyle>
          <a:p>
            <a:fld id="{1C2782DD-ED2F-194E-A5A5-818CA6972099}" type="datetimeFigureOut">
              <a:rPr lang="ru-RU" smtClean="0"/>
              <a:t>17.11.2021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6514000"/>
            <a:ext cx="4279230" cy="344002"/>
          </a:xfrm>
          <a:prstGeom prst="rect">
            <a:avLst/>
          </a:prstGeom>
        </p:spPr>
        <p:txBody>
          <a:bodyPr vert="horz" lIns="91025" tIns="45512" rIns="91025" bIns="4551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1130" y="6514000"/>
            <a:ext cx="4279230" cy="344002"/>
          </a:xfrm>
          <a:prstGeom prst="rect">
            <a:avLst/>
          </a:prstGeom>
        </p:spPr>
        <p:txBody>
          <a:bodyPr vert="horz" lIns="91025" tIns="45512" rIns="91025" bIns="45512" rtlCol="0" anchor="b"/>
          <a:lstStyle>
            <a:lvl1pPr algn="r">
              <a:defRPr sz="1200"/>
            </a:lvl1pPr>
          </a:lstStyle>
          <a:p>
            <a:fld id="{F8E24DF1-D5B4-344E-ADF4-30023BAE2F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99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4278154" cy="342900"/>
          </a:xfrm>
          <a:prstGeom prst="rect">
            <a:avLst/>
          </a:prstGeom>
        </p:spPr>
        <p:txBody>
          <a:bodyPr vert="horz" lIns="90579" tIns="45289" rIns="90579" bIns="4528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233" y="2"/>
            <a:ext cx="4278154" cy="342900"/>
          </a:xfrm>
          <a:prstGeom prst="rect">
            <a:avLst/>
          </a:prstGeom>
        </p:spPr>
        <p:txBody>
          <a:bodyPr vert="horz" lIns="90579" tIns="45289" rIns="90579" bIns="45289" rtlCol="0"/>
          <a:lstStyle>
            <a:lvl1pPr algn="r">
              <a:defRPr sz="1200"/>
            </a:lvl1pPr>
          </a:lstStyle>
          <a:p>
            <a:fld id="{0685EFD8-5627-4145-8736-D0B6DADA8466}" type="datetimeFigureOut">
              <a:rPr lang="ru-RU" smtClean="0"/>
              <a:t>17.11.2021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24213" y="514350"/>
            <a:ext cx="3424237" cy="2570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79" tIns="45289" rIns="90579" bIns="4528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269" y="3257552"/>
            <a:ext cx="7898129" cy="3086099"/>
          </a:xfrm>
          <a:prstGeom prst="rect">
            <a:avLst/>
          </a:prstGeom>
        </p:spPr>
        <p:txBody>
          <a:bodyPr vert="horz" lIns="90579" tIns="45289" rIns="90579" bIns="4528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6513912"/>
            <a:ext cx="4278154" cy="342900"/>
          </a:xfrm>
          <a:prstGeom prst="rect">
            <a:avLst/>
          </a:prstGeom>
        </p:spPr>
        <p:txBody>
          <a:bodyPr vert="horz" lIns="90579" tIns="45289" rIns="90579" bIns="4528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233" y="6513912"/>
            <a:ext cx="4278154" cy="342900"/>
          </a:xfrm>
          <a:prstGeom prst="rect">
            <a:avLst/>
          </a:prstGeom>
        </p:spPr>
        <p:txBody>
          <a:bodyPr vert="horz" lIns="90579" tIns="45289" rIns="90579" bIns="45289" rtlCol="0" anchor="b"/>
          <a:lstStyle>
            <a:lvl1pPr algn="r">
              <a:defRPr sz="1200"/>
            </a:lvl1pPr>
          </a:lstStyle>
          <a:p>
            <a:fld id="{4988981F-6AAF-46F8-B4B3-8B7354F9398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10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88981F-6AAF-46F8-B4B3-8B7354F9398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10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97238" y="508000"/>
            <a:ext cx="3398837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736F2-7205-47AD-8F47-9A1916B0356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12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/>
        </p:nvSpPr>
        <p:spPr>
          <a:xfrm>
            <a:off x="8516513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4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44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983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43" y="12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471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dirty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5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5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8" y="-1585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5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22" y="-785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Прямоугольник 16"/>
          <p:cNvSpPr/>
          <p:nvPr userDrawn="1"/>
        </p:nvSpPr>
        <p:spPr>
          <a:xfrm>
            <a:off x="541343" y="12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 smtClean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471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dirty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366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43" y="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7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7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3" y="-1587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7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7" y="-787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Прямоугольник 16"/>
          <p:cNvSpPr/>
          <p:nvPr userDrawn="1"/>
        </p:nvSpPr>
        <p:spPr>
          <a:xfrm>
            <a:off x="541343" y="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Номер слайда 26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C948A7D-6C52-4157-BEA1-1B3B6891AE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2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905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Дата 2"/>
          <p:cNvSpPr>
            <a:spLocks noGrp="1"/>
          </p:cNvSpPr>
          <p:nvPr>
            <p:ph type="dt" sz="half" idx="10"/>
          </p:nvPr>
        </p:nvSpPr>
        <p:spPr>
          <a:xfrm>
            <a:off x="7451730" y="6356350"/>
            <a:ext cx="1423987" cy="2349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endParaRPr lang="ru-RU" b="1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269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 i="1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6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6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2" y="-1586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6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6" y="-786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Номер слайда 1"/>
          <p:cNvSpPr txBox="1">
            <a:spLocks/>
          </p:cNvSpPr>
          <p:nvPr userDrawn="1"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‹#›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859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/>
        </p:nvSpPr>
        <p:spPr>
          <a:xfrm>
            <a:off x="8516513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9440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/>
        </p:nvSpPr>
        <p:spPr>
          <a:xfrm>
            <a:off x="8516513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lide Number Placeholder 12"/>
          <p:cNvSpPr txBox="1">
            <a:spLocks/>
          </p:cNvSpPr>
          <p:nvPr userDrawn="1"/>
        </p:nvSpPr>
        <p:spPr>
          <a:xfrm>
            <a:off x="8516513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572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48834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10228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8022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/>
        </p:nvSpPr>
        <p:spPr>
          <a:xfrm>
            <a:off x="8516513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lide Number Placeholder 12"/>
          <p:cNvSpPr txBox="1">
            <a:spLocks/>
          </p:cNvSpPr>
          <p:nvPr userDrawn="1"/>
        </p:nvSpPr>
        <p:spPr>
          <a:xfrm>
            <a:off x="8516513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554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04277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130433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01628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561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54379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6603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43" y="12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471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dirty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5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5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8" y="-1585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5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22" y="-785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Прямоугольник 16"/>
          <p:cNvSpPr/>
          <p:nvPr userDrawn="1"/>
        </p:nvSpPr>
        <p:spPr>
          <a:xfrm>
            <a:off x="541343" y="12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 smtClean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471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dirty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69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43" y="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7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7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3" y="-1587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7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7" y="-787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Прямоугольник 16"/>
          <p:cNvSpPr/>
          <p:nvPr userDrawn="1"/>
        </p:nvSpPr>
        <p:spPr>
          <a:xfrm>
            <a:off x="541343" y="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Номер слайда 26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C948A7D-6C52-4157-BEA1-1B3B6891AE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2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905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Дата 2"/>
          <p:cNvSpPr>
            <a:spLocks noGrp="1"/>
          </p:cNvSpPr>
          <p:nvPr>
            <p:ph type="dt" sz="half" idx="10"/>
          </p:nvPr>
        </p:nvSpPr>
        <p:spPr>
          <a:xfrm>
            <a:off x="7451730" y="6356350"/>
            <a:ext cx="1423987" cy="2349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471B2989-0681-48C9-AA25-E11ABAA9F518}" type="datetime8">
              <a:rPr lang="ru-RU" b="1" smtClean="0">
                <a:solidFill>
                  <a:prstClr val="black"/>
                </a:solidFill>
                <a:latin typeface="Trebuchet MS" panose="020B0603020202020204" pitchFamily="34" charset="0"/>
              </a:rPr>
              <a:t>17.11.2021 23:27</a:t>
            </a:fld>
            <a:endParaRPr lang="ru-RU" b="1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99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25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51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97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19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38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3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69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/>
        </p:nvSpPr>
        <p:spPr bwMode="auto">
          <a:xfrm>
            <a:off x="309569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983" name="Group 1183"/>
          <p:cNvGrpSpPr>
            <a:grpSpLocks/>
          </p:cNvGrpSpPr>
          <p:nvPr/>
        </p:nvGrpSpPr>
        <p:grpSpPr bwMode="auto">
          <a:xfrm>
            <a:off x="309569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4" name="Group 1384"/>
          <p:cNvGrpSpPr>
            <a:grpSpLocks/>
          </p:cNvGrpSpPr>
          <p:nvPr/>
        </p:nvGrpSpPr>
        <p:grpSpPr bwMode="auto">
          <a:xfrm>
            <a:off x="369888" y="246075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5" name="Group 1585"/>
          <p:cNvGrpSpPr>
            <a:grpSpLocks/>
          </p:cNvGrpSpPr>
          <p:nvPr/>
        </p:nvGrpSpPr>
        <p:grpSpPr bwMode="auto">
          <a:xfrm>
            <a:off x="438157" y="295278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6" name="Group 1786"/>
          <p:cNvGrpSpPr>
            <a:grpSpLocks/>
          </p:cNvGrpSpPr>
          <p:nvPr/>
        </p:nvGrpSpPr>
        <p:grpSpPr bwMode="auto">
          <a:xfrm>
            <a:off x="525463" y="287340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87" name="Freeform 1787"/>
          <p:cNvSpPr>
            <a:spLocks/>
          </p:cNvSpPr>
          <p:nvPr/>
        </p:nvSpPr>
        <p:spPr bwMode="auto">
          <a:xfrm>
            <a:off x="608013" y="333387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8" name="Freeform 1788"/>
          <p:cNvSpPr>
            <a:spLocks/>
          </p:cNvSpPr>
          <p:nvPr/>
        </p:nvSpPr>
        <p:spPr bwMode="auto">
          <a:xfrm>
            <a:off x="596901" y="314337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9" name="Freeform 1789"/>
          <p:cNvSpPr>
            <a:spLocks/>
          </p:cNvSpPr>
          <p:nvPr/>
        </p:nvSpPr>
        <p:spPr bwMode="auto">
          <a:xfrm>
            <a:off x="603251" y="319100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0" name="Freeform 1790"/>
          <p:cNvSpPr>
            <a:spLocks/>
          </p:cNvSpPr>
          <p:nvPr/>
        </p:nvSpPr>
        <p:spPr bwMode="auto">
          <a:xfrm>
            <a:off x="606429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1" name="Freeform 1791"/>
          <p:cNvSpPr>
            <a:spLocks/>
          </p:cNvSpPr>
          <p:nvPr/>
        </p:nvSpPr>
        <p:spPr bwMode="auto">
          <a:xfrm>
            <a:off x="604844" y="320687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2" name="Freeform 1792"/>
          <p:cNvSpPr>
            <a:spLocks/>
          </p:cNvSpPr>
          <p:nvPr/>
        </p:nvSpPr>
        <p:spPr bwMode="auto">
          <a:xfrm>
            <a:off x="603251" y="323862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3" name="Freeform 1793"/>
          <p:cNvSpPr>
            <a:spLocks/>
          </p:cNvSpPr>
          <p:nvPr/>
        </p:nvSpPr>
        <p:spPr bwMode="auto">
          <a:xfrm>
            <a:off x="600081" y="327037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4" name="Freeform 1794"/>
          <p:cNvSpPr>
            <a:spLocks/>
          </p:cNvSpPr>
          <p:nvPr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5" name="Freeform 1795"/>
          <p:cNvSpPr>
            <a:spLocks/>
          </p:cNvSpPr>
          <p:nvPr/>
        </p:nvSpPr>
        <p:spPr bwMode="auto">
          <a:xfrm>
            <a:off x="606429" y="323862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6" name="Freeform 1796"/>
          <p:cNvSpPr>
            <a:spLocks/>
          </p:cNvSpPr>
          <p:nvPr/>
        </p:nvSpPr>
        <p:spPr bwMode="auto">
          <a:xfrm>
            <a:off x="604844" y="327037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7" name="Freeform 1797"/>
          <p:cNvSpPr>
            <a:spLocks/>
          </p:cNvSpPr>
          <p:nvPr/>
        </p:nvSpPr>
        <p:spPr bwMode="auto">
          <a:xfrm>
            <a:off x="603251" y="328625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8" name="Rectangle 1798"/>
          <p:cNvSpPr>
            <a:spLocks noChangeArrowheads="1"/>
          </p:cNvSpPr>
          <p:nvPr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9" name="Freeform 1799"/>
          <p:cNvSpPr>
            <a:spLocks/>
          </p:cNvSpPr>
          <p:nvPr/>
        </p:nvSpPr>
        <p:spPr bwMode="auto">
          <a:xfrm>
            <a:off x="600081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0" name="Freeform 1800"/>
          <p:cNvSpPr>
            <a:spLocks/>
          </p:cNvSpPr>
          <p:nvPr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1" name="Freeform 1801"/>
          <p:cNvSpPr>
            <a:spLocks/>
          </p:cNvSpPr>
          <p:nvPr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2" name="Freeform 1802"/>
          <p:cNvSpPr>
            <a:spLocks/>
          </p:cNvSpPr>
          <p:nvPr/>
        </p:nvSpPr>
        <p:spPr bwMode="auto">
          <a:xfrm>
            <a:off x="609601" y="327037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3" name="Freeform 1803"/>
          <p:cNvSpPr>
            <a:spLocks/>
          </p:cNvSpPr>
          <p:nvPr/>
        </p:nvSpPr>
        <p:spPr bwMode="auto">
          <a:xfrm>
            <a:off x="606429" y="330212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4" name="Freeform 1804"/>
          <p:cNvSpPr>
            <a:spLocks/>
          </p:cNvSpPr>
          <p:nvPr/>
        </p:nvSpPr>
        <p:spPr bwMode="auto">
          <a:xfrm>
            <a:off x="604844" y="331800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5" name="Freeform 1805"/>
          <p:cNvSpPr>
            <a:spLocks/>
          </p:cNvSpPr>
          <p:nvPr/>
        </p:nvSpPr>
        <p:spPr bwMode="auto">
          <a:xfrm>
            <a:off x="603251" y="336562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6" name="Freeform 1806"/>
          <p:cNvSpPr>
            <a:spLocks/>
          </p:cNvSpPr>
          <p:nvPr/>
        </p:nvSpPr>
        <p:spPr bwMode="auto">
          <a:xfrm>
            <a:off x="606429" y="334975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7" name="Freeform 1807"/>
          <p:cNvSpPr>
            <a:spLocks/>
          </p:cNvSpPr>
          <p:nvPr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8" name="Freeform 1808"/>
          <p:cNvSpPr>
            <a:spLocks/>
          </p:cNvSpPr>
          <p:nvPr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9" name="Freeform 1809"/>
          <p:cNvSpPr>
            <a:spLocks/>
          </p:cNvSpPr>
          <p:nvPr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0" name="Freeform 1810"/>
          <p:cNvSpPr>
            <a:spLocks/>
          </p:cNvSpPr>
          <p:nvPr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1" name="Freeform 1811"/>
          <p:cNvSpPr>
            <a:spLocks/>
          </p:cNvSpPr>
          <p:nvPr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2" name="Freeform 1812"/>
          <p:cNvSpPr>
            <a:spLocks/>
          </p:cNvSpPr>
          <p:nvPr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3" name="Freeform 1813"/>
          <p:cNvSpPr>
            <a:spLocks/>
          </p:cNvSpPr>
          <p:nvPr/>
        </p:nvSpPr>
        <p:spPr bwMode="auto">
          <a:xfrm>
            <a:off x="595317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4" name="Freeform 1814"/>
          <p:cNvSpPr>
            <a:spLocks/>
          </p:cNvSpPr>
          <p:nvPr/>
        </p:nvSpPr>
        <p:spPr bwMode="auto">
          <a:xfrm>
            <a:off x="604838" y="319100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5" name="Freeform 1815"/>
          <p:cNvSpPr>
            <a:spLocks/>
          </p:cNvSpPr>
          <p:nvPr/>
        </p:nvSpPr>
        <p:spPr bwMode="auto">
          <a:xfrm>
            <a:off x="606426" y="322275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6" name="Freeform 1816"/>
          <p:cNvSpPr>
            <a:spLocks/>
          </p:cNvSpPr>
          <p:nvPr/>
        </p:nvSpPr>
        <p:spPr bwMode="auto">
          <a:xfrm>
            <a:off x="609601" y="325450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7" name="Freeform 1817"/>
          <p:cNvSpPr>
            <a:spLocks/>
          </p:cNvSpPr>
          <p:nvPr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8" name="Freeform 1818"/>
          <p:cNvSpPr>
            <a:spLocks/>
          </p:cNvSpPr>
          <p:nvPr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9" name="Freeform 1819"/>
          <p:cNvSpPr>
            <a:spLocks/>
          </p:cNvSpPr>
          <p:nvPr/>
        </p:nvSpPr>
        <p:spPr bwMode="auto">
          <a:xfrm>
            <a:off x="603251" y="327037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0" name="Freeform 1820"/>
          <p:cNvSpPr>
            <a:spLocks/>
          </p:cNvSpPr>
          <p:nvPr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1" name="Freeform 1821"/>
          <p:cNvSpPr>
            <a:spLocks/>
          </p:cNvSpPr>
          <p:nvPr/>
        </p:nvSpPr>
        <p:spPr bwMode="auto">
          <a:xfrm>
            <a:off x="603251" y="32227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2" name="Freeform 1822"/>
          <p:cNvSpPr>
            <a:spLocks/>
          </p:cNvSpPr>
          <p:nvPr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3" name="Freeform 1823"/>
          <p:cNvSpPr>
            <a:spLocks/>
          </p:cNvSpPr>
          <p:nvPr/>
        </p:nvSpPr>
        <p:spPr bwMode="auto">
          <a:xfrm>
            <a:off x="609601" y="319100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4" name="Freeform 1824"/>
          <p:cNvSpPr>
            <a:spLocks/>
          </p:cNvSpPr>
          <p:nvPr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5" name="Freeform 1825"/>
          <p:cNvSpPr>
            <a:spLocks/>
          </p:cNvSpPr>
          <p:nvPr/>
        </p:nvSpPr>
        <p:spPr bwMode="auto">
          <a:xfrm>
            <a:off x="608013" y="330212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6" name="Freeform 1826"/>
          <p:cNvSpPr>
            <a:spLocks/>
          </p:cNvSpPr>
          <p:nvPr/>
        </p:nvSpPr>
        <p:spPr bwMode="auto">
          <a:xfrm>
            <a:off x="608013" y="334975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7" name="Freeform 1827"/>
          <p:cNvSpPr>
            <a:spLocks/>
          </p:cNvSpPr>
          <p:nvPr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8" name="Freeform 1828"/>
          <p:cNvSpPr>
            <a:spLocks/>
          </p:cNvSpPr>
          <p:nvPr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9" name="Freeform 1829"/>
          <p:cNvSpPr>
            <a:spLocks/>
          </p:cNvSpPr>
          <p:nvPr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0" name="Freeform 1830"/>
          <p:cNvSpPr>
            <a:spLocks/>
          </p:cNvSpPr>
          <p:nvPr/>
        </p:nvSpPr>
        <p:spPr bwMode="auto">
          <a:xfrm>
            <a:off x="600076" y="331800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1" name="Freeform 1831"/>
          <p:cNvSpPr>
            <a:spLocks/>
          </p:cNvSpPr>
          <p:nvPr/>
        </p:nvSpPr>
        <p:spPr bwMode="auto">
          <a:xfrm>
            <a:off x="595313" y="330212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2" name="Freeform 1832"/>
          <p:cNvSpPr>
            <a:spLocks/>
          </p:cNvSpPr>
          <p:nvPr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3" name="Freeform 1833"/>
          <p:cNvSpPr>
            <a:spLocks/>
          </p:cNvSpPr>
          <p:nvPr/>
        </p:nvSpPr>
        <p:spPr bwMode="auto">
          <a:xfrm>
            <a:off x="600079" y="334975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4" name="Freeform 1834"/>
          <p:cNvSpPr>
            <a:spLocks/>
          </p:cNvSpPr>
          <p:nvPr/>
        </p:nvSpPr>
        <p:spPr bwMode="auto">
          <a:xfrm>
            <a:off x="595317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5" name="Freeform 1835"/>
          <p:cNvSpPr>
            <a:spLocks/>
          </p:cNvSpPr>
          <p:nvPr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6" name="Freeform 1836"/>
          <p:cNvSpPr>
            <a:spLocks/>
          </p:cNvSpPr>
          <p:nvPr/>
        </p:nvSpPr>
        <p:spPr bwMode="auto">
          <a:xfrm>
            <a:off x="593726" y="334975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7" name="Freeform 1837"/>
          <p:cNvSpPr>
            <a:spLocks/>
          </p:cNvSpPr>
          <p:nvPr/>
        </p:nvSpPr>
        <p:spPr bwMode="auto">
          <a:xfrm>
            <a:off x="590551" y="314337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8" name="Freeform 1838"/>
          <p:cNvSpPr>
            <a:spLocks/>
          </p:cNvSpPr>
          <p:nvPr/>
        </p:nvSpPr>
        <p:spPr bwMode="auto">
          <a:xfrm>
            <a:off x="592138" y="330212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9" name="Freeform 1839"/>
          <p:cNvSpPr>
            <a:spLocks/>
          </p:cNvSpPr>
          <p:nvPr/>
        </p:nvSpPr>
        <p:spPr bwMode="auto">
          <a:xfrm>
            <a:off x="588963" y="295287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0" name="Freeform 1840"/>
          <p:cNvSpPr>
            <a:spLocks/>
          </p:cNvSpPr>
          <p:nvPr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1" name="Freeform 1841"/>
          <p:cNvSpPr>
            <a:spLocks/>
          </p:cNvSpPr>
          <p:nvPr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2" name="Freeform 1842"/>
          <p:cNvSpPr>
            <a:spLocks/>
          </p:cNvSpPr>
          <p:nvPr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3" name="Freeform 1843"/>
          <p:cNvSpPr>
            <a:spLocks/>
          </p:cNvSpPr>
          <p:nvPr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4" name="Freeform 1844"/>
          <p:cNvSpPr>
            <a:spLocks/>
          </p:cNvSpPr>
          <p:nvPr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5" name="Freeform 1845"/>
          <p:cNvSpPr>
            <a:spLocks/>
          </p:cNvSpPr>
          <p:nvPr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6" name="Rectangle 1846"/>
          <p:cNvSpPr>
            <a:spLocks noChangeArrowheads="1"/>
          </p:cNvSpPr>
          <p:nvPr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7" name="Freeform 1847"/>
          <p:cNvSpPr>
            <a:spLocks/>
          </p:cNvSpPr>
          <p:nvPr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8" name="Freeform 1848"/>
          <p:cNvSpPr>
            <a:spLocks/>
          </p:cNvSpPr>
          <p:nvPr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9" name="Freeform 1849"/>
          <p:cNvSpPr>
            <a:spLocks/>
          </p:cNvSpPr>
          <p:nvPr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0" name="Freeform 1850"/>
          <p:cNvSpPr>
            <a:spLocks/>
          </p:cNvSpPr>
          <p:nvPr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1" name="Freeform 1851"/>
          <p:cNvSpPr>
            <a:spLocks/>
          </p:cNvSpPr>
          <p:nvPr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2" name="Freeform 1852"/>
          <p:cNvSpPr>
            <a:spLocks/>
          </p:cNvSpPr>
          <p:nvPr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3" name="Freeform 1853"/>
          <p:cNvSpPr>
            <a:spLocks/>
          </p:cNvSpPr>
          <p:nvPr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4" name="Freeform 1854"/>
          <p:cNvSpPr>
            <a:spLocks/>
          </p:cNvSpPr>
          <p:nvPr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5" name="Freeform 1855"/>
          <p:cNvSpPr>
            <a:spLocks/>
          </p:cNvSpPr>
          <p:nvPr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6" name="Freeform 1856"/>
          <p:cNvSpPr>
            <a:spLocks/>
          </p:cNvSpPr>
          <p:nvPr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7" name="Freeform 1857"/>
          <p:cNvSpPr>
            <a:spLocks/>
          </p:cNvSpPr>
          <p:nvPr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8" name="Freeform 1858"/>
          <p:cNvSpPr>
            <a:spLocks/>
          </p:cNvSpPr>
          <p:nvPr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9" name="Freeform 1859"/>
          <p:cNvSpPr>
            <a:spLocks/>
          </p:cNvSpPr>
          <p:nvPr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0" name="Freeform 1860"/>
          <p:cNvSpPr>
            <a:spLocks/>
          </p:cNvSpPr>
          <p:nvPr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1" name="Freeform 1861"/>
          <p:cNvSpPr>
            <a:spLocks/>
          </p:cNvSpPr>
          <p:nvPr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2" name="Rectangle 1862"/>
          <p:cNvSpPr>
            <a:spLocks noChangeArrowheads="1"/>
          </p:cNvSpPr>
          <p:nvPr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3" name="Freeform 1863"/>
          <p:cNvSpPr>
            <a:spLocks/>
          </p:cNvSpPr>
          <p:nvPr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4" name="Freeform 1864"/>
          <p:cNvSpPr>
            <a:spLocks/>
          </p:cNvSpPr>
          <p:nvPr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5" name="Freeform 1865"/>
          <p:cNvSpPr>
            <a:spLocks/>
          </p:cNvSpPr>
          <p:nvPr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6" name="Freeform 1866"/>
          <p:cNvSpPr>
            <a:spLocks/>
          </p:cNvSpPr>
          <p:nvPr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7" name="Freeform 1867"/>
          <p:cNvSpPr>
            <a:spLocks/>
          </p:cNvSpPr>
          <p:nvPr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8" name="Freeform 1868"/>
          <p:cNvSpPr>
            <a:spLocks/>
          </p:cNvSpPr>
          <p:nvPr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9" name="Freeform 1869"/>
          <p:cNvSpPr>
            <a:spLocks/>
          </p:cNvSpPr>
          <p:nvPr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0" name="Freeform 1870"/>
          <p:cNvSpPr>
            <a:spLocks/>
          </p:cNvSpPr>
          <p:nvPr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1" name="Freeform 1871"/>
          <p:cNvSpPr>
            <a:spLocks/>
          </p:cNvSpPr>
          <p:nvPr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2" name="Freeform 1872"/>
          <p:cNvSpPr>
            <a:spLocks/>
          </p:cNvSpPr>
          <p:nvPr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3" name="Freeform 1873"/>
          <p:cNvSpPr>
            <a:spLocks/>
          </p:cNvSpPr>
          <p:nvPr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4" name="Freeform 1874"/>
          <p:cNvSpPr>
            <a:spLocks/>
          </p:cNvSpPr>
          <p:nvPr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5" name="Freeform 1875"/>
          <p:cNvSpPr>
            <a:spLocks/>
          </p:cNvSpPr>
          <p:nvPr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6" name="Freeform 1876"/>
          <p:cNvSpPr>
            <a:spLocks noEditPoints="1"/>
          </p:cNvSpPr>
          <p:nvPr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7" name="Freeform 1877"/>
          <p:cNvSpPr>
            <a:spLocks noEditPoints="1"/>
          </p:cNvSpPr>
          <p:nvPr/>
        </p:nvSpPr>
        <p:spPr bwMode="auto">
          <a:xfrm>
            <a:off x="315913" y="490550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8" name="Freeform 1878"/>
          <p:cNvSpPr>
            <a:spLocks/>
          </p:cNvSpPr>
          <p:nvPr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9" name="Freeform 1879"/>
          <p:cNvSpPr>
            <a:spLocks/>
          </p:cNvSpPr>
          <p:nvPr/>
        </p:nvSpPr>
        <p:spPr bwMode="auto">
          <a:xfrm>
            <a:off x="407988" y="674700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0" name="Freeform 1880"/>
          <p:cNvSpPr>
            <a:spLocks/>
          </p:cNvSpPr>
          <p:nvPr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1" name="Freeform 1881"/>
          <p:cNvSpPr>
            <a:spLocks/>
          </p:cNvSpPr>
          <p:nvPr/>
        </p:nvSpPr>
        <p:spPr bwMode="auto">
          <a:xfrm>
            <a:off x="401638" y="652475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2" name="Freeform 1882"/>
          <p:cNvSpPr>
            <a:spLocks/>
          </p:cNvSpPr>
          <p:nvPr/>
        </p:nvSpPr>
        <p:spPr bwMode="auto">
          <a:xfrm>
            <a:off x="384176" y="650887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3" name="Freeform 1883"/>
          <p:cNvSpPr>
            <a:spLocks/>
          </p:cNvSpPr>
          <p:nvPr/>
        </p:nvSpPr>
        <p:spPr bwMode="auto">
          <a:xfrm>
            <a:off x="398469" y="642950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4" name="Freeform 1884"/>
          <p:cNvSpPr>
            <a:spLocks/>
          </p:cNvSpPr>
          <p:nvPr/>
        </p:nvSpPr>
        <p:spPr bwMode="auto">
          <a:xfrm>
            <a:off x="400051" y="641362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5" name="Freeform 1885"/>
          <p:cNvSpPr>
            <a:spLocks/>
          </p:cNvSpPr>
          <p:nvPr/>
        </p:nvSpPr>
        <p:spPr bwMode="auto">
          <a:xfrm>
            <a:off x="377826" y="638187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6" name="Freeform 1886"/>
          <p:cNvSpPr>
            <a:spLocks/>
          </p:cNvSpPr>
          <p:nvPr/>
        </p:nvSpPr>
        <p:spPr bwMode="auto">
          <a:xfrm>
            <a:off x="396876" y="625487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7" name="Freeform 1887"/>
          <p:cNvSpPr>
            <a:spLocks/>
          </p:cNvSpPr>
          <p:nvPr/>
        </p:nvSpPr>
        <p:spPr bwMode="auto">
          <a:xfrm>
            <a:off x="384182" y="623900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8" name="Freeform 1888"/>
          <p:cNvSpPr>
            <a:spLocks/>
          </p:cNvSpPr>
          <p:nvPr/>
        </p:nvSpPr>
        <p:spPr bwMode="auto">
          <a:xfrm>
            <a:off x="393707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9" name="Freeform 1889"/>
          <p:cNvSpPr>
            <a:spLocks/>
          </p:cNvSpPr>
          <p:nvPr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0" name="Freeform 1890"/>
          <p:cNvSpPr>
            <a:spLocks/>
          </p:cNvSpPr>
          <p:nvPr/>
        </p:nvSpPr>
        <p:spPr bwMode="auto">
          <a:xfrm>
            <a:off x="377832" y="604850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1" name="Freeform 1891"/>
          <p:cNvSpPr>
            <a:spLocks/>
          </p:cNvSpPr>
          <p:nvPr/>
        </p:nvSpPr>
        <p:spPr bwMode="auto">
          <a:xfrm>
            <a:off x="377829" y="604850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2" name="Freeform 1892"/>
          <p:cNvSpPr>
            <a:spLocks/>
          </p:cNvSpPr>
          <p:nvPr/>
        </p:nvSpPr>
        <p:spPr bwMode="auto">
          <a:xfrm>
            <a:off x="347663" y="535000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3" name="Freeform 1893"/>
          <p:cNvSpPr>
            <a:spLocks/>
          </p:cNvSpPr>
          <p:nvPr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4" name="Freeform 1894"/>
          <p:cNvSpPr>
            <a:spLocks/>
          </p:cNvSpPr>
          <p:nvPr/>
        </p:nvSpPr>
        <p:spPr bwMode="auto">
          <a:xfrm>
            <a:off x="373069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5" name="Freeform 1895"/>
          <p:cNvSpPr>
            <a:spLocks/>
          </p:cNvSpPr>
          <p:nvPr/>
        </p:nvSpPr>
        <p:spPr bwMode="auto">
          <a:xfrm>
            <a:off x="406401" y="657237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6" name="Freeform 1896"/>
          <p:cNvSpPr>
            <a:spLocks/>
          </p:cNvSpPr>
          <p:nvPr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7" name="Freeform 1897"/>
          <p:cNvSpPr>
            <a:spLocks/>
          </p:cNvSpPr>
          <p:nvPr/>
        </p:nvSpPr>
        <p:spPr bwMode="auto">
          <a:xfrm>
            <a:off x="403226" y="666762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8" name="Freeform 1898"/>
          <p:cNvSpPr>
            <a:spLocks/>
          </p:cNvSpPr>
          <p:nvPr/>
        </p:nvSpPr>
        <p:spPr bwMode="auto">
          <a:xfrm>
            <a:off x="461963" y="633425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9" name="Freeform 1899"/>
          <p:cNvSpPr>
            <a:spLocks/>
          </p:cNvSpPr>
          <p:nvPr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0" name="Freeform 1900"/>
          <p:cNvSpPr>
            <a:spLocks/>
          </p:cNvSpPr>
          <p:nvPr/>
        </p:nvSpPr>
        <p:spPr bwMode="auto">
          <a:xfrm>
            <a:off x="455613" y="633425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1" name="Freeform 1901"/>
          <p:cNvSpPr>
            <a:spLocks/>
          </p:cNvSpPr>
          <p:nvPr/>
        </p:nvSpPr>
        <p:spPr bwMode="auto">
          <a:xfrm>
            <a:off x="468319" y="630250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2" name="Freeform 1902"/>
          <p:cNvSpPr>
            <a:spLocks/>
          </p:cNvSpPr>
          <p:nvPr/>
        </p:nvSpPr>
        <p:spPr bwMode="auto">
          <a:xfrm>
            <a:off x="384177" y="614375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3" name="Freeform 1903"/>
          <p:cNvSpPr>
            <a:spLocks/>
          </p:cNvSpPr>
          <p:nvPr/>
        </p:nvSpPr>
        <p:spPr bwMode="auto">
          <a:xfrm>
            <a:off x="409581" y="671525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4" name="Freeform 1904"/>
          <p:cNvSpPr>
            <a:spLocks/>
          </p:cNvSpPr>
          <p:nvPr/>
        </p:nvSpPr>
        <p:spPr bwMode="auto">
          <a:xfrm>
            <a:off x="342901" y="528650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5" name="Freeform 1905"/>
          <p:cNvSpPr>
            <a:spLocks/>
          </p:cNvSpPr>
          <p:nvPr/>
        </p:nvSpPr>
        <p:spPr bwMode="auto">
          <a:xfrm>
            <a:off x="341313" y="492126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6" name="Freeform 1906"/>
          <p:cNvSpPr>
            <a:spLocks/>
          </p:cNvSpPr>
          <p:nvPr/>
        </p:nvSpPr>
        <p:spPr bwMode="auto">
          <a:xfrm>
            <a:off x="327031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7" name="Freeform 1907"/>
          <p:cNvSpPr>
            <a:spLocks/>
          </p:cNvSpPr>
          <p:nvPr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8" name="Freeform 1908"/>
          <p:cNvSpPr>
            <a:spLocks/>
          </p:cNvSpPr>
          <p:nvPr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9" name="Freeform 1909"/>
          <p:cNvSpPr>
            <a:spLocks/>
          </p:cNvSpPr>
          <p:nvPr/>
        </p:nvSpPr>
        <p:spPr bwMode="auto">
          <a:xfrm>
            <a:off x="344491" y="512766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0" name="Freeform 1910"/>
          <p:cNvSpPr>
            <a:spLocks/>
          </p:cNvSpPr>
          <p:nvPr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1" name="Freeform 1911"/>
          <p:cNvSpPr>
            <a:spLocks/>
          </p:cNvSpPr>
          <p:nvPr/>
        </p:nvSpPr>
        <p:spPr bwMode="auto">
          <a:xfrm>
            <a:off x="325438" y="496892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2" name="Freeform 1912"/>
          <p:cNvSpPr>
            <a:spLocks/>
          </p:cNvSpPr>
          <p:nvPr/>
        </p:nvSpPr>
        <p:spPr bwMode="auto">
          <a:xfrm>
            <a:off x="331794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3" name="Freeform 1913"/>
          <p:cNvSpPr>
            <a:spLocks/>
          </p:cNvSpPr>
          <p:nvPr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4" name="Freeform 1914"/>
          <p:cNvSpPr>
            <a:spLocks/>
          </p:cNvSpPr>
          <p:nvPr/>
        </p:nvSpPr>
        <p:spPr bwMode="auto">
          <a:xfrm>
            <a:off x="333380" y="493715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5" name="Freeform 1915"/>
          <p:cNvSpPr>
            <a:spLocks noEditPoints="1"/>
          </p:cNvSpPr>
          <p:nvPr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6" name="Freeform 1916"/>
          <p:cNvSpPr>
            <a:spLocks noEditPoints="1"/>
          </p:cNvSpPr>
          <p:nvPr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7" name="Freeform 1917"/>
          <p:cNvSpPr>
            <a:spLocks noEditPoints="1"/>
          </p:cNvSpPr>
          <p:nvPr/>
        </p:nvSpPr>
        <p:spPr bwMode="auto">
          <a:xfrm>
            <a:off x="485781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8" name="Freeform 1918"/>
          <p:cNvSpPr>
            <a:spLocks noEditPoints="1"/>
          </p:cNvSpPr>
          <p:nvPr/>
        </p:nvSpPr>
        <p:spPr bwMode="auto">
          <a:xfrm>
            <a:off x="485781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9" name="Freeform 1919"/>
          <p:cNvSpPr>
            <a:spLocks/>
          </p:cNvSpPr>
          <p:nvPr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0" name="Freeform 1920"/>
          <p:cNvSpPr>
            <a:spLocks/>
          </p:cNvSpPr>
          <p:nvPr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1" name="Freeform 1921"/>
          <p:cNvSpPr>
            <a:spLocks/>
          </p:cNvSpPr>
          <p:nvPr/>
        </p:nvSpPr>
        <p:spPr bwMode="auto">
          <a:xfrm>
            <a:off x="1100143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2" name="Freeform 1922"/>
          <p:cNvSpPr>
            <a:spLocks/>
          </p:cNvSpPr>
          <p:nvPr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3" name="Freeform 1923"/>
          <p:cNvSpPr>
            <a:spLocks/>
          </p:cNvSpPr>
          <p:nvPr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4" name="Freeform 1924"/>
          <p:cNvSpPr>
            <a:spLocks/>
          </p:cNvSpPr>
          <p:nvPr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5" name="Freeform 1925"/>
          <p:cNvSpPr>
            <a:spLocks/>
          </p:cNvSpPr>
          <p:nvPr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6" name="Freeform 1926"/>
          <p:cNvSpPr>
            <a:spLocks noEditPoints="1"/>
          </p:cNvSpPr>
          <p:nvPr/>
        </p:nvSpPr>
        <p:spPr bwMode="auto">
          <a:xfrm>
            <a:off x="1593851" y="282587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7" name="Freeform 1927"/>
          <p:cNvSpPr>
            <a:spLocks/>
          </p:cNvSpPr>
          <p:nvPr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8" name="Freeform 1928"/>
          <p:cNvSpPr>
            <a:spLocks/>
          </p:cNvSpPr>
          <p:nvPr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9" name="Freeform 1929"/>
          <p:cNvSpPr>
            <a:spLocks noEditPoints="1"/>
          </p:cNvSpPr>
          <p:nvPr/>
        </p:nvSpPr>
        <p:spPr bwMode="auto">
          <a:xfrm>
            <a:off x="1865319" y="282587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0" name="Freeform 1930"/>
          <p:cNvSpPr>
            <a:spLocks noEditPoints="1"/>
          </p:cNvSpPr>
          <p:nvPr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1" name="Freeform 1931"/>
          <p:cNvSpPr>
            <a:spLocks noEditPoints="1"/>
          </p:cNvSpPr>
          <p:nvPr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2" name="Freeform 1932"/>
          <p:cNvSpPr>
            <a:spLocks/>
          </p:cNvSpPr>
          <p:nvPr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3" name="Freeform 1933"/>
          <p:cNvSpPr>
            <a:spLocks/>
          </p:cNvSpPr>
          <p:nvPr/>
        </p:nvSpPr>
        <p:spPr bwMode="auto">
          <a:xfrm>
            <a:off x="1096967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4" name="Freeform 1934"/>
          <p:cNvSpPr>
            <a:spLocks noEditPoints="1"/>
          </p:cNvSpPr>
          <p:nvPr/>
        </p:nvSpPr>
        <p:spPr bwMode="auto">
          <a:xfrm>
            <a:off x="1195388" y="436568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5" name="Freeform 1935"/>
          <p:cNvSpPr>
            <a:spLocks/>
          </p:cNvSpPr>
          <p:nvPr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6" name="Freeform 1936"/>
          <p:cNvSpPr>
            <a:spLocks/>
          </p:cNvSpPr>
          <p:nvPr/>
        </p:nvSpPr>
        <p:spPr bwMode="auto">
          <a:xfrm>
            <a:off x="1409701" y="436565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7" name="Freeform 1937"/>
          <p:cNvSpPr>
            <a:spLocks noEditPoints="1"/>
          </p:cNvSpPr>
          <p:nvPr/>
        </p:nvSpPr>
        <p:spPr bwMode="auto">
          <a:xfrm>
            <a:off x="1500188" y="436565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8" name="Freeform 1938"/>
          <p:cNvSpPr>
            <a:spLocks noEditPoints="1"/>
          </p:cNvSpPr>
          <p:nvPr/>
        </p:nvSpPr>
        <p:spPr bwMode="auto">
          <a:xfrm>
            <a:off x="1617663" y="436565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9" name="Freeform 1939"/>
          <p:cNvSpPr>
            <a:spLocks noEditPoints="1"/>
          </p:cNvSpPr>
          <p:nvPr/>
        </p:nvSpPr>
        <p:spPr bwMode="auto">
          <a:xfrm>
            <a:off x="852488" y="623900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0" name="Freeform 1940"/>
          <p:cNvSpPr>
            <a:spLocks noEditPoints="1"/>
          </p:cNvSpPr>
          <p:nvPr/>
        </p:nvSpPr>
        <p:spPr bwMode="auto">
          <a:xfrm>
            <a:off x="906469" y="623900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1" name="Freeform 1941"/>
          <p:cNvSpPr>
            <a:spLocks/>
          </p:cNvSpPr>
          <p:nvPr/>
        </p:nvSpPr>
        <p:spPr bwMode="auto">
          <a:xfrm>
            <a:off x="977901" y="623900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2" name="Freeform 1942"/>
          <p:cNvSpPr>
            <a:spLocks/>
          </p:cNvSpPr>
          <p:nvPr/>
        </p:nvSpPr>
        <p:spPr bwMode="auto">
          <a:xfrm>
            <a:off x="1035054" y="623900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3" name="Freeform 1943"/>
          <p:cNvSpPr>
            <a:spLocks/>
          </p:cNvSpPr>
          <p:nvPr/>
        </p:nvSpPr>
        <p:spPr bwMode="auto">
          <a:xfrm>
            <a:off x="1098551" y="625487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4" name="Freeform 1944"/>
          <p:cNvSpPr>
            <a:spLocks noEditPoints="1"/>
          </p:cNvSpPr>
          <p:nvPr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5" name="Freeform 1945"/>
          <p:cNvSpPr>
            <a:spLocks/>
          </p:cNvSpPr>
          <p:nvPr/>
        </p:nvSpPr>
        <p:spPr bwMode="auto">
          <a:xfrm>
            <a:off x="1238251" y="623900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6" name="Freeform 1946"/>
          <p:cNvSpPr>
            <a:spLocks/>
          </p:cNvSpPr>
          <p:nvPr/>
        </p:nvSpPr>
        <p:spPr bwMode="auto">
          <a:xfrm>
            <a:off x="1301754" y="625487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7" name="Freeform 1947"/>
          <p:cNvSpPr>
            <a:spLocks noEditPoints="1"/>
          </p:cNvSpPr>
          <p:nvPr/>
        </p:nvSpPr>
        <p:spPr bwMode="auto">
          <a:xfrm>
            <a:off x="1360489" y="623900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8" name="Freeform 1948"/>
          <p:cNvSpPr>
            <a:spLocks noEditPoints="1"/>
          </p:cNvSpPr>
          <p:nvPr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9" name="Freeform 1949"/>
          <p:cNvSpPr>
            <a:spLocks noEditPoints="1"/>
          </p:cNvSpPr>
          <p:nvPr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0" name="Freeform 1950"/>
          <p:cNvSpPr>
            <a:spLocks/>
          </p:cNvSpPr>
          <p:nvPr/>
        </p:nvSpPr>
        <p:spPr bwMode="auto">
          <a:xfrm>
            <a:off x="1616076" y="625487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1" name="Freeform 1951"/>
          <p:cNvSpPr>
            <a:spLocks noEditPoints="1"/>
          </p:cNvSpPr>
          <p:nvPr/>
        </p:nvSpPr>
        <p:spPr bwMode="auto">
          <a:xfrm>
            <a:off x="1665288" y="625487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2" name="Freeform 1952"/>
          <p:cNvSpPr>
            <a:spLocks/>
          </p:cNvSpPr>
          <p:nvPr/>
        </p:nvSpPr>
        <p:spPr bwMode="auto">
          <a:xfrm>
            <a:off x="1743082" y="625487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3" name="Freeform 1953"/>
          <p:cNvSpPr>
            <a:spLocks noEditPoints="1"/>
          </p:cNvSpPr>
          <p:nvPr/>
        </p:nvSpPr>
        <p:spPr bwMode="auto">
          <a:xfrm>
            <a:off x="1798638" y="623900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4" name="Freeform 1954"/>
          <p:cNvSpPr>
            <a:spLocks noEditPoints="1"/>
          </p:cNvSpPr>
          <p:nvPr/>
        </p:nvSpPr>
        <p:spPr bwMode="auto">
          <a:xfrm>
            <a:off x="1844679" y="623900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5" name="Freeform 1955"/>
          <p:cNvSpPr>
            <a:spLocks/>
          </p:cNvSpPr>
          <p:nvPr/>
        </p:nvSpPr>
        <p:spPr bwMode="auto">
          <a:xfrm>
            <a:off x="1912938" y="625487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6" name="Freeform 1956"/>
          <p:cNvSpPr>
            <a:spLocks/>
          </p:cNvSpPr>
          <p:nvPr/>
        </p:nvSpPr>
        <p:spPr bwMode="auto">
          <a:xfrm>
            <a:off x="1984376" y="625487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7" name="Freeform 1957"/>
          <p:cNvSpPr>
            <a:spLocks/>
          </p:cNvSpPr>
          <p:nvPr/>
        </p:nvSpPr>
        <p:spPr bwMode="auto">
          <a:xfrm>
            <a:off x="2055813" y="625487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402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/>
        </p:nvSpPr>
        <p:spPr bwMode="auto">
          <a:xfrm>
            <a:off x="309569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983" name="Group 1183"/>
          <p:cNvGrpSpPr>
            <a:grpSpLocks/>
          </p:cNvGrpSpPr>
          <p:nvPr/>
        </p:nvGrpSpPr>
        <p:grpSpPr bwMode="auto">
          <a:xfrm>
            <a:off x="309569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4" name="Group 1384"/>
          <p:cNvGrpSpPr>
            <a:grpSpLocks/>
          </p:cNvGrpSpPr>
          <p:nvPr/>
        </p:nvGrpSpPr>
        <p:grpSpPr bwMode="auto">
          <a:xfrm>
            <a:off x="369888" y="246075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5" name="Group 1585"/>
          <p:cNvGrpSpPr>
            <a:grpSpLocks/>
          </p:cNvGrpSpPr>
          <p:nvPr/>
        </p:nvGrpSpPr>
        <p:grpSpPr bwMode="auto">
          <a:xfrm>
            <a:off x="438157" y="295278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6" name="Group 1786"/>
          <p:cNvGrpSpPr>
            <a:grpSpLocks/>
          </p:cNvGrpSpPr>
          <p:nvPr/>
        </p:nvGrpSpPr>
        <p:grpSpPr bwMode="auto">
          <a:xfrm>
            <a:off x="525463" y="287340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87" name="Freeform 1787"/>
          <p:cNvSpPr>
            <a:spLocks/>
          </p:cNvSpPr>
          <p:nvPr/>
        </p:nvSpPr>
        <p:spPr bwMode="auto">
          <a:xfrm>
            <a:off x="608013" y="333387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8" name="Freeform 1788"/>
          <p:cNvSpPr>
            <a:spLocks/>
          </p:cNvSpPr>
          <p:nvPr/>
        </p:nvSpPr>
        <p:spPr bwMode="auto">
          <a:xfrm>
            <a:off x="596901" y="314337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9" name="Freeform 1789"/>
          <p:cNvSpPr>
            <a:spLocks/>
          </p:cNvSpPr>
          <p:nvPr/>
        </p:nvSpPr>
        <p:spPr bwMode="auto">
          <a:xfrm>
            <a:off x="603251" y="319100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0" name="Freeform 1790"/>
          <p:cNvSpPr>
            <a:spLocks/>
          </p:cNvSpPr>
          <p:nvPr/>
        </p:nvSpPr>
        <p:spPr bwMode="auto">
          <a:xfrm>
            <a:off x="606429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1" name="Freeform 1791"/>
          <p:cNvSpPr>
            <a:spLocks/>
          </p:cNvSpPr>
          <p:nvPr/>
        </p:nvSpPr>
        <p:spPr bwMode="auto">
          <a:xfrm>
            <a:off x="604844" y="320687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2" name="Freeform 1792"/>
          <p:cNvSpPr>
            <a:spLocks/>
          </p:cNvSpPr>
          <p:nvPr/>
        </p:nvSpPr>
        <p:spPr bwMode="auto">
          <a:xfrm>
            <a:off x="603251" y="323862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3" name="Freeform 1793"/>
          <p:cNvSpPr>
            <a:spLocks/>
          </p:cNvSpPr>
          <p:nvPr/>
        </p:nvSpPr>
        <p:spPr bwMode="auto">
          <a:xfrm>
            <a:off x="600081" y="327037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4" name="Freeform 1794"/>
          <p:cNvSpPr>
            <a:spLocks/>
          </p:cNvSpPr>
          <p:nvPr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5" name="Freeform 1795"/>
          <p:cNvSpPr>
            <a:spLocks/>
          </p:cNvSpPr>
          <p:nvPr/>
        </p:nvSpPr>
        <p:spPr bwMode="auto">
          <a:xfrm>
            <a:off x="606429" y="323862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6" name="Freeform 1796"/>
          <p:cNvSpPr>
            <a:spLocks/>
          </p:cNvSpPr>
          <p:nvPr/>
        </p:nvSpPr>
        <p:spPr bwMode="auto">
          <a:xfrm>
            <a:off x="604844" y="327037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7" name="Freeform 1797"/>
          <p:cNvSpPr>
            <a:spLocks/>
          </p:cNvSpPr>
          <p:nvPr/>
        </p:nvSpPr>
        <p:spPr bwMode="auto">
          <a:xfrm>
            <a:off x="603251" y="328625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8" name="Rectangle 1798"/>
          <p:cNvSpPr>
            <a:spLocks noChangeArrowheads="1"/>
          </p:cNvSpPr>
          <p:nvPr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9" name="Freeform 1799"/>
          <p:cNvSpPr>
            <a:spLocks/>
          </p:cNvSpPr>
          <p:nvPr/>
        </p:nvSpPr>
        <p:spPr bwMode="auto">
          <a:xfrm>
            <a:off x="600081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0" name="Freeform 1800"/>
          <p:cNvSpPr>
            <a:spLocks/>
          </p:cNvSpPr>
          <p:nvPr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1" name="Freeform 1801"/>
          <p:cNvSpPr>
            <a:spLocks/>
          </p:cNvSpPr>
          <p:nvPr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2" name="Freeform 1802"/>
          <p:cNvSpPr>
            <a:spLocks/>
          </p:cNvSpPr>
          <p:nvPr/>
        </p:nvSpPr>
        <p:spPr bwMode="auto">
          <a:xfrm>
            <a:off x="609601" y="327037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3" name="Freeform 1803"/>
          <p:cNvSpPr>
            <a:spLocks/>
          </p:cNvSpPr>
          <p:nvPr/>
        </p:nvSpPr>
        <p:spPr bwMode="auto">
          <a:xfrm>
            <a:off x="606429" y="330212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4" name="Freeform 1804"/>
          <p:cNvSpPr>
            <a:spLocks/>
          </p:cNvSpPr>
          <p:nvPr/>
        </p:nvSpPr>
        <p:spPr bwMode="auto">
          <a:xfrm>
            <a:off x="604844" y="331800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5" name="Freeform 1805"/>
          <p:cNvSpPr>
            <a:spLocks/>
          </p:cNvSpPr>
          <p:nvPr/>
        </p:nvSpPr>
        <p:spPr bwMode="auto">
          <a:xfrm>
            <a:off x="603251" y="336562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6" name="Freeform 1806"/>
          <p:cNvSpPr>
            <a:spLocks/>
          </p:cNvSpPr>
          <p:nvPr/>
        </p:nvSpPr>
        <p:spPr bwMode="auto">
          <a:xfrm>
            <a:off x="606429" y="334975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7" name="Freeform 1807"/>
          <p:cNvSpPr>
            <a:spLocks/>
          </p:cNvSpPr>
          <p:nvPr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8" name="Freeform 1808"/>
          <p:cNvSpPr>
            <a:spLocks/>
          </p:cNvSpPr>
          <p:nvPr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9" name="Freeform 1809"/>
          <p:cNvSpPr>
            <a:spLocks/>
          </p:cNvSpPr>
          <p:nvPr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0" name="Freeform 1810"/>
          <p:cNvSpPr>
            <a:spLocks/>
          </p:cNvSpPr>
          <p:nvPr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1" name="Freeform 1811"/>
          <p:cNvSpPr>
            <a:spLocks/>
          </p:cNvSpPr>
          <p:nvPr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2" name="Freeform 1812"/>
          <p:cNvSpPr>
            <a:spLocks/>
          </p:cNvSpPr>
          <p:nvPr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3" name="Freeform 1813"/>
          <p:cNvSpPr>
            <a:spLocks/>
          </p:cNvSpPr>
          <p:nvPr/>
        </p:nvSpPr>
        <p:spPr bwMode="auto">
          <a:xfrm>
            <a:off x="595317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4" name="Freeform 1814"/>
          <p:cNvSpPr>
            <a:spLocks/>
          </p:cNvSpPr>
          <p:nvPr/>
        </p:nvSpPr>
        <p:spPr bwMode="auto">
          <a:xfrm>
            <a:off x="604838" y="319100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5" name="Freeform 1815"/>
          <p:cNvSpPr>
            <a:spLocks/>
          </p:cNvSpPr>
          <p:nvPr/>
        </p:nvSpPr>
        <p:spPr bwMode="auto">
          <a:xfrm>
            <a:off x="606426" y="322275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6" name="Freeform 1816"/>
          <p:cNvSpPr>
            <a:spLocks/>
          </p:cNvSpPr>
          <p:nvPr/>
        </p:nvSpPr>
        <p:spPr bwMode="auto">
          <a:xfrm>
            <a:off x="609601" y="325450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7" name="Freeform 1817"/>
          <p:cNvSpPr>
            <a:spLocks/>
          </p:cNvSpPr>
          <p:nvPr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8" name="Freeform 1818"/>
          <p:cNvSpPr>
            <a:spLocks/>
          </p:cNvSpPr>
          <p:nvPr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9" name="Freeform 1819"/>
          <p:cNvSpPr>
            <a:spLocks/>
          </p:cNvSpPr>
          <p:nvPr/>
        </p:nvSpPr>
        <p:spPr bwMode="auto">
          <a:xfrm>
            <a:off x="603251" y="327037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0" name="Freeform 1820"/>
          <p:cNvSpPr>
            <a:spLocks/>
          </p:cNvSpPr>
          <p:nvPr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1" name="Freeform 1821"/>
          <p:cNvSpPr>
            <a:spLocks/>
          </p:cNvSpPr>
          <p:nvPr/>
        </p:nvSpPr>
        <p:spPr bwMode="auto">
          <a:xfrm>
            <a:off x="603251" y="32227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2" name="Freeform 1822"/>
          <p:cNvSpPr>
            <a:spLocks/>
          </p:cNvSpPr>
          <p:nvPr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3" name="Freeform 1823"/>
          <p:cNvSpPr>
            <a:spLocks/>
          </p:cNvSpPr>
          <p:nvPr/>
        </p:nvSpPr>
        <p:spPr bwMode="auto">
          <a:xfrm>
            <a:off x="609601" y="319100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4" name="Freeform 1824"/>
          <p:cNvSpPr>
            <a:spLocks/>
          </p:cNvSpPr>
          <p:nvPr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5" name="Freeform 1825"/>
          <p:cNvSpPr>
            <a:spLocks/>
          </p:cNvSpPr>
          <p:nvPr/>
        </p:nvSpPr>
        <p:spPr bwMode="auto">
          <a:xfrm>
            <a:off x="608013" y="330212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6" name="Freeform 1826"/>
          <p:cNvSpPr>
            <a:spLocks/>
          </p:cNvSpPr>
          <p:nvPr/>
        </p:nvSpPr>
        <p:spPr bwMode="auto">
          <a:xfrm>
            <a:off x="608013" y="334975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7" name="Freeform 1827"/>
          <p:cNvSpPr>
            <a:spLocks/>
          </p:cNvSpPr>
          <p:nvPr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8" name="Freeform 1828"/>
          <p:cNvSpPr>
            <a:spLocks/>
          </p:cNvSpPr>
          <p:nvPr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9" name="Freeform 1829"/>
          <p:cNvSpPr>
            <a:spLocks/>
          </p:cNvSpPr>
          <p:nvPr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0" name="Freeform 1830"/>
          <p:cNvSpPr>
            <a:spLocks/>
          </p:cNvSpPr>
          <p:nvPr/>
        </p:nvSpPr>
        <p:spPr bwMode="auto">
          <a:xfrm>
            <a:off x="600076" y="331800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1" name="Freeform 1831"/>
          <p:cNvSpPr>
            <a:spLocks/>
          </p:cNvSpPr>
          <p:nvPr/>
        </p:nvSpPr>
        <p:spPr bwMode="auto">
          <a:xfrm>
            <a:off x="595313" y="330212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2" name="Freeform 1832"/>
          <p:cNvSpPr>
            <a:spLocks/>
          </p:cNvSpPr>
          <p:nvPr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3" name="Freeform 1833"/>
          <p:cNvSpPr>
            <a:spLocks/>
          </p:cNvSpPr>
          <p:nvPr/>
        </p:nvSpPr>
        <p:spPr bwMode="auto">
          <a:xfrm>
            <a:off x="600079" y="334975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4" name="Freeform 1834"/>
          <p:cNvSpPr>
            <a:spLocks/>
          </p:cNvSpPr>
          <p:nvPr/>
        </p:nvSpPr>
        <p:spPr bwMode="auto">
          <a:xfrm>
            <a:off x="595317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5" name="Freeform 1835"/>
          <p:cNvSpPr>
            <a:spLocks/>
          </p:cNvSpPr>
          <p:nvPr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6" name="Freeform 1836"/>
          <p:cNvSpPr>
            <a:spLocks/>
          </p:cNvSpPr>
          <p:nvPr/>
        </p:nvSpPr>
        <p:spPr bwMode="auto">
          <a:xfrm>
            <a:off x="593726" y="334975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7" name="Freeform 1837"/>
          <p:cNvSpPr>
            <a:spLocks/>
          </p:cNvSpPr>
          <p:nvPr/>
        </p:nvSpPr>
        <p:spPr bwMode="auto">
          <a:xfrm>
            <a:off x="590551" y="314337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8" name="Freeform 1838"/>
          <p:cNvSpPr>
            <a:spLocks/>
          </p:cNvSpPr>
          <p:nvPr/>
        </p:nvSpPr>
        <p:spPr bwMode="auto">
          <a:xfrm>
            <a:off x="592138" y="330212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9" name="Freeform 1839"/>
          <p:cNvSpPr>
            <a:spLocks/>
          </p:cNvSpPr>
          <p:nvPr/>
        </p:nvSpPr>
        <p:spPr bwMode="auto">
          <a:xfrm>
            <a:off x="588963" y="295287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0" name="Freeform 1840"/>
          <p:cNvSpPr>
            <a:spLocks/>
          </p:cNvSpPr>
          <p:nvPr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1" name="Freeform 1841"/>
          <p:cNvSpPr>
            <a:spLocks/>
          </p:cNvSpPr>
          <p:nvPr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2" name="Freeform 1842"/>
          <p:cNvSpPr>
            <a:spLocks/>
          </p:cNvSpPr>
          <p:nvPr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3" name="Freeform 1843"/>
          <p:cNvSpPr>
            <a:spLocks/>
          </p:cNvSpPr>
          <p:nvPr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4" name="Freeform 1844"/>
          <p:cNvSpPr>
            <a:spLocks/>
          </p:cNvSpPr>
          <p:nvPr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5" name="Freeform 1845"/>
          <p:cNvSpPr>
            <a:spLocks/>
          </p:cNvSpPr>
          <p:nvPr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6" name="Rectangle 1846"/>
          <p:cNvSpPr>
            <a:spLocks noChangeArrowheads="1"/>
          </p:cNvSpPr>
          <p:nvPr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7" name="Freeform 1847"/>
          <p:cNvSpPr>
            <a:spLocks/>
          </p:cNvSpPr>
          <p:nvPr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8" name="Freeform 1848"/>
          <p:cNvSpPr>
            <a:spLocks/>
          </p:cNvSpPr>
          <p:nvPr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9" name="Freeform 1849"/>
          <p:cNvSpPr>
            <a:spLocks/>
          </p:cNvSpPr>
          <p:nvPr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0" name="Freeform 1850"/>
          <p:cNvSpPr>
            <a:spLocks/>
          </p:cNvSpPr>
          <p:nvPr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1" name="Freeform 1851"/>
          <p:cNvSpPr>
            <a:spLocks/>
          </p:cNvSpPr>
          <p:nvPr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2" name="Freeform 1852"/>
          <p:cNvSpPr>
            <a:spLocks/>
          </p:cNvSpPr>
          <p:nvPr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3" name="Freeform 1853"/>
          <p:cNvSpPr>
            <a:spLocks/>
          </p:cNvSpPr>
          <p:nvPr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4" name="Freeform 1854"/>
          <p:cNvSpPr>
            <a:spLocks/>
          </p:cNvSpPr>
          <p:nvPr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5" name="Freeform 1855"/>
          <p:cNvSpPr>
            <a:spLocks/>
          </p:cNvSpPr>
          <p:nvPr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6" name="Freeform 1856"/>
          <p:cNvSpPr>
            <a:spLocks/>
          </p:cNvSpPr>
          <p:nvPr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7" name="Freeform 1857"/>
          <p:cNvSpPr>
            <a:spLocks/>
          </p:cNvSpPr>
          <p:nvPr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8" name="Freeform 1858"/>
          <p:cNvSpPr>
            <a:spLocks/>
          </p:cNvSpPr>
          <p:nvPr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9" name="Freeform 1859"/>
          <p:cNvSpPr>
            <a:spLocks/>
          </p:cNvSpPr>
          <p:nvPr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0" name="Freeform 1860"/>
          <p:cNvSpPr>
            <a:spLocks/>
          </p:cNvSpPr>
          <p:nvPr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1" name="Freeform 1861"/>
          <p:cNvSpPr>
            <a:spLocks/>
          </p:cNvSpPr>
          <p:nvPr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2" name="Rectangle 1862"/>
          <p:cNvSpPr>
            <a:spLocks noChangeArrowheads="1"/>
          </p:cNvSpPr>
          <p:nvPr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3" name="Freeform 1863"/>
          <p:cNvSpPr>
            <a:spLocks/>
          </p:cNvSpPr>
          <p:nvPr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4" name="Freeform 1864"/>
          <p:cNvSpPr>
            <a:spLocks/>
          </p:cNvSpPr>
          <p:nvPr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5" name="Freeform 1865"/>
          <p:cNvSpPr>
            <a:spLocks/>
          </p:cNvSpPr>
          <p:nvPr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6" name="Freeform 1866"/>
          <p:cNvSpPr>
            <a:spLocks/>
          </p:cNvSpPr>
          <p:nvPr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7" name="Freeform 1867"/>
          <p:cNvSpPr>
            <a:spLocks/>
          </p:cNvSpPr>
          <p:nvPr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8" name="Freeform 1868"/>
          <p:cNvSpPr>
            <a:spLocks/>
          </p:cNvSpPr>
          <p:nvPr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9" name="Freeform 1869"/>
          <p:cNvSpPr>
            <a:spLocks/>
          </p:cNvSpPr>
          <p:nvPr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0" name="Freeform 1870"/>
          <p:cNvSpPr>
            <a:spLocks/>
          </p:cNvSpPr>
          <p:nvPr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1" name="Freeform 1871"/>
          <p:cNvSpPr>
            <a:spLocks/>
          </p:cNvSpPr>
          <p:nvPr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2" name="Freeform 1872"/>
          <p:cNvSpPr>
            <a:spLocks/>
          </p:cNvSpPr>
          <p:nvPr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3" name="Freeform 1873"/>
          <p:cNvSpPr>
            <a:spLocks/>
          </p:cNvSpPr>
          <p:nvPr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4" name="Freeform 1874"/>
          <p:cNvSpPr>
            <a:spLocks/>
          </p:cNvSpPr>
          <p:nvPr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5" name="Freeform 1875"/>
          <p:cNvSpPr>
            <a:spLocks/>
          </p:cNvSpPr>
          <p:nvPr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6" name="Freeform 1876"/>
          <p:cNvSpPr>
            <a:spLocks noEditPoints="1"/>
          </p:cNvSpPr>
          <p:nvPr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7" name="Freeform 1877"/>
          <p:cNvSpPr>
            <a:spLocks noEditPoints="1"/>
          </p:cNvSpPr>
          <p:nvPr/>
        </p:nvSpPr>
        <p:spPr bwMode="auto">
          <a:xfrm>
            <a:off x="315913" y="490550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8" name="Freeform 1878"/>
          <p:cNvSpPr>
            <a:spLocks/>
          </p:cNvSpPr>
          <p:nvPr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9" name="Freeform 1879"/>
          <p:cNvSpPr>
            <a:spLocks/>
          </p:cNvSpPr>
          <p:nvPr/>
        </p:nvSpPr>
        <p:spPr bwMode="auto">
          <a:xfrm>
            <a:off x="407988" y="674700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0" name="Freeform 1880"/>
          <p:cNvSpPr>
            <a:spLocks/>
          </p:cNvSpPr>
          <p:nvPr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1" name="Freeform 1881"/>
          <p:cNvSpPr>
            <a:spLocks/>
          </p:cNvSpPr>
          <p:nvPr/>
        </p:nvSpPr>
        <p:spPr bwMode="auto">
          <a:xfrm>
            <a:off x="401638" y="652475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2" name="Freeform 1882"/>
          <p:cNvSpPr>
            <a:spLocks/>
          </p:cNvSpPr>
          <p:nvPr/>
        </p:nvSpPr>
        <p:spPr bwMode="auto">
          <a:xfrm>
            <a:off x="384176" y="650887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3" name="Freeform 1883"/>
          <p:cNvSpPr>
            <a:spLocks/>
          </p:cNvSpPr>
          <p:nvPr/>
        </p:nvSpPr>
        <p:spPr bwMode="auto">
          <a:xfrm>
            <a:off x="398469" y="642950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4" name="Freeform 1884"/>
          <p:cNvSpPr>
            <a:spLocks/>
          </p:cNvSpPr>
          <p:nvPr/>
        </p:nvSpPr>
        <p:spPr bwMode="auto">
          <a:xfrm>
            <a:off x="400051" y="641362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5" name="Freeform 1885"/>
          <p:cNvSpPr>
            <a:spLocks/>
          </p:cNvSpPr>
          <p:nvPr/>
        </p:nvSpPr>
        <p:spPr bwMode="auto">
          <a:xfrm>
            <a:off x="377826" y="638187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6" name="Freeform 1886"/>
          <p:cNvSpPr>
            <a:spLocks/>
          </p:cNvSpPr>
          <p:nvPr/>
        </p:nvSpPr>
        <p:spPr bwMode="auto">
          <a:xfrm>
            <a:off x="396876" y="625487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7" name="Freeform 1887"/>
          <p:cNvSpPr>
            <a:spLocks/>
          </p:cNvSpPr>
          <p:nvPr/>
        </p:nvSpPr>
        <p:spPr bwMode="auto">
          <a:xfrm>
            <a:off x="384182" y="623900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8" name="Freeform 1888"/>
          <p:cNvSpPr>
            <a:spLocks/>
          </p:cNvSpPr>
          <p:nvPr/>
        </p:nvSpPr>
        <p:spPr bwMode="auto">
          <a:xfrm>
            <a:off x="393707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9" name="Freeform 1889"/>
          <p:cNvSpPr>
            <a:spLocks/>
          </p:cNvSpPr>
          <p:nvPr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0" name="Freeform 1890"/>
          <p:cNvSpPr>
            <a:spLocks/>
          </p:cNvSpPr>
          <p:nvPr/>
        </p:nvSpPr>
        <p:spPr bwMode="auto">
          <a:xfrm>
            <a:off x="377832" y="604850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1" name="Freeform 1891"/>
          <p:cNvSpPr>
            <a:spLocks/>
          </p:cNvSpPr>
          <p:nvPr/>
        </p:nvSpPr>
        <p:spPr bwMode="auto">
          <a:xfrm>
            <a:off x="377829" y="604850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2" name="Freeform 1892"/>
          <p:cNvSpPr>
            <a:spLocks/>
          </p:cNvSpPr>
          <p:nvPr/>
        </p:nvSpPr>
        <p:spPr bwMode="auto">
          <a:xfrm>
            <a:off x="347663" y="535000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3" name="Freeform 1893"/>
          <p:cNvSpPr>
            <a:spLocks/>
          </p:cNvSpPr>
          <p:nvPr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4" name="Freeform 1894"/>
          <p:cNvSpPr>
            <a:spLocks/>
          </p:cNvSpPr>
          <p:nvPr/>
        </p:nvSpPr>
        <p:spPr bwMode="auto">
          <a:xfrm>
            <a:off x="373069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5" name="Freeform 1895"/>
          <p:cNvSpPr>
            <a:spLocks/>
          </p:cNvSpPr>
          <p:nvPr/>
        </p:nvSpPr>
        <p:spPr bwMode="auto">
          <a:xfrm>
            <a:off x="406401" y="657237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6" name="Freeform 1896"/>
          <p:cNvSpPr>
            <a:spLocks/>
          </p:cNvSpPr>
          <p:nvPr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7" name="Freeform 1897"/>
          <p:cNvSpPr>
            <a:spLocks/>
          </p:cNvSpPr>
          <p:nvPr/>
        </p:nvSpPr>
        <p:spPr bwMode="auto">
          <a:xfrm>
            <a:off x="403226" y="666762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8" name="Freeform 1898"/>
          <p:cNvSpPr>
            <a:spLocks/>
          </p:cNvSpPr>
          <p:nvPr/>
        </p:nvSpPr>
        <p:spPr bwMode="auto">
          <a:xfrm>
            <a:off x="461963" y="633425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9" name="Freeform 1899"/>
          <p:cNvSpPr>
            <a:spLocks/>
          </p:cNvSpPr>
          <p:nvPr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0" name="Freeform 1900"/>
          <p:cNvSpPr>
            <a:spLocks/>
          </p:cNvSpPr>
          <p:nvPr/>
        </p:nvSpPr>
        <p:spPr bwMode="auto">
          <a:xfrm>
            <a:off x="455613" y="633425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1" name="Freeform 1901"/>
          <p:cNvSpPr>
            <a:spLocks/>
          </p:cNvSpPr>
          <p:nvPr/>
        </p:nvSpPr>
        <p:spPr bwMode="auto">
          <a:xfrm>
            <a:off x="468319" y="630250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2" name="Freeform 1902"/>
          <p:cNvSpPr>
            <a:spLocks/>
          </p:cNvSpPr>
          <p:nvPr/>
        </p:nvSpPr>
        <p:spPr bwMode="auto">
          <a:xfrm>
            <a:off x="384177" y="614375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3" name="Freeform 1903"/>
          <p:cNvSpPr>
            <a:spLocks/>
          </p:cNvSpPr>
          <p:nvPr/>
        </p:nvSpPr>
        <p:spPr bwMode="auto">
          <a:xfrm>
            <a:off x="409581" y="671525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4" name="Freeform 1904"/>
          <p:cNvSpPr>
            <a:spLocks/>
          </p:cNvSpPr>
          <p:nvPr/>
        </p:nvSpPr>
        <p:spPr bwMode="auto">
          <a:xfrm>
            <a:off x="342901" y="528650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5" name="Freeform 1905"/>
          <p:cNvSpPr>
            <a:spLocks/>
          </p:cNvSpPr>
          <p:nvPr/>
        </p:nvSpPr>
        <p:spPr bwMode="auto">
          <a:xfrm>
            <a:off x="341313" y="492126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6" name="Freeform 1906"/>
          <p:cNvSpPr>
            <a:spLocks/>
          </p:cNvSpPr>
          <p:nvPr/>
        </p:nvSpPr>
        <p:spPr bwMode="auto">
          <a:xfrm>
            <a:off x="327031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7" name="Freeform 1907"/>
          <p:cNvSpPr>
            <a:spLocks/>
          </p:cNvSpPr>
          <p:nvPr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8" name="Freeform 1908"/>
          <p:cNvSpPr>
            <a:spLocks/>
          </p:cNvSpPr>
          <p:nvPr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9" name="Freeform 1909"/>
          <p:cNvSpPr>
            <a:spLocks/>
          </p:cNvSpPr>
          <p:nvPr/>
        </p:nvSpPr>
        <p:spPr bwMode="auto">
          <a:xfrm>
            <a:off x="344491" y="512766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0" name="Freeform 1910"/>
          <p:cNvSpPr>
            <a:spLocks/>
          </p:cNvSpPr>
          <p:nvPr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1" name="Freeform 1911"/>
          <p:cNvSpPr>
            <a:spLocks/>
          </p:cNvSpPr>
          <p:nvPr/>
        </p:nvSpPr>
        <p:spPr bwMode="auto">
          <a:xfrm>
            <a:off x="325438" y="496892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2" name="Freeform 1912"/>
          <p:cNvSpPr>
            <a:spLocks/>
          </p:cNvSpPr>
          <p:nvPr/>
        </p:nvSpPr>
        <p:spPr bwMode="auto">
          <a:xfrm>
            <a:off x="331794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3" name="Freeform 1913"/>
          <p:cNvSpPr>
            <a:spLocks/>
          </p:cNvSpPr>
          <p:nvPr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4" name="Freeform 1914"/>
          <p:cNvSpPr>
            <a:spLocks/>
          </p:cNvSpPr>
          <p:nvPr/>
        </p:nvSpPr>
        <p:spPr bwMode="auto">
          <a:xfrm>
            <a:off x="333380" y="493715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5" name="Freeform 1915"/>
          <p:cNvSpPr>
            <a:spLocks noEditPoints="1"/>
          </p:cNvSpPr>
          <p:nvPr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6" name="Freeform 1916"/>
          <p:cNvSpPr>
            <a:spLocks noEditPoints="1"/>
          </p:cNvSpPr>
          <p:nvPr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7" name="Freeform 1917"/>
          <p:cNvSpPr>
            <a:spLocks noEditPoints="1"/>
          </p:cNvSpPr>
          <p:nvPr/>
        </p:nvSpPr>
        <p:spPr bwMode="auto">
          <a:xfrm>
            <a:off x="485781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8" name="Freeform 1918"/>
          <p:cNvSpPr>
            <a:spLocks noEditPoints="1"/>
          </p:cNvSpPr>
          <p:nvPr/>
        </p:nvSpPr>
        <p:spPr bwMode="auto">
          <a:xfrm>
            <a:off x="485781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9" name="Freeform 1919"/>
          <p:cNvSpPr>
            <a:spLocks/>
          </p:cNvSpPr>
          <p:nvPr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0" name="Freeform 1920"/>
          <p:cNvSpPr>
            <a:spLocks/>
          </p:cNvSpPr>
          <p:nvPr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1" name="Freeform 1921"/>
          <p:cNvSpPr>
            <a:spLocks/>
          </p:cNvSpPr>
          <p:nvPr/>
        </p:nvSpPr>
        <p:spPr bwMode="auto">
          <a:xfrm>
            <a:off x="1100143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2" name="Freeform 1922"/>
          <p:cNvSpPr>
            <a:spLocks/>
          </p:cNvSpPr>
          <p:nvPr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3" name="Freeform 1923"/>
          <p:cNvSpPr>
            <a:spLocks/>
          </p:cNvSpPr>
          <p:nvPr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4" name="Freeform 1924"/>
          <p:cNvSpPr>
            <a:spLocks/>
          </p:cNvSpPr>
          <p:nvPr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5" name="Freeform 1925"/>
          <p:cNvSpPr>
            <a:spLocks/>
          </p:cNvSpPr>
          <p:nvPr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6" name="Freeform 1926"/>
          <p:cNvSpPr>
            <a:spLocks noEditPoints="1"/>
          </p:cNvSpPr>
          <p:nvPr/>
        </p:nvSpPr>
        <p:spPr bwMode="auto">
          <a:xfrm>
            <a:off x="1593851" y="282587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7" name="Freeform 1927"/>
          <p:cNvSpPr>
            <a:spLocks/>
          </p:cNvSpPr>
          <p:nvPr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8" name="Freeform 1928"/>
          <p:cNvSpPr>
            <a:spLocks/>
          </p:cNvSpPr>
          <p:nvPr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9" name="Freeform 1929"/>
          <p:cNvSpPr>
            <a:spLocks noEditPoints="1"/>
          </p:cNvSpPr>
          <p:nvPr/>
        </p:nvSpPr>
        <p:spPr bwMode="auto">
          <a:xfrm>
            <a:off x="1865319" y="282587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0" name="Freeform 1930"/>
          <p:cNvSpPr>
            <a:spLocks noEditPoints="1"/>
          </p:cNvSpPr>
          <p:nvPr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1" name="Freeform 1931"/>
          <p:cNvSpPr>
            <a:spLocks noEditPoints="1"/>
          </p:cNvSpPr>
          <p:nvPr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2" name="Freeform 1932"/>
          <p:cNvSpPr>
            <a:spLocks/>
          </p:cNvSpPr>
          <p:nvPr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3" name="Freeform 1933"/>
          <p:cNvSpPr>
            <a:spLocks/>
          </p:cNvSpPr>
          <p:nvPr/>
        </p:nvSpPr>
        <p:spPr bwMode="auto">
          <a:xfrm>
            <a:off x="1096967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4" name="Freeform 1934"/>
          <p:cNvSpPr>
            <a:spLocks noEditPoints="1"/>
          </p:cNvSpPr>
          <p:nvPr/>
        </p:nvSpPr>
        <p:spPr bwMode="auto">
          <a:xfrm>
            <a:off x="1195388" y="436568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5" name="Freeform 1935"/>
          <p:cNvSpPr>
            <a:spLocks/>
          </p:cNvSpPr>
          <p:nvPr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6" name="Freeform 1936"/>
          <p:cNvSpPr>
            <a:spLocks/>
          </p:cNvSpPr>
          <p:nvPr/>
        </p:nvSpPr>
        <p:spPr bwMode="auto">
          <a:xfrm>
            <a:off x="1409701" y="436565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7" name="Freeform 1937"/>
          <p:cNvSpPr>
            <a:spLocks noEditPoints="1"/>
          </p:cNvSpPr>
          <p:nvPr/>
        </p:nvSpPr>
        <p:spPr bwMode="auto">
          <a:xfrm>
            <a:off x="1500188" y="436565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8" name="Freeform 1938"/>
          <p:cNvSpPr>
            <a:spLocks noEditPoints="1"/>
          </p:cNvSpPr>
          <p:nvPr/>
        </p:nvSpPr>
        <p:spPr bwMode="auto">
          <a:xfrm>
            <a:off x="1617663" y="436565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9" name="Freeform 1939"/>
          <p:cNvSpPr>
            <a:spLocks noEditPoints="1"/>
          </p:cNvSpPr>
          <p:nvPr/>
        </p:nvSpPr>
        <p:spPr bwMode="auto">
          <a:xfrm>
            <a:off x="852488" y="623900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0" name="Freeform 1940"/>
          <p:cNvSpPr>
            <a:spLocks noEditPoints="1"/>
          </p:cNvSpPr>
          <p:nvPr/>
        </p:nvSpPr>
        <p:spPr bwMode="auto">
          <a:xfrm>
            <a:off x="906469" y="623900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1" name="Freeform 1941"/>
          <p:cNvSpPr>
            <a:spLocks/>
          </p:cNvSpPr>
          <p:nvPr/>
        </p:nvSpPr>
        <p:spPr bwMode="auto">
          <a:xfrm>
            <a:off x="977901" y="623900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2" name="Freeform 1942"/>
          <p:cNvSpPr>
            <a:spLocks/>
          </p:cNvSpPr>
          <p:nvPr/>
        </p:nvSpPr>
        <p:spPr bwMode="auto">
          <a:xfrm>
            <a:off x="1035054" y="623900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3" name="Freeform 1943"/>
          <p:cNvSpPr>
            <a:spLocks/>
          </p:cNvSpPr>
          <p:nvPr/>
        </p:nvSpPr>
        <p:spPr bwMode="auto">
          <a:xfrm>
            <a:off x="1098551" y="625487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4" name="Freeform 1944"/>
          <p:cNvSpPr>
            <a:spLocks noEditPoints="1"/>
          </p:cNvSpPr>
          <p:nvPr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5" name="Freeform 1945"/>
          <p:cNvSpPr>
            <a:spLocks/>
          </p:cNvSpPr>
          <p:nvPr/>
        </p:nvSpPr>
        <p:spPr bwMode="auto">
          <a:xfrm>
            <a:off x="1238251" y="623900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6" name="Freeform 1946"/>
          <p:cNvSpPr>
            <a:spLocks/>
          </p:cNvSpPr>
          <p:nvPr/>
        </p:nvSpPr>
        <p:spPr bwMode="auto">
          <a:xfrm>
            <a:off x="1301754" y="625487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7" name="Freeform 1947"/>
          <p:cNvSpPr>
            <a:spLocks noEditPoints="1"/>
          </p:cNvSpPr>
          <p:nvPr/>
        </p:nvSpPr>
        <p:spPr bwMode="auto">
          <a:xfrm>
            <a:off x="1360489" y="623900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8" name="Freeform 1948"/>
          <p:cNvSpPr>
            <a:spLocks noEditPoints="1"/>
          </p:cNvSpPr>
          <p:nvPr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9" name="Freeform 1949"/>
          <p:cNvSpPr>
            <a:spLocks noEditPoints="1"/>
          </p:cNvSpPr>
          <p:nvPr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0" name="Freeform 1950"/>
          <p:cNvSpPr>
            <a:spLocks/>
          </p:cNvSpPr>
          <p:nvPr/>
        </p:nvSpPr>
        <p:spPr bwMode="auto">
          <a:xfrm>
            <a:off x="1616076" y="625487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1" name="Freeform 1951"/>
          <p:cNvSpPr>
            <a:spLocks noEditPoints="1"/>
          </p:cNvSpPr>
          <p:nvPr/>
        </p:nvSpPr>
        <p:spPr bwMode="auto">
          <a:xfrm>
            <a:off x="1665288" y="625487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2" name="Freeform 1952"/>
          <p:cNvSpPr>
            <a:spLocks/>
          </p:cNvSpPr>
          <p:nvPr/>
        </p:nvSpPr>
        <p:spPr bwMode="auto">
          <a:xfrm>
            <a:off x="1743082" y="625487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3" name="Freeform 1953"/>
          <p:cNvSpPr>
            <a:spLocks noEditPoints="1"/>
          </p:cNvSpPr>
          <p:nvPr/>
        </p:nvSpPr>
        <p:spPr bwMode="auto">
          <a:xfrm>
            <a:off x="1798638" y="623900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4" name="Freeform 1954"/>
          <p:cNvSpPr>
            <a:spLocks noEditPoints="1"/>
          </p:cNvSpPr>
          <p:nvPr/>
        </p:nvSpPr>
        <p:spPr bwMode="auto">
          <a:xfrm>
            <a:off x="1844679" y="623900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5" name="Freeform 1955"/>
          <p:cNvSpPr>
            <a:spLocks/>
          </p:cNvSpPr>
          <p:nvPr/>
        </p:nvSpPr>
        <p:spPr bwMode="auto">
          <a:xfrm>
            <a:off x="1912938" y="625487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6" name="Freeform 1956"/>
          <p:cNvSpPr>
            <a:spLocks/>
          </p:cNvSpPr>
          <p:nvPr/>
        </p:nvSpPr>
        <p:spPr bwMode="auto">
          <a:xfrm>
            <a:off x="1984376" y="625487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7" name="Freeform 1957"/>
          <p:cNvSpPr>
            <a:spLocks/>
          </p:cNvSpPr>
          <p:nvPr/>
        </p:nvSpPr>
        <p:spPr bwMode="auto">
          <a:xfrm>
            <a:off x="2055813" y="625487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352992"/>
              </p:ext>
            </p:extLst>
          </p:nvPr>
        </p:nvGraphicFramePr>
        <p:xfrm>
          <a:off x="349040" y="379512"/>
          <a:ext cx="8660816" cy="4572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60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lv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ОСНОВНЫЕ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ВОПРОСЫ (1)</a:t>
                      </a:r>
                      <a:endParaRPr lang="ru-RU" sz="2400" b="1" kern="1200" dirty="0">
                        <a:solidFill>
                          <a:srgbClr val="00482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861476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ru-RU" sz="2400" b="1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акие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процедуры (документы)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подлежат обязательному аудиту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в целях подтверждения достоверности бюджетной отчетности </a:t>
            </a:r>
            <a:endParaRPr kumimoji="0" lang="ru-RU" sz="24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lang="ru-RU" sz="2400" baseline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kumimoji="0" lang="ru-RU" sz="240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ак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осуществляется аудит достоверности бюджетной отчетности (основные подходы) 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кто и когда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осуществляет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аудит достоверности бюджетной отчетности, в том числе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условиях централизации ведения учета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arenR"/>
              <a:defRPr/>
            </a:pP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</a:t>
            </a: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признания отчетности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достоверной</a:t>
            </a:r>
          </a:p>
          <a:p>
            <a:pPr marL="342900" indent="-342900" algn="just">
              <a:buFont typeface="+mj-lt"/>
              <a:buAutoNum type="arabicParenR"/>
              <a:defRPr/>
            </a:pPr>
            <a:endParaRPr lang="ru-RU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ли</a:t>
            </a: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подписать отчетность при наличии отрицательного аудиторского заключения на отчетность, исправляется ли аудиторское заключение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rgbClr val="DEAA46"/>
                </a:solidFill>
                <a:effectLst/>
                <a:uLnTx/>
                <a:uFillTx/>
                <a:latin typeface="DINPro-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DEAA46"/>
              </a:solidFill>
              <a:effectLst/>
              <a:uLnTx/>
              <a:uFillTx/>
              <a:latin typeface="DINPro-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060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67903" y="989246"/>
            <a:ext cx="8408194" cy="537611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4572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Существенные ошибки не выявлены, риски искажения отчетности низкие, отсутствуют (факты) признаки, влияющие на достоверность отчетности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Существенные ошибки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выявлены и устранены, риски искажения отчетности низкие,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отсутствуют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(факты) признаки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влияющие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достоверность отчетности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Существенные ошибки выявлены и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 устранены, риски искажения отчетности высокие, есть (факты) признаки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влияющие на достоверность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отчетности, высокий риск признания отчетности недостоверной по итогам внешней проверки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32656"/>
            <a:ext cx="4572000" cy="6565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Суждения о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достоверности годовой 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бюджетной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отчетности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24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0215"/>
              </p:ext>
            </p:extLst>
          </p:nvPr>
        </p:nvGraphicFramePr>
        <p:xfrm>
          <a:off x="349040" y="379512"/>
          <a:ext cx="8660816" cy="4572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60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lv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ОСНОВНЫЕ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ВОПРОСЫ (4)</a:t>
                      </a:r>
                      <a:endParaRPr lang="ru-RU" sz="2400" b="1" kern="1200" dirty="0">
                        <a:solidFill>
                          <a:srgbClr val="00482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861476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акие процедуры (документы)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подлежат обязательному аудиту в целях подтверждения достоверности бюджетной отчетности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осуществляется аудит достоверности бюджетной отчетности (основные подходы)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критерии признания отчетности достоверной 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кто и когда осуществляет аудит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достоверности бюджетной отчетности,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том числе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условиях централизации ведения учета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можно ли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подписать отчетность при наличии отрицательного аудиторского заключения на отчетность, исправляется ли аудиторское заключение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rgbClr val="DEAA46"/>
                </a:solidFill>
                <a:effectLst/>
                <a:uLnTx/>
                <a:uFillTx/>
                <a:latin typeface="DINPro-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DEAA46"/>
              </a:solidFill>
              <a:effectLst/>
              <a:uLnTx/>
              <a:uFillTx/>
              <a:latin typeface="DINPro-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168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148447"/>
              </p:ext>
            </p:extLst>
          </p:nvPr>
        </p:nvGraphicFramePr>
        <p:xfrm>
          <a:off x="874868" y="1245633"/>
          <a:ext cx="7200800" cy="37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6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6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7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434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288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Первичный учетный документ</a:t>
                      </a:r>
                      <a:endParaRPr lang="ru-RU" sz="1400" dirty="0"/>
                    </a:p>
                  </a:txBody>
                  <a:tcPr anchor="ctr">
                    <a:solidFill>
                      <a:srgbClr val="0060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Процедуры учета 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и формирования отчетности</a:t>
                      </a:r>
                      <a:endParaRPr lang="ru-RU" sz="1400" dirty="0"/>
                    </a:p>
                  </a:txBody>
                  <a:tcPr anchor="ctr">
                    <a:solidFill>
                      <a:srgbClr val="0060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rgbClr val="003618"/>
                          </a:solidFill>
                        </a:rPr>
                        <a:t>Контрольные</a:t>
                      </a:r>
                      <a:r>
                        <a:rPr lang="ru-RU" sz="1100" baseline="0" dirty="0" smtClean="0">
                          <a:solidFill>
                            <a:srgbClr val="003618"/>
                          </a:solidFill>
                        </a:rPr>
                        <a:t> действия выполнялись, ВФК надежен</a:t>
                      </a:r>
                      <a:endParaRPr lang="ru-RU" sz="1100" dirty="0">
                        <a:solidFill>
                          <a:srgbClr val="003618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Анализ</a:t>
                      </a:r>
                    </a:p>
                    <a:p>
                      <a:pPr algn="ctr"/>
                      <a:r>
                        <a:rPr lang="ru-RU" sz="1400" dirty="0" smtClean="0"/>
                        <a:t>ошибок</a:t>
                      </a:r>
                      <a:endParaRPr lang="ru-RU" sz="1400" dirty="0"/>
                    </a:p>
                  </a:txBody>
                  <a:tcPr anchor="ctr">
                    <a:solidFill>
                      <a:srgbClr val="0060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Заключение о достоверности</a:t>
                      </a:r>
                      <a:endParaRPr lang="ru-RU" sz="1400" dirty="0"/>
                    </a:p>
                  </a:txBody>
                  <a:tcPr anchor="ctr">
                    <a:solidFill>
                      <a:srgbClr val="0060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0361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 нужен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Информация </a:t>
                      </a:r>
                    </a:p>
                    <a:p>
                      <a:pPr algn="ctr"/>
                      <a:r>
                        <a:rPr lang="ru-RU" sz="1400" dirty="0" smtClean="0"/>
                        <a:t>достоверна</a:t>
                      </a:r>
                      <a:endParaRPr lang="ru-R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973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Суждение по </a:t>
                      </a:r>
                    </a:p>
                    <a:p>
                      <a:pPr algn="ctr"/>
                      <a:r>
                        <a:rPr lang="ru-RU" sz="1400" dirty="0" smtClean="0"/>
                        <a:t>выявленным ошибкам</a:t>
                      </a:r>
                      <a:endParaRPr lang="ru-R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97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ПЗ</a:t>
                      </a:r>
                      <a:endParaRPr lang="ru-RU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Суждение по </a:t>
                      </a:r>
                    </a:p>
                    <a:p>
                      <a:pPr algn="ctr"/>
                      <a:r>
                        <a:rPr lang="ru-RU" sz="1400" dirty="0" smtClean="0"/>
                        <a:t>выявленным ошибкам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97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Инвентаризация</a:t>
                      </a:r>
                      <a:endParaRPr lang="ru-RU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 нужен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Информация </a:t>
                      </a:r>
                    </a:p>
                    <a:p>
                      <a:pPr algn="ctr"/>
                      <a:r>
                        <a:rPr lang="ru-RU" sz="1400" dirty="0" smtClean="0"/>
                        <a:t>достоверна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Picture 2" descr="https://o-risen.com/wp-content/uploads/2017/10/clipboard-2283608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522" y="2075105"/>
            <a:ext cx="739336" cy="51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599" y="2755264"/>
            <a:ext cx="575182" cy="575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" name="Прямая соединительная линия 49"/>
          <p:cNvCxnSpPr/>
          <p:nvPr/>
        </p:nvCxnSpPr>
        <p:spPr>
          <a:xfrm>
            <a:off x="2753048" y="3016002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212232" y="3016002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689152" y="3016002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762573" y="3779515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221757" y="3779515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3698677" y="3779515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771800" y="4571603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230984" y="4571603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707904" y="4571603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771800" y="2310780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3230984" y="2310780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3707904" y="2310780"/>
            <a:ext cx="306784" cy="0"/>
          </a:xfrm>
          <a:prstGeom prst="line">
            <a:avLst/>
          </a:prstGeom>
          <a:ln>
            <a:solidFill>
              <a:srgbClr val="00602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7917" r="20075" b="23861"/>
          <a:stretch/>
        </p:blipFill>
        <p:spPr bwMode="auto">
          <a:xfrm>
            <a:off x="2267744" y="2185708"/>
            <a:ext cx="241805" cy="2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7917" r="20075" b="23861"/>
          <a:stretch/>
        </p:blipFill>
        <p:spPr bwMode="auto">
          <a:xfrm>
            <a:off x="2267744" y="2917783"/>
            <a:ext cx="241805" cy="2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7917" r="20075" b="23861"/>
          <a:stretch/>
        </p:blipFill>
        <p:spPr bwMode="auto">
          <a:xfrm>
            <a:off x="2270478" y="4446531"/>
            <a:ext cx="241805" cy="2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ÐÐ°ÑÑÐ¸Ð½ÐºÐ¸ Ð¿Ð¾ Ð·Ð°Ð¿ÑÐ¾ÑÑ ÐºÑÐµÑÑÐ¸Ðº Ð¸ Ð³Ð°Ð»Ð¾ÑÐºÐ°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61" t="18392" r="7091" b="18536"/>
          <a:stretch/>
        </p:blipFill>
        <p:spPr bwMode="auto">
          <a:xfrm>
            <a:off x="2281870" y="3683873"/>
            <a:ext cx="240576" cy="25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узел 6"/>
          <p:cNvSpPr/>
          <p:nvPr/>
        </p:nvSpPr>
        <p:spPr>
          <a:xfrm>
            <a:off x="3570310" y="2254437"/>
            <a:ext cx="115245" cy="131735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Блок-схема: узел 72"/>
          <p:cNvSpPr/>
          <p:nvPr/>
        </p:nvSpPr>
        <p:spPr>
          <a:xfrm>
            <a:off x="3545034" y="2953519"/>
            <a:ext cx="115245" cy="13173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Блок-схема: узел 73"/>
          <p:cNvSpPr/>
          <p:nvPr/>
        </p:nvSpPr>
        <p:spPr>
          <a:xfrm>
            <a:off x="3079078" y="2958852"/>
            <a:ext cx="115245" cy="13173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Блок-схема: узел 74"/>
          <p:cNvSpPr/>
          <p:nvPr/>
        </p:nvSpPr>
        <p:spPr>
          <a:xfrm>
            <a:off x="3573907" y="4505735"/>
            <a:ext cx="115245" cy="131735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Блок-схема: узел 75"/>
          <p:cNvSpPr/>
          <p:nvPr/>
        </p:nvSpPr>
        <p:spPr>
          <a:xfrm>
            <a:off x="3093390" y="3713647"/>
            <a:ext cx="115245" cy="13173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735040" y="1979315"/>
            <a:ext cx="47692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7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7917" r="20075" b="23861"/>
          <a:stretch/>
        </p:blipFill>
        <p:spPr bwMode="auto">
          <a:xfrm>
            <a:off x="4499992" y="2208800"/>
            <a:ext cx="241805" cy="2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4" descr="ÐÐ°ÑÑÐ¸Ð½ÐºÐ¸ Ð¿Ð¾ Ð·Ð°Ð¿ÑÐ¾ÑÑ ÐºÑÐµÑÑÐ¸Ðº Ð¸ Ð³Ð°Ð»Ð¾ÑÐºÐ°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61" t="18392" r="7091" b="18536"/>
          <a:stretch/>
        </p:blipFill>
        <p:spPr bwMode="auto">
          <a:xfrm>
            <a:off x="4501221" y="2891907"/>
            <a:ext cx="240576" cy="25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7917" r="20075" b="23861"/>
          <a:stretch/>
        </p:blipFill>
        <p:spPr bwMode="auto">
          <a:xfrm>
            <a:off x="4531489" y="3654442"/>
            <a:ext cx="241805" cy="2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7917" r="20075" b="23861"/>
          <a:stretch/>
        </p:blipFill>
        <p:spPr bwMode="auto">
          <a:xfrm>
            <a:off x="4531488" y="4446530"/>
            <a:ext cx="241805" cy="25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hyser.com.ua/images/2015/12/25/RFq00AwptXP3bqTfZ8Dj8xwjtd23KjJ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834" y="2669224"/>
            <a:ext cx="996346" cy="7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0" descr="https://hyser.com.ua/images/2015/12/25/RFq00AwptXP3bqTfZ8Dj8xwjtd23KjJ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834" y="3429000"/>
            <a:ext cx="996346" cy="7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/>
          <p:cNvSpPr txBox="1"/>
          <p:nvPr/>
        </p:nvSpPr>
        <p:spPr>
          <a:xfrm>
            <a:off x="1285371" y="505295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ВФК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-14701" y="5112820"/>
            <a:ext cx="862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ОГВ,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КУ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151012" y="507712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ВФК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58553" y="5088523"/>
            <a:ext cx="132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ВФА ЦБ (ФК, </a:t>
            </a:r>
            <a:r>
              <a:rPr kumimoji="0" 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финоргана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-268477" y="5640674"/>
            <a:ext cx="14152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564380" y="5466300"/>
            <a:ext cx="2671722" cy="892552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ВФК ЦБ (ФК, </a:t>
            </a:r>
            <a:r>
              <a:rPr kumimoji="0" lang="ru-RU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финоргана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+ </a:t>
            </a:r>
            <a:r>
              <a:rPr lang="ru-RU" sz="1300" b="1" dirty="0" smtClean="0">
                <a:solidFill>
                  <a:srgbClr val="00602B"/>
                </a:solidFill>
                <a:latin typeface="Calibri"/>
              </a:rPr>
              <a:t>анализ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ВА ЦБ (ФК, </a:t>
            </a:r>
            <a:r>
              <a:rPr kumimoji="0" lang="ru-RU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финоргана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 надежности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0" normalizeH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внутреннего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контроля ЦБ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"/>
          <p:cNvSpPr/>
          <p:nvPr/>
        </p:nvSpPr>
        <p:spPr>
          <a:xfrm>
            <a:off x="323528" y="48713"/>
            <a:ext cx="9289032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Аудит достоверности годовой 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бюджетной отчетности (с учетом централизации 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9141" y="5611742"/>
            <a:ext cx="1820580" cy="707886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ВФК </a:t>
            </a:r>
            <a:r>
              <a:rPr lang="ru-RU" sz="1400" b="1" dirty="0">
                <a:solidFill>
                  <a:srgbClr val="00602B"/>
                </a:solidFill>
              </a:rPr>
              <a:t>ОГВ, </a:t>
            </a:r>
            <a:r>
              <a:rPr lang="ru-RU" sz="1400" b="1" dirty="0" smtClean="0">
                <a:solidFill>
                  <a:srgbClr val="00602B"/>
                </a:solidFill>
              </a:rPr>
              <a:t>КУ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</a:t>
            </a:r>
          </a:p>
          <a:p>
            <a:pPr lvl="0" algn="ctr"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заключение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ВА </a:t>
            </a:r>
            <a:r>
              <a:rPr lang="ru-RU" sz="1200" b="1" dirty="0" smtClean="0">
                <a:solidFill>
                  <a:srgbClr val="FF0000"/>
                </a:solidFill>
              </a:rPr>
              <a:t>ОГВ, КУ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ВФК </a:t>
            </a:r>
            <a:r>
              <a:rPr kumimoji="0" lang="ru-RU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02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первички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41927" y="5611743"/>
            <a:ext cx="2155009" cy="692497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Итоговое</a:t>
            </a:r>
            <a:r>
              <a:rPr kumimoji="0" lang="ru-RU" sz="13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заключение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dirty="0" smtClean="0">
                <a:solidFill>
                  <a:srgbClr val="00602B"/>
                </a:solidFill>
                <a:latin typeface="Calibri"/>
              </a:rPr>
              <a:t>о достоверности отчетности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srgbClr val="0060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52713" y="632333"/>
            <a:ext cx="33429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ctr">
              <a:spcAft>
                <a:spcPts val="1200"/>
              </a:spcAft>
              <a:defRPr/>
            </a:pPr>
            <a:r>
              <a:rPr lang="ru-RU" sz="1600" b="1" dirty="0">
                <a:solidFill>
                  <a:prstClr val="black"/>
                </a:solidFill>
              </a:rPr>
              <a:t>(приказ МФ от </a:t>
            </a:r>
            <a:r>
              <a:rPr lang="ru-RU" sz="1600" b="1" dirty="0" smtClean="0">
                <a:solidFill>
                  <a:prstClr val="black"/>
                </a:solidFill>
              </a:rPr>
              <a:t>01.09.2021 </a:t>
            </a:r>
            <a:r>
              <a:rPr lang="ru-RU" sz="1600" b="1" dirty="0">
                <a:solidFill>
                  <a:prstClr val="black"/>
                </a:solidFill>
              </a:rPr>
              <a:t>№ </a:t>
            </a:r>
            <a:r>
              <a:rPr lang="ru-RU" sz="1600" b="1" dirty="0" smtClean="0">
                <a:solidFill>
                  <a:srgbClr val="FF0000"/>
                </a:solidFill>
              </a:rPr>
              <a:t>120н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302834" y="5957991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414599" y="6358852"/>
            <a:ext cx="0" cy="1837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14599" y="6542645"/>
            <a:ext cx="53896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6808258" y="6292121"/>
            <a:ext cx="0" cy="2505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49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69371"/>
              </p:ext>
            </p:extLst>
          </p:nvPr>
        </p:nvGraphicFramePr>
        <p:xfrm>
          <a:off x="349040" y="379512"/>
          <a:ext cx="8660816" cy="4572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60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lv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ОСНОВНЫЕ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ВОПРОСЫ (5)</a:t>
                      </a:r>
                      <a:endParaRPr lang="ru-RU" sz="2400" b="1" kern="1200" dirty="0">
                        <a:solidFill>
                          <a:srgbClr val="00482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861476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акие процедуры (документы)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подлежат обязательному аудиту в целях подтверждения достоверности бюджетной отчетности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осуществляется аудит достоверности бюджетной отчетности (основные подходы)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критерии признания отчетности достоверной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кто и когда осуществляет аудит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достоверности бюджетной отчетности,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том числе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условиях централизации ведения учета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можно ли подписать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отчетность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наличии отрицательного аудиторского заключения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отчетность, исправляется ли аудиторское заключение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rgbClr val="DEAA46"/>
                </a:solidFill>
                <a:effectLst/>
                <a:uLnTx/>
                <a:uFillTx/>
                <a:latin typeface="DINPro-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DEAA46"/>
              </a:solidFill>
              <a:effectLst/>
              <a:uLnTx/>
              <a:uFillTx/>
              <a:latin typeface="DINPro-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820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483184" y="185426"/>
          <a:ext cx="8660816" cy="7010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60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lvl="0" algn="ctr" defTabSz="914400" rtl="0" eaLnBrk="1" latinLnBrk="0" hangingPunct="1"/>
                      <a:r>
                        <a:rPr lang="ru-RU" sz="20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ОСУЩЕСТВЛЕНИЕ </a:t>
                      </a:r>
                      <a:r>
                        <a:rPr lang="ru-RU" sz="2000" b="1" kern="120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ВНУТРЕННЕГО ФИНАНСОВОГО </a:t>
                      </a:r>
                    </a:p>
                    <a:p>
                      <a:pPr marL="0" lvl="0" algn="ctr" defTabSz="914400" rtl="0" eaLnBrk="1" latinLnBrk="0" hangingPunct="1"/>
                      <a:r>
                        <a:rPr lang="ru-RU" sz="20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АУДИТА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Номер слайда 2"/>
          <p:cNvSpPr txBox="1">
            <a:spLocks/>
          </p:cNvSpPr>
          <p:nvPr/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rgbClr val="DEAA46"/>
                </a:solidFill>
                <a:effectLst/>
                <a:uLnTx/>
                <a:uFillTx/>
                <a:latin typeface="DINPro-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DEAA46"/>
              </a:solidFill>
              <a:effectLst/>
              <a:uLnTx/>
              <a:uFillTx/>
              <a:latin typeface="DINPro-Light"/>
              <a:ea typeface="+mn-ea"/>
              <a:cs typeface="+mn-cs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30077083"/>
              </p:ext>
            </p:extLst>
          </p:nvPr>
        </p:nvGraphicFramePr>
        <p:xfrm>
          <a:off x="323528" y="1001907"/>
          <a:ext cx="831641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307049" y="995952"/>
            <a:ext cx="7339335" cy="907289"/>
            <a:chOff x="977080" y="1264332"/>
            <a:chExt cx="7339335" cy="907289"/>
          </a:xfrm>
        </p:grpSpPr>
        <p:sp>
          <p:nvSpPr>
            <p:cNvPr id="7" name="Прямоугольник с двумя скругленными соседними углами 6"/>
            <p:cNvSpPr/>
            <p:nvPr/>
          </p:nvSpPr>
          <p:spPr>
            <a:xfrm rot="5400000">
              <a:off x="4193103" y="-1951691"/>
              <a:ext cx="907289" cy="7339335"/>
            </a:xfrm>
            <a:prstGeom prst="round2SameRect">
              <a:avLst/>
            </a:prstGeom>
            <a:noFill/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984982" y="1343110"/>
              <a:ext cx="7295045" cy="8187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342900" marR="0" lvl="0" indent="-34290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Планирование 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(предварительный анализ, составление и утверждение плана аудиторских мероприятий, формирование программ аудиторских </a:t>
              </a:r>
              <a:r>
                <a:rPr kumimoji="0" lang="ru-RU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мероприятий, </a:t>
              </a:r>
              <a:r>
                <a:rPr kumimoji="0" lang="ru-RU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в том числе в целях подтверждения достоверности отчетности</a:t>
              </a:r>
              <a:r>
                <a:rPr kumimoji="0" lang="ru-RU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3042" y="2852936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218" y="5445224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IV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155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065667"/>
              </p:ext>
            </p:extLst>
          </p:nvPr>
        </p:nvGraphicFramePr>
        <p:xfrm>
          <a:off x="349040" y="379512"/>
          <a:ext cx="8660816" cy="4572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60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lv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ОСНОВНЫЕ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ВОПРОСЫ (2)</a:t>
                      </a:r>
                      <a:endParaRPr lang="ru-RU" sz="2400" b="1" kern="1200" dirty="0">
                        <a:solidFill>
                          <a:srgbClr val="00482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861476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акие процедуры (документы)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подлежат обязательному аудиту в целях подтверждения достоверности бюджетной отчетности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осуществляется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аудит достоверности бюджетной отчетности (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основные подходы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кто и когда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осуществляет аудит достоверности бюджетной отчетности,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том числе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условиях централизации ведения учета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критерии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признания отчетности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достоверной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можно ли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подписать отчетность при наличии отрицательного аудиторского заключения на отчетность, исправляется ли аудиторское заключение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rgbClr val="DEAA46"/>
                </a:solidFill>
                <a:effectLst/>
                <a:uLnTx/>
                <a:uFillTx/>
                <a:latin typeface="DINPro-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DEAA46"/>
              </a:solidFill>
              <a:effectLst/>
              <a:uLnTx/>
              <a:uFillTx/>
              <a:latin typeface="DINPro-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65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0637" y="289880"/>
            <a:ext cx="5112568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Порядок аудита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достоверности годовой 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бюджетной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отчетности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4645" y="1046716"/>
            <a:ext cx="3981332" cy="1158145"/>
          </a:xfrm>
          <a:prstGeom prst="rect">
            <a:avLst/>
          </a:prstGeom>
          <a:solidFill>
            <a:srgbClr val="E9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Аудиты своевременности, полноты и правильности первичных учетных документов и их соответствия ФХЖ (оценка рисков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течение текущего года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 их передача в бухгалтерию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 rot="16200000" flipV="1">
            <a:off x="2059150" y="2198418"/>
            <a:ext cx="322973" cy="396237"/>
          </a:xfrm>
          <a:prstGeom prst="leftArrow">
            <a:avLst>
              <a:gd name="adj1" fmla="val 32845"/>
              <a:gd name="adj2" fmla="val 6238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4645" y="2601068"/>
            <a:ext cx="8408319" cy="942124"/>
          </a:xfrm>
          <a:prstGeom prst="rect">
            <a:avLst/>
          </a:prstGeom>
          <a:solidFill>
            <a:srgbClr val="E9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Мониторинг выполнения аудиторских выводов,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формирование итоговых заключений по этим аудитам с учетом результатов мониторинга на начало очередного года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 rot="16200000" flipV="1">
            <a:off x="4410513" y="3534371"/>
            <a:ext cx="322973" cy="396237"/>
          </a:xfrm>
          <a:prstGeom prst="leftArrow">
            <a:avLst>
              <a:gd name="adj1" fmla="val 32845"/>
              <a:gd name="adj2" fmla="val 6238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4645" y="3952940"/>
            <a:ext cx="8408319" cy="942124"/>
          </a:xfrm>
          <a:prstGeom prst="rect">
            <a:avLst/>
          </a:prstGeom>
          <a:solidFill>
            <a:srgbClr val="E9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Оценка достижения целей осуществления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инвентаризации активов и обязател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ьств (перед составлением годовой бюджетной отчетности) + оценка полноты и нейтральности Пояснительной записки к годовой бюджетной отчетности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16200000" flipV="1">
            <a:off x="4410513" y="4917396"/>
            <a:ext cx="322973" cy="396237"/>
          </a:xfrm>
          <a:prstGeom prst="leftArrow">
            <a:avLst>
              <a:gd name="adj1" fmla="val 32845"/>
              <a:gd name="adj2" fmla="val 6238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920" y="5368673"/>
            <a:ext cx="8408319" cy="724623"/>
          </a:xfrm>
          <a:prstGeom prst="rect">
            <a:avLst/>
          </a:prstGeom>
          <a:solidFill>
            <a:srgbClr val="E9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Итоговое заключение о достоверности годовой бюджетной отчетности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(до подписания отчетности)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76921" y="1046715"/>
            <a:ext cx="3981332" cy="1158145"/>
          </a:xfrm>
          <a:prstGeom prst="rect">
            <a:avLst/>
          </a:prstGeom>
          <a:solidFill>
            <a:srgbClr val="E9E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Аудиты процедур учета и составления отчетности (оценка рисков в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течение текущего года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Стрелка влево 14"/>
          <p:cNvSpPr/>
          <p:nvPr/>
        </p:nvSpPr>
        <p:spPr>
          <a:xfrm rot="16200000" flipV="1">
            <a:off x="6552848" y="2208976"/>
            <a:ext cx="322973" cy="396237"/>
          </a:xfrm>
          <a:prstGeom prst="leftArrow">
            <a:avLst>
              <a:gd name="adj1" fmla="val 32845"/>
              <a:gd name="adj2" fmla="val 6238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5271589" y="1661397"/>
            <a:ext cx="3643311" cy="1277346"/>
          </a:xfrm>
          <a:prstGeom prst="rect">
            <a:avLst/>
          </a:prstGeom>
          <a:noFill/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Влияни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е на показатели качества финансового менеджмента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(эффективность использования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бюджетных средств)</a:t>
            </a:r>
            <a:endParaRPr kumimoji="0" lang="ru-RU" altLang="ru-RU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3419872" y="202060"/>
            <a:ext cx="2283765" cy="455875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БЮДЖЕТНЫЙ РИСК</a:t>
            </a: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5271587" y="4341959"/>
            <a:ext cx="3643312" cy="1019573"/>
          </a:xfrm>
          <a:prstGeom prst="rect">
            <a:avLst/>
          </a:prstGeom>
          <a:noFill/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Привлечение к административной (уголовной)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ответственности</a:t>
            </a:r>
            <a:endParaRPr kumimoji="0" lang="ru-RU" altLang="ru-RU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5281612" y="3145593"/>
            <a:ext cx="3643311" cy="101957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Искажения показателей бюджетной отчетности</a:t>
            </a: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8" name="Rectangle 4"/>
          <p:cNvSpPr txBox="1">
            <a:spLocks noChangeArrowheads="1"/>
          </p:cNvSpPr>
          <p:nvPr/>
        </p:nvSpPr>
        <p:spPr bwMode="auto">
          <a:xfrm>
            <a:off x="5281613" y="1057275"/>
            <a:ext cx="3643310" cy="397272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ПОСЛЕДСТВИЯ</a:t>
            </a:r>
          </a:p>
        </p:txBody>
      </p:sp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366711" y="1057275"/>
            <a:ext cx="3643311" cy="397272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ПРИЧИНЫ ВОЗНИКНОВЕНИЯ</a:t>
            </a:r>
          </a:p>
        </p:txBody>
      </p:sp>
      <p:sp>
        <p:nvSpPr>
          <p:cNvPr id="40" name="Rectangle 4"/>
          <p:cNvSpPr txBox="1">
            <a:spLocks noChangeArrowheads="1"/>
          </p:cNvSpPr>
          <p:nvPr/>
        </p:nvSpPr>
        <p:spPr bwMode="auto">
          <a:xfrm>
            <a:off x="366712" y="1608138"/>
            <a:ext cx="3643311" cy="124813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Недостаточность положений правовых </a:t>
            </a:r>
            <a:r>
              <a:rPr kumimoji="0" lang="ru-RU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актов, </a:t>
            </a: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регламентирующих выполнение операций и действий </a:t>
            </a:r>
            <a:r>
              <a:rPr kumimoji="0" lang="ru-RU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сотрудников, недостаточная орг. подготовка к изменениям законодательства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Rectangle 4"/>
          <p:cNvSpPr txBox="1">
            <a:spLocks noChangeArrowheads="1"/>
          </p:cNvSpPr>
          <p:nvPr/>
        </p:nvSpPr>
        <p:spPr bwMode="auto">
          <a:xfrm>
            <a:off x="366710" y="3005596"/>
            <a:ext cx="3643311" cy="822374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eaLnBrk="0" hangingPunct="0">
              <a:buClrTx/>
              <a:buFontTx/>
              <a:buNone/>
              <a:defRPr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Неэффективность средств автоматизации подготовки финансового документа</a:t>
            </a:r>
          </a:p>
        </p:txBody>
      </p:sp>
      <p:sp>
        <p:nvSpPr>
          <p:cNvPr id="42" name="Rectangle 4"/>
          <p:cNvSpPr txBox="1">
            <a:spLocks noChangeArrowheads="1"/>
          </p:cNvSpPr>
          <p:nvPr/>
        </p:nvSpPr>
        <p:spPr bwMode="auto">
          <a:xfrm>
            <a:off x="366712" y="4029474"/>
            <a:ext cx="3643311" cy="1019573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eaLnBrk="0" hangingPunct="0">
              <a:buClrTx/>
              <a:buFontTx/>
              <a:buNone/>
              <a:defRPr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Отсутствие разграничения прав доступа к обеспечивающим информационным системам</a:t>
            </a:r>
          </a:p>
        </p:txBody>
      </p:sp>
      <p:sp>
        <p:nvSpPr>
          <p:cNvPr id="43" name="Rectangle 4"/>
          <p:cNvSpPr txBox="1">
            <a:spLocks noChangeArrowheads="1"/>
          </p:cNvSpPr>
          <p:nvPr/>
        </p:nvSpPr>
        <p:spPr bwMode="auto">
          <a:xfrm>
            <a:off x="366711" y="5221047"/>
            <a:ext cx="3643311" cy="673898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eaLnBrk="0" hangingPunct="0">
              <a:buClrTx/>
              <a:buFontTx/>
              <a:buNone/>
              <a:defRPr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Недостаточная укомплектованность подразделений, квалификация сотрудников</a:t>
            </a:r>
          </a:p>
        </p:txBody>
      </p:sp>
      <p:sp>
        <p:nvSpPr>
          <p:cNvPr id="44" name="Rectangle 4"/>
          <p:cNvSpPr txBox="1">
            <a:spLocks noChangeArrowheads="1"/>
          </p:cNvSpPr>
          <p:nvPr/>
        </p:nvSpPr>
        <p:spPr bwMode="auto">
          <a:xfrm>
            <a:off x="366711" y="5986064"/>
            <a:ext cx="3643311" cy="848123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eaLnBrk="0" hangingPunct="0">
              <a:buClrTx/>
              <a:buFontTx/>
              <a:buNone/>
              <a:defRPr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Внешние факторы (длительность процедур согласования с иными органами), Конфликт интересов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5271587" y="5546944"/>
            <a:ext cx="3643312" cy="1019573"/>
          </a:xfrm>
          <a:prstGeom prst="rect">
            <a:avLst/>
          </a:prstGeom>
          <a:noFill/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Отражение недостатков в актах, представлениях внешних контролеров</a:t>
            </a:r>
            <a:endParaRPr kumimoji="0" lang="ru-RU" altLang="ru-RU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2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888545" y="1198364"/>
            <a:ext cx="6984986" cy="5317894"/>
            <a:chOff x="888545" y="1198364"/>
            <a:chExt cx="6984986" cy="531789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913590" y="1198364"/>
              <a:ext cx="6959941" cy="735627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2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Выборочный анализ данных отчетности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b="1" noProof="0" dirty="0" smtClean="0">
                  <a:solidFill>
                    <a:prstClr val="white"/>
                  </a:solidFill>
                  <a:latin typeface="Calibri"/>
                </a:rPr>
                <a:t>(первичных учетных документов, данных регистров)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888548" y="2346455"/>
              <a:ext cx="6959941" cy="1298569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3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Объем выборки данных по объектам учета (КБК), например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1) за месяц наибольшего значения, наибольшего изменения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2) по процедуре учета первого применения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3) в объеме 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&lt; 10</a:t>
              </a: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% по каждому месяцу, если нет 1) и 2)</a:t>
              </a: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888545" y="4044757"/>
              <a:ext cx="6959943" cy="735627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2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Выводы на </a:t>
              </a:r>
              <a:r>
                <a:rPr lang="ru-RU" sz="2000" b="1" dirty="0">
                  <a:solidFill>
                    <a:prstClr val="white"/>
                  </a:solidFill>
                </a:rPr>
                <a:t>основании </a:t>
              </a:r>
              <a:r>
                <a:rPr lang="ru-RU" sz="2000" b="1" dirty="0" smtClean="0">
                  <a:solidFill>
                    <a:prstClr val="white"/>
                  </a:solidFill>
                </a:rPr>
                <a:t>анализа выявленных ошибок</a:t>
              </a:r>
              <a:endParaRPr lang="ru-RU" sz="2000" b="1" dirty="0">
                <a:solidFill>
                  <a:prstClr val="white"/>
                </a:solidFill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по</a:t>
              </a:r>
              <a:r>
                <a:rPr kumimoji="0" lang="ru-RU" sz="2000" b="1" i="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критериям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вероятность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/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искажение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888545" y="5013177"/>
              <a:ext cx="3271550" cy="1503080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2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sng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Вероятность</a:t>
              </a:r>
              <a:r>
                <a:rPr kumimoji="0" lang="en-US" sz="2000" b="1" i="0" u="sng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  <a:r>
                <a:rPr kumimoji="0" lang="ru-RU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остояние</a:t>
              </a: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учетной политики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процедуры  ВФК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работа над ошибками предыдущих периодов </a:t>
              </a:r>
              <a:endPara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Стрелка вниз 7"/>
            <p:cNvSpPr/>
            <p:nvPr/>
          </p:nvSpPr>
          <p:spPr>
            <a:xfrm>
              <a:off x="4004900" y="1939293"/>
              <a:ext cx="363617" cy="29425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Стрелка вниз 8"/>
            <p:cNvSpPr/>
            <p:nvPr/>
          </p:nvSpPr>
          <p:spPr>
            <a:xfrm>
              <a:off x="4004901" y="3645024"/>
              <a:ext cx="363617" cy="29425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4393561" y="5013178"/>
              <a:ext cx="3471126" cy="1503080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2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sng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Искажение</a:t>
              </a:r>
              <a:r>
                <a:rPr kumimoji="0" lang="en-US" sz="2000" b="1" i="0" u="sng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</a:t>
              </a:r>
              <a:endPara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искажение,  маскирующее несоответствие установленным  ограничениям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степень искажения по результатам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анализа %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/</a:t>
              </a: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руб. </a:t>
              </a:r>
              <a:endPara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2411760" y="458096"/>
            <a:ext cx="3806179" cy="455875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РИСК ИСКАЖЕНИЯ ОТЧЕТНОСТИ</a:t>
            </a: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5560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951537"/>
              </p:ext>
            </p:extLst>
          </p:nvPr>
        </p:nvGraphicFramePr>
        <p:xfrm>
          <a:off x="319489" y="1164449"/>
          <a:ext cx="8379002" cy="4706026"/>
        </p:xfrm>
        <a:graphic>
          <a:graphicData uri="http://schemas.openxmlformats.org/drawingml/2006/table">
            <a:tbl>
              <a:tblPr/>
              <a:tblGrid>
                <a:gridCol w="1112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9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4519">
                <a:tc>
                  <a:txBody>
                    <a:bodyPr/>
                    <a:lstStyle>
                      <a:lvl1pPr marL="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 kern="1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Искажение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Вероятность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 kern="1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Незначительное искажение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(критерий 15.15.6 КоАП)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Значительное искажение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(критерий 15.15.6 КоАП)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 kern="1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Большое искажение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(критерий 15.15.6 КоАП)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1368">
                <a:tc>
                  <a:txBody>
                    <a:bodyPr/>
                    <a:lstStyle>
                      <a:lvl1pPr marL="0" indent="179388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 kern="1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Высокая</a:t>
                      </a:r>
                    </a:p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 kern="1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 искажения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отчетности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риск искажения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отчетности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indent="179388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 kern="1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 kern="12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algn="l" defTabSz="457200" rtl="0" eaLnBrk="0" latin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 sz="1800" kern="1200"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 искажения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отчетности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9850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Средняя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</a:t>
                      </a: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 искажения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отчетности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 искажения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отчетности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136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Низкая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</a:t>
                      </a: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Незначимый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Значимый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риск искажения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отчетности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34283" marB="34283" horzOverflow="overflow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467544" y="1412776"/>
            <a:ext cx="864096" cy="3600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195736" y="476672"/>
            <a:ext cx="5112568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Определение риска искажения отчетности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912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049195"/>
              </p:ext>
            </p:extLst>
          </p:nvPr>
        </p:nvGraphicFramePr>
        <p:xfrm>
          <a:off x="349040" y="379512"/>
          <a:ext cx="8660816" cy="4572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60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lv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ОСНОВНЫЕ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400" b="1" kern="1200" baseline="0" dirty="0" smtClean="0">
                          <a:solidFill>
                            <a:srgbClr val="00482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ВОПРОСЫ (3)</a:t>
                      </a:r>
                      <a:endParaRPr lang="ru-RU" sz="2400" b="1" kern="1200" dirty="0">
                        <a:solidFill>
                          <a:srgbClr val="00482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861476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акие процедуры (документы)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подлежат обязательному аудиту в целях подтверждения достоверности бюджетной отчетности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осуществляется аудит достоверности бюджетной отчетности (основные подходы)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arenR"/>
              <a:defRPr/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 признания отчетности достоверной </a:t>
            </a:r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arenR"/>
              <a:defRPr/>
            </a:pPr>
            <a:endParaRPr lang="ru-RU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arenR"/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 когда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осуществляет аудит достоверности бюджетной отчетности, в том числе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условиях централизации ведения учета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можно ли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подписать отчетность при наличии отрицательного аудиторского заключения на отчетность, исправляется ли аудиторское заключение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876256" y="116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rgbClr val="DEAA46"/>
                </a:solidFill>
                <a:effectLst/>
                <a:uLnTx/>
                <a:uFillTx/>
                <a:latin typeface="DINPro-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DEAA46"/>
              </a:solidFill>
              <a:effectLst/>
              <a:uLnTx/>
              <a:uFillTx/>
              <a:latin typeface="DINPro-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156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380661"/>
            <a:ext cx="6768752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 smtClean="0">
                <a:solidFill>
                  <a:srgbClr val="004821"/>
                </a:solidFill>
                <a:latin typeface="Open Sans Condensed" pitchFamily="34" charset="0"/>
                <a:cs typeface="Arial" charset="0"/>
              </a:rPr>
              <a:t>ФАКТЫ (ПРИЗНАКИ), ВЛИЯЮЩИЕ НА ДОСТОВЕРНОСТЬ ОТЧЕТНОСТИ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4821"/>
              </a:solidFill>
              <a:effectLst/>
              <a:uLnTx/>
              <a:uFillTx/>
              <a:latin typeface="Open Sans Condensed" pitchFamily="34" charset="0"/>
              <a:ea typeface="+mn-ea"/>
              <a:cs typeface="Arial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88548" y="1198364"/>
            <a:ext cx="6984983" cy="3348774"/>
            <a:chOff x="888548" y="1198364"/>
            <a:chExt cx="6984983" cy="3348774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913590" y="1198364"/>
              <a:ext cx="6959941" cy="735627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2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b="1" dirty="0">
                  <a:solidFill>
                    <a:prstClr val="white"/>
                  </a:solidFill>
                  <a:latin typeface="Calibri"/>
                </a:rPr>
                <a:t>А</a:t>
              </a:r>
              <a:r>
                <a:rPr kumimoji="0" lang="ru-RU" sz="20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нализ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выявленных ошибок, нарушений и недостатков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888548" y="2346456"/>
              <a:ext cx="6959941" cy="999016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3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b="1" dirty="0" smtClean="0">
                  <a:solidFill>
                    <a:prstClr val="white"/>
                  </a:solidFill>
                  <a:latin typeface="Calibri"/>
                </a:rPr>
                <a:t>Определение </a:t>
              </a:r>
              <a:r>
                <a:rPr lang="ru-RU" sz="2000" b="1" dirty="0" smtClean="0">
                  <a:solidFill>
                    <a:srgbClr val="FF0000"/>
                  </a:solidFill>
                  <a:latin typeface="Calibri"/>
                </a:rPr>
                <a:t>уровня существенности</a:t>
              </a:r>
              <a:r>
                <a:rPr lang="ru-RU" sz="2000" b="1" dirty="0" smtClean="0">
                  <a:solidFill>
                    <a:prstClr val="white"/>
                  </a:solidFill>
                  <a:latin typeface="Calibri"/>
                </a:rPr>
                <a:t> по качественным и количественным характеристикам </a:t>
              </a:r>
              <a:endPara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904744" y="3811511"/>
              <a:ext cx="6959943" cy="735627"/>
            </a:xfrm>
            <a:prstGeom prst="roundRect">
              <a:avLst/>
            </a:prstGeom>
            <a:gradFill>
              <a:gsLst>
                <a:gs pos="100000">
                  <a:srgbClr val="00863D">
                    <a:alpha val="6200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Качественный анализ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 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существенное</a:t>
              </a:r>
              <a:r>
                <a:rPr kumimoji="0" lang="ru-RU" sz="2000" b="1" i="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000" b="1" i="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влияние на решения пользователей информации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4004900" y="1939293"/>
              <a:ext cx="363617" cy="29425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4029943" y="3463686"/>
              <a:ext cx="363617" cy="29425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Стрелка вниз 14"/>
          <p:cNvSpPr/>
          <p:nvPr/>
        </p:nvSpPr>
        <p:spPr>
          <a:xfrm>
            <a:off x="4043794" y="4700396"/>
            <a:ext cx="363617" cy="2942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04743" y="5085184"/>
            <a:ext cx="6959943" cy="966943"/>
          </a:xfrm>
          <a:prstGeom prst="roundRect">
            <a:avLst/>
          </a:prstGeom>
          <a:gradFill>
            <a:gsLst>
              <a:gs pos="100000">
                <a:srgbClr val="00863D">
                  <a:alpha val="6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Количественный анализ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соотношение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выявленных ошибок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% *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контрольный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показатель (например,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 «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Расходы бюджета - всего»)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82897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25536</TotalTime>
  <Words>1038</Words>
  <Application>Microsoft Office PowerPoint</Application>
  <PresentationFormat>Экран (4:3)</PresentationFormat>
  <Paragraphs>218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Arial Narrow</vt:lpstr>
      <vt:lpstr>Calibri</vt:lpstr>
      <vt:lpstr>DINPro-Light</vt:lpstr>
      <vt:lpstr>Open Sans Condensed</vt:lpstr>
      <vt:lpstr>Times New Roman</vt:lpstr>
      <vt:lpstr>Trebuchet MS</vt:lpstr>
      <vt:lpstr>Wingdings</vt:lpstr>
      <vt:lpstr>1_Office Theme</vt:lpstr>
      <vt:lpstr>2_Office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Шамьюнов Марат Маратович</dc:creator>
  <cp:lastModifiedBy>МинФин РФ</cp:lastModifiedBy>
  <cp:revision>2685</cp:revision>
  <cp:lastPrinted>2019-11-08T09:47:46Z</cp:lastPrinted>
  <dcterms:created xsi:type="dcterms:W3CDTF">2016-03-17T09:44:54Z</dcterms:created>
  <dcterms:modified xsi:type="dcterms:W3CDTF">2021-11-17T21:23:00Z</dcterms:modified>
</cp:coreProperties>
</file>